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1318" r:id="rId2"/>
    <p:sldId id="1454" r:id="rId3"/>
    <p:sldId id="1319" r:id="rId4"/>
    <p:sldId id="1421" r:id="rId5"/>
    <p:sldId id="1422" r:id="rId6"/>
    <p:sldId id="1423" r:id="rId7"/>
    <p:sldId id="1424" r:id="rId8"/>
    <p:sldId id="1425" r:id="rId9"/>
    <p:sldId id="1426" r:id="rId10"/>
    <p:sldId id="1427" r:id="rId11"/>
    <p:sldId id="1452" r:id="rId12"/>
    <p:sldId id="1429" r:id="rId13"/>
    <p:sldId id="1430" r:id="rId14"/>
    <p:sldId id="1431" r:id="rId15"/>
    <p:sldId id="1432" r:id="rId16"/>
    <p:sldId id="1433" r:id="rId17"/>
    <p:sldId id="1434" r:id="rId18"/>
    <p:sldId id="1451" r:id="rId19"/>
    <p:sldId id="1436" r:id="rId20"/>
    <p:sldId id="1437" r:id="rId21"/>
    <p:sldId id="1438" r:id="rId22"/>
    <p:sldId id="1439" r:id="rId23"/>
    <p:sldId id="1440" r:id="rId24"/>
    <p:sldId id="1441" r:id="rId25"/>
    <p:sldId id="1442" r:id="rId26"/>
    <p:sldId id="1443" r:id="rId27"/>
    <p:sldId id="1444" r:id="rId28"/>
    <p:sldId id="1445" r:id="rId29"/>
    <p:sldId id="1478" r:id="rId30"/>
    <p:sldId id="1479" r:id="rId31"/>
    <p:sldId id="1482" r:id="rId32"/>
    <p:sldId id="1448" r:id="rId33"/>
    <p:sldId id="1449" r:id="rId34"/>
    <p:sldId id="1450" r:id="rId35"/>
    <p:sldId id="1311" r:id="rId36"/>
    <p:sldId id="1312" r:id="rId37"/>
    <p:sldId id="1313" r:id="rId38"/>
    <p:sldId id="1314" r:id="rId39"/>
    <p:sldId id="1315" r:id="rId40"/>
    <p:sldId id="1090" r:id="rId41"/>
    <p:sldId id="1091" r:id="rId42"/>
    <p:sldId id="1092" r:id="rId43"/>
    <p:sldId id="1093" r:id="rId44"/>
    <p:sldId id="1130" r:id="rId45"/>
    <p:sldId id="1131" r:id="rId46"/>
    <p:sldId id="1132" r:id="rId47"/>
    <p:sldId id="1133" r:id="rId48"/>
    <p:sldId id="1134" r:id="rId49"/>
    <p:sldId id="1135" r:id="rId50"/>
    <p:sldId id="955" r:id="rId51"/>
    <p:sldId id="1279" r:id="rId52"/>
    <p:sldId id="1281" r:id="rId53"/>
    <p:sldId id="1271" r:id="rId54"/>
    <p:sldId id="1272" r:id="rId55"/>
    <p:sldId id="1273" r:id="rId56"/>
    <p:sldId id="1274" r:id="rId57"/>
    <p:sldId id="1275" r:id="rId58"/>
    <p:sldId id="1298" r:id="rId59"/>
    <p:sldId id="1299" r:id="rId60"/>
    <p:sldId id="1300" r:id="rId61"/>
    <p:sldId id="1302" r:id="rId62"/>
    <p:sldId id="1303" r:id="rId63"/>
    <p:sldId id="1304" r:id="rId64"/>
    <p:sldId id="1305" r:id="rId65"/>
    <p:sldId id="1320" r:id="rId66"/>
    <p:sldId id="1453" r:id="rId67"/>
    <p:sldId id="1455" r:id="rId68"/>
    <p:sldId id="1456" r:id="rId69"/>
    <p:sldId id="1457" r:id="rId70"/>
    <p:sldId id="1458" r:id="rId71"/>
    <p:sldId id="1459" r:id="rId72"/>
    <p:sldId id="1460" r:id="rId73"/>
    <p:sldId id="1483" r:id="rId74"/>
    <p:sldId id="1484" r:id="rId75"/>
    <p:sldId id="1485" r:id="rId76"/>
    <p:sldId id="1486" r:id="rId77"/>
    <p:sldId id="1487" r:id="rId78"/>
    <p:sldId id="1488" r:id="rId79"/>
    <p:sldId id="1489" r:id="rId80"/>
    <p:sldId id="1490" r:id="rId81"/>
    <p:sldId id="1491" r:id="rId82"/>
    <p:sldId id="1492" r:id="rId83"/>
    <p:sldId id="1493" r:id="rId84"/>
    <p:sldId id="1494" r:id="rId85"/>
    <p:sldId id="1495" r:id="rId86"/>
    <p:sldId id="1496" r:id="rId87"/>
    <p:sldId id="1497" r:id="rId88"/>
    <p:sldId id="1498" r:id="rId8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B7D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2" autoAdjust="0"/>
    <p:restoredTop sz="94660" autoAdjust="0"/>
  </p:normalViewPr>
  <p:slideViewPr>
    <p:cSldViewPr>
      <p:cViewPr>
        <p:scale>
          <a:sx n="58" d="100"/>
          <a:sy n="58" d="100"/>
        </p:scale>
        <p:origin x="1452" y="188"/>
      </p:cViewPr>
      <p:guideLst>
        <p:guide orient="horz" pos="2160"/>
        <p:guide pos="2880"/>
      </p:guideLst>
    </p:cSldViewPr>
  </p:slideViewPr>
  <p:outlineViewPr>
    <p:cViewPr>
      <p:scale>
        <a:sx n="33" d="100"/>
        <a:sy n="33" d="100"/>
      </p:scale>
      <p:origin x="48" y="6180"/>
    </p:cViewPr>
  </p:outlineViewPr>
  <p:notesTextViewPr>
    <p:cViewPr>
      <p:scale>
        <a:sx n="1" d="1"/>
        <a:sy n="1" d="1"/>
      </p:scale>
      <p:origin x="0" y="0"/>
    </p:cViewPr>
  </p:notesTextViewPr>
  <p:sorterViewPr>
    <p:cViewPr>
      <p:scale>
        <a:sx n="70" d="100"/>
        <a:sy n="70" d="100"/>
      </p:scale>
      <p:origin x="0" y="67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35EA06-B03B-4303-8B39-B6BCDAC1B999}" type="datetimeFigureOut">
              <a:rPr lang="id-ID" smtClean="0"/>
              <a:pPr/>
              <a:t>11/02/2015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E319AC-D66A-477D-84A8-8071A896B2C4}" type="slidenum">
              <a:rPr lang="id-ID" smtClean="0"/>
              <a:pPr/>
              <a:t>‹#›</a:t>
            </a:fld>
            <a:endParaRPr lang="id-ID"/>
          </a:p>
        </p:txBody>
      </p:sp>
    </p:spTree>
    <p:extLst>
      <p:ext uri="{BB962C8B-B14F-4D97-AF65-F5344CB8AC3E}">
        <p14:creationId xmlns:p14="http://schemas.microsoft.com/office/powerpoint/2010/main" val="1527426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434975" y="153988"/>
            <a:ext cx="6051550" cy="4538662"/>
          </a:xfrm>
          <a:ln/>
        </p:spPr>
      </p:sp>
      <p:sp>
        <p:nvSpPr>
          <p:cNvPr id="135171"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id-ID"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a:defRPr/>
            </a:pPr>
            <a:endParaRPr sz="1350" dirty="0"/>
          </a:p>
        </p:txBody>
      </p:sp>
      <p:sp>
        <p:nvSpPr>
          <p:cNvPr id="135173" name="Slide Number Placeholder 3"/>
          <p:cNvSpPr>
            <a:spLocks noGrp="1"/>
          </p:cNvSpPr>
          <p:nvPr>
            <p:ph type="sldNum" sz="quarter" idx="5"/>
          </p:nvPr>
        </p:nvSpPr>
        <p:spPr bwMode="auto">
          <a:xfrm>
            <a:off x="0" y="8605838"/>
            <a:ext cx="6858000" cy="498475"/>
          </a:xfrm>
          <a:noFill/>
          <a:ln>
            <a:miter lim="800000"/>
            <a:headEnd/>
            <a:tailEnd/>
          </a:ln>
        </p:spPr>
        <p:txBody>
          <a:bodyPr/>
          <a:lstStyle/>
          <a:p>
            <a:pPr algn="ctr"/>
            <a:r>
              <a:rPr lang="id-ID"/>
              <a:t>Halaman </a:t>
            </a:r>
            <a:fld id="{FF5D5976-171F-43A9-B644-D1695F15C28D}" type="slidenum">
              <a:rPr lang="id-ID"/>
              <a:pPr algn="ctr"/>
              <a:t>3</a:t>
            </a:fld>
            <a:endParaRPr lang="id-ID"/>
          </a:p>
        </p:txBody>
      </p:sp>
    </p:spTree>
    <p:extLst>
      <p:ext uri="{BB962C8B-B14F-4D97-AF65-F5344CB8AC3E}">
        <p14:creationId xmlns:p14="http://schemas.microsoft.com/office/powerpoint/2010/main" val="2495461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9409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2680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89710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00355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3242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3" name="Shape 4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Calibri"/>
              <a:ea typeface="Calibri"/>
              <a:cs typeface="Calibri"/>
              <a:sym typeface="Calibri"/>
            </a:endParaRPr>
          </a:p>
        </p:txBody>
      </p:sp>
      <p:sp>
        <p:nvSpPr>
          <p:cNvPr id="464" name="Shape 464"/>
          <p:cNvSpPr txBox="1">
            <a:spLocks noGrp="1"/>
          </p:cNvSpPr>
          <p:nvPr>
            <p:ph type="sldNum" idx="12"/>
          </p:nvPr>
        </p:nvSpPr>
        <p:spPr>
          <a:xfrm>
            <a:off x="0" y="8605838"/>
            <a:ext cx="6858000" cy="498475"/>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id-ID" sz="1200" b="0" i="0" u="none" strike="noStrike" cap="none" baseline="0">
                <a:solidFill>
                  <a:schemeClr val="dk1"/>
                </a:solidFill>
                <a:latin typeface="Calibri"/>
                <a:ea typeface="Calibri"/>
                <a:cs typeface="Calibri"/>
                <a:sym typeface="Calibri"/>
              </a:rPr>
              <a:t>Halaman </a:t>
            </a:r>
            <a:fld id="{00000000-1234-1234-1234-123412341234}" type="slidenum">
              <a:rPr lang="id-ID" sz="1200" b="0" i="0" u="none" strike="noStrike" cap="none" baseline="0">
                <a:solidFill>
                  <a:schemeClr val="dk1"/>
                </a:solidFill>
                <a:latin typeface="Calibri"/>
                <a:ea typeface="Calibri"/>
                <a:cs typeface="Calibri"/>
                <a:sym typeface="Calibri"/>
              </a:rPr>
              <a:pPr marL="0" marR="0" lvl="0" indent="0" algn="ctr" rtl="0">
                <a:spcBef>
                  <a:spcPts val="0"/>
                </a:spcBef>
                <a:buSzPct val="25000"/>
                <a:buNone/>
              </a:pPr>
              <a:t>19</a:t>
            </a:fld>
            <a:endParaRPr lang="id-ID"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4200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1" name="Shape 4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Calibri"/>
              <a:ea typeface="Calibri"/>
              <a:cs typeface="Calibri"/>
              <a:sym typeface="Calibri"/>
            </a:endParaRPr>
          </a:p>
        </p:txBody>
      </p:sp>
      <p:sp>
        <p:nvSpPr>
          <p:cNvPr id="472" name="Shape 472"/>
          <p:cNvSpPr txBox="1">
            <a:spLocks noGrp="1"/>
          </p:cNvSpPr>
          <p:nvPr>
            <p:ph type="sldNum" idx="12"/>
          </p:nvPr>
        </p:nvSpPr>
        <p:spPr>
          <a:xfrm>
            <a:off x="0" y="8605838"/>
            <a:ext cx="6858000" cy="498475"/>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id-ID" sz="1200" b="0" i="0" u="none" strike="noStrike" cap="none" baseline="0">
                <a:solidFill>
                  <a:schemeClr val="dk1"/>
                </a:solidFill>
                <a:latin typeface="Calibri"/>
                <a:ea typeface="Calibri"/>
                <a:cs typeface="Calibri"/>
                <a:sym typeface="Calibri"/>
              </a:rPr>
              <a:t>Halaman </a:t>
            </a:r>
            <a:fld id="{00000000-1234-1234-1234-123412341234}" type="slidenum">
              <a:rPr lang="id-ID" sz="1200" b="0" i="0" u="none" strike="noStrike" cap="none" baseline="0">
                <a:solidFill>
                  <a:schemeClr val="dk1"/>
                </a:solidFill>
                <a:latin typeface="Calibri"/>
                <a:ea typeface="Calibri"/>
                <a:cs typeface="Calibri"/>
                <a:sym typeface="Calibri"/>
              </a:rPr>
              <a:pPr marL="0" marR="0" lvl="0" indent="0" algn="ctr" rtl="0">
                <a:spcBef>
                  <a:spcPts val="0"/>
                </a:spcBef>
                <a:buSzPct val="25000"/>
                <a:buNone/>
              </a:pPr>
              <a:t>20</a:t>
            </a:fld>
            <a:endParaRPr lang="id-ID"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7682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35" name="Shape 5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03249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07" name="Shape 6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51504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12" name="Shape 6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9087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436563" y="153988"/>
            <a:ext cx="6048375" cy="4537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85800" y="4343400"/>
            <a:ext cx="5486399" cy="4114800"/>
          </a:xfrm>
          <a:prstGeom prst="rect">
            <a:avLst/>
          </a:prstGeom>
          <a:solidFill>
            <a:srgbClr val="D9D9D9"/>
          </a:solid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52" name="Shape 152"/>
          <p:cNvSpPr txBox="1">
            <a:spLocks noGrp="1"/>
          </p:cNvSpPr>
          <p:nvPr>
            <p:ph type="sldNum" idx="12"/>
          </p:nvPr>
        </p:nvSpPr>
        <p:spPr>
          <a:xfrm>
            <a:off x="0" y="8605839"/>
            <a:ext cx="6858000" cy="498475"/>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id-ID" sz="1200" b="0" i="0" u="none" strike="noStrike" cap="none" baseline="0">
                <a:solidFill>
                  <a:schemeClr val="dk1"/>
                </a:solidFill>
                <a:latin typeface="Calibri"/>
                <a:ea typeface="Calibri"/>
                <a:cs typeface="Calibri"/>
                <a:sym typeface="Calibri"/>
              </a:rPr>
              <a:t>Halaman </a:t>
            </a:r>
            <a:fld id="{00000000-1234-1234-1234-123412341234}" type="slidenum">
              <a:rPr lang="id-ID" sz="1200" b="0" i="0" u="none" strike="noStrike" cap="none" baseline="0">
                <a:solidFill>
                  <a:schemeClr val="dk1"/>
                </a:solidFill>
                <a:latin typeface="Calibri"/>
                <a:ea typeface="Calibri"/>
                <a:cs typeface="Calibri"/>
                <a:sym typeface="Calibri"/>
              </a:rPr>
              <a:pPr marL="0" marR="0" lvl="0" indent="0" algn="ctr" rtl="0">
                <a:spcBef>
                  <a:spcPts val="0"/>
                </a:spcBef>
                <a:buSzPct val="25000"/>
                <a:buNone/>
              </a:pPr>
              <a:t>4</a:t>
            </a:fld>
            <a:endParaRPr lang="id-ID"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423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17" name="Shape 6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71245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5988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27" name="Shape 6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41669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a:spLocks noGrp="1" noRot="1" noChangeAspect="1"/>
          </p:cNvSpPr>
          <p:nvPr>
            <p:ph type="sldImg" idx="2"/>
          </p:nvPr>
        </p:nvSpPr>
        <p:spPr>
          <a:xfrm>
            <a:off x="434975" y="153988"/>
            <a:ext cx="6051550" cy="45386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2" name="Shape 632"/>
          <p:cNvSpPr txBox="1"/>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None/>
            </a:pPr>
            <a:endParaRPr sz="1200" b="0" i="0" u="none" strike="noStrike" cap="none" baseline="0">
              <a:solidFill>
                <a:srgbClr val="000000"/>
              </a:solidFill>
              <a:latin typeface="Calibri"/>
              <a:ea typeface="Calibri"/>
              <a:cs typeface="Calibri"/>
              <a:sym typeface="Calibri"/>
            </a:endParaRPr>
          </a:p>
        </p:txBody>
      </p:sp>
      <p:sp>
        <p:nvSpPr>
          <p:cNvPr id="633" name="Shape 6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Calibri"/>
              <a:ea typeface="Calibri"/>
              <a:cs typeface="Calibri"/>
              <a:sym typeface="Calibri"/>
            </a:endParaRPr>
          </a:p>
        </p:txBody>
      </p:sp>
      <p:sp>
        <p:nvSpPr>
          <p:cNvPr id="634" name="Shape 634"/>
          <p:cNvSpPr txBox="1">
            <a:spLocks noGrp="1"/>
          </p:cNvSpPr>
          <p:nvPr>
            <p:ph type="sldNum" idx="12"/>
          </p:nvPr>
        </p:nvSpPr>
        <p:spPr>
          <a:xfrm>
            <a:off x="0" y="8605838"/>
            <a:ext cx="6858000" cy="498475"/>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id-ID" sz="1200" b="0" i="0" u="none" strike="noStrike" cap="none" baseline="0">
                <a:solidFill>
                  <a:schemeClr val="dk1"/>
                </a:solidFill>
                <a:latin typeface="Calibri"/>
                <a:ea typeface="Calibri"/>
                <a:cs typeface="Calibri"/>
                <a:sym typeface="Calibri"/>
              </a:rPr>
              <a:t>Halaman </a:t>
            </a:r>
            <a:fld id="{00000000-1234-1234-1234-123412341234}" type="slidenum">
              <a:rPr lang="id-ID" sz="1200" b="0" i="0" u="none" strike="noStrike" cap="none" baseline="0">
                <a:solidFill>
                  <a:schemeClr val="dk1"/>
                </a:solidFill>
                <a:latin typeface="Calibri"/>
                <a:ea typeface="Calibri"/>
                <a:cs typeface="Calibri"/>
                <a:sym typeface="Calibri"/>
              </a:rPr>
              <a:pPr marL="0" marR="0" lvl="0" indent="0" algn="ctr" rtl="0">
                <a:spcBef>
                  <a:spcPts val="0"/>
                </a:spcBef>
                <a:buSzPct val="25000"/>
                <a:buNone/>
              </a:pPr>
              <a:t>27</a:t>
            </a:fld>
            <a:endParaRPr lang="id-ID"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7046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40" name="Shape 6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95915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80" name="Shape 6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19435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85" name="Shape 6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63906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91" name="Shape 6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44555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434975" y="153988"/>
            <a:ext cx="6051550" cy="4538662"/>
          </a:xfrm>
          <a:ln/>
        </p:spPr>
      </p:sp>
      <p:sp>
        <p:nvSpPr>
          <p:cNvPr id="135171"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id-ID"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a:defRPr/>
            </a:pPr>
            <a:endParaRPr sz="1350" dirty="0"/>
          </a:p>
        </p:txBody>
      </p:sp>
      <p:sp>
        <p:nvSpPr>
          <p:cNvPr id="135173" name="Slide Number Placeholder 3"/>
          <p:cNvSpPr>
            <a:spLocks noGrp="1"/>
          </p:cNvSpPr>
          <p:nvPr>
            <p:ph type="sldNum" sz="quarter" idx="5"/>
          </p:nvPr>
        </p:nvSpPr>
        <p:spPr bwMode="auto">
          <a:xfrm>
            <a:off x="0" y="8605838"/>
            <a:ext cx="6858000" cy="498475"/>
          </a:xfrm>
          <a:noFill/>
          <a:ln>
            <a:miter lim="800000"/>
            <a:headEnd/>
            <a:tailEnd/>
          </a:ln>
        </p:spPr>
        <p:txBody>
          <a:bodyPr/>
          <a:lstStyle/>
          <a:p>
            <a:pPr algn="ctr"/>
            <a:r>
              <a:rPr lang="id-ID"/>
              <a:t>Halaman </a:t>
            </a:r>
            <a:fld id="{FF5D5976-171F-43A9-B644-D1695F15C28D}" type="slidenum">
              <a:rPr lang="id-ID"/>
              <a:pPr algn="ctr"/>
              <a:t>65</a:t>
            </a:fld>
            <a:endParaRPr lang="id-ID"/>
          </a:p>
        </p:txBody>
      </p:sp>
    </p:spTree>
    <p:extLst>
      <p:ext uri="{BB962C8B-B14F-4D97-AF65-F5344CB8AC3E}">
        <p14:creationId xmlns:p14="http://schemas.microsoft.com/office/powerpoint/2010/main" val="824160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434975" y="153988"/>
            <a:ext cx="6051550" cy="4538662"/>
          </a:xfrm>
          <a:ln/>
        </p:spPr>
      </p:sp>
      <p:sp>
        <p:nvSpPr>
          <p:cNvPr id="135171"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id-ID"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a:defRPr/>
            </a:pPr>
            <a:endParaRPr sz="1350" dirty="0"/>
          </a:p>
        </p:txBody>
      </p:sp>
      <p:sp>
        <p:nvSpPr>
          <p:cNvPr id="135173" name="Slide Number Placeholder 3"/>
          <p:cNvSpPr>
            <a:spLocks noGrp="1"/>
          </p:cNvSpPr>
          <p:nvPr>
            <p:ph type="sldNum" sz="quarter" idx="5"/>
          </p:nvPr>
        </p:nvSpPr>
        <p:spPr bwMode="auto">
          <a:xfrm>
            <a:off x="0" y="8605838"/>
            <a:ext cx="6858000" cy="498475"/>
          </a:xfrm>
          <a:noFill/>
          <a:ln>
            <a:miter lim="800000"/>
            <a:headEnd/>
            <a:tailEnd/>
          </a:ln>
        </p:spPr>
        <p:txBody>
          <a:bodyPr/>
          <a:lstStyle/>
          <a:p>
            <a:pPr algn="ctr"/>
            <a:r>
              <a:rPr lang="id-ID"/>
              <a:t>Halaman </a:t>
            </a:r>
            <a:fld id="{FF5D5976-171F-43A9-B644-D1695F15C28D}" type="slidenum">
              <a:rPr lang="id-ID"/>
              <a:pPr algn="ctr"/>
              <a:t>66</a:t>
            </a:fld>
            <a:endParaRPr lang="id-ID"/>
          </a:p>
        </p:txBody>
      </p:sp>
    </p:spTree>
    <p:extLst>
      <p:ext uri="{BB962C8B-B14F-4D97-AF65-F5344CB8AC3E}">
        <p14:creationId xmlns:p14="http://schemas.microsoft.com/office/powerpoint/2010/main" val="177398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5160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0" y="8605838"/>
            <a:ext cx="6858000" cy="498475"/>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id-ID" sz="1200" b="0" i="0" u="none" strike="noStrike" cap="none" baseline="0">
                <a:solidFill>
                  <a:schemeClr val="dk1"/>
                </a:solidFill>
                <a:latin typeface="Calibri"/>
                <a:ea typeface="Calibri"/>
                <a:cs typeface="Calibri"/>
                <a:sym typeface="Calibri"/>
              </a:rPr>
              <a:t>Halaman </a:t>
            </a:r>
            <a:fld id="{00000000-1234-1234-1234-123412341234}" type="slidenum">
              <a:rPr lang="id-ID" sz="1200" b="0" i="0" u="none" strike="noStrike" cap="none" baseline="0">
                <a:solidFill>
                  <a:schemeClr val="dk1"/>
                </a:solidFill>
                <a:latin typeface="Calibri"/>
                <a:ea typeface="Calibri"/>
                <a:cs typeface="Calibri"/>
                <a:sym typeface="Calibri"/>
              </a:rPr>
              <a:pPr marL="0" marR="0" lvl="0" indent="0" algn="ctr" rtl="0">
                <a:spcBef>
                  <a:spcPts val="0"/>
                </a:spcBef>
                <a:buSzPct val="25000"/>
                <a:buNone/>
              </a:pPr>
              <a:t>6</a:t>
            </a:fld>
            <a:endParaRPr lang="id-ID" sz="1200" b="0" i="0" u="none" strike="noStrike" cap="none" baseline="0">
              <a:solidFill>
                <a:schemeClr val="dk1"/>
              </a:solidFill>
              <a:latin typeface="Calibri"/>
              <a:ea typeface="Calibri"/>
              <a:cs typeface="Calibri"/>
              <a:sym typeface="Calibri"/>
            </a:endParaRPr>
          </a:p>
        </p:txBody>
      </p:sp>
      <p:sp>
        <p:nvSpPr>
          <p:cNvPr id="213" name="Shape 213"/>
          <p:cNvSpPr txBox="1"/>
          <p:nvPr/>
        </p:nvSpPr>
        <p:spPr>
          <a:xfrm>
            <a:off x="184150" y="4978400"/>
            <a:ext cx="6553200" cy="3562350"/>
          </a:xfrm>
          <a:prstGeom prst="rect">
            <a:avLst/>
          </a:prstGeom>
          <a:solidFill>
            <a:srgbClr val="D8D8D8"/>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id-ID" sz="1300" b="1" i="0" u="none" strike="noStrike" cap="none" baseline="0">
                <a:solidFill>
                  <a:srgbClr val="000000"/>
                </a:solidFill>
                <a:latin typeface="Calibri"/>
                <a:ea typeface="Calibri"/>
                <a:cs typeface="Calibri"/>
                <a:sym typeface="Calibri"/>
              </a:rPr>
              <a:t>KOMENTAR dan MASUKAN:</a:t>
            </a:r>
          </a:p>
          <a:p>
            <a:pPr marL="0" marR="0" lvl="0" indent="0" algn="l" rtl="0">
              <a:spcBef>
                <a:spcPts val="0"/>
              </a:spcBef>
              <a:spcAft>
                <a:spcPts val="0"/>
              </a:spcAft>
              <a:buNone/>
            </a:pPr>
            <a:endParaRPr sz="1300" b="1"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id-ID" sz="1300" b="1" i="0" u="none" strike="noStrike" cap="none" baseline="0">
                <a:solidFill>
                  <a:srgbClr val="000000"/>
                </a:solidFill>
                <a:latin typeface="Calibri"/>
                <a:ea typeface="Calibri"/>
                <a:cs typeface="Calibri"/>
                <a:sym typeface="Calibri"/>
              </a:rPr>
              <a:t>1</a:t>
            </a:r>
          </a:p>
          <a:p>
            <a:pPr marL="0" marR="0" lvl="0" indent="0" algn="l" rtl="0">
              <a:spcBef>
                <a:spcPts val="0"/>
              </a:spcBef>
              <a:spcAft>
                <a:spcPts val="0"/>
              </a:spcAft>
              <a:buNone/>
            </a:pPr>
            <a:endParaRPr sz="1300" b="1"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None/>
            </a:pPr>
            <a:endParaRPr sz="1300" b="1"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id-ID" sz="1300" b="1" i="0" u="none" strike="noStrike" cap="none" baseline="0">
                <a:solidFill>
                  <a:srgbClr val="000000"/>
                </a:solidFill>
                <a:latin typeface="Calibri"/>
                <a:ea typeface="Calibri"/>
                <a:cs typeface="Calibri"/>
                <a:sym typeface="Calibri"/>
              </a:rPr>
              <a:t>2</a:t>
            </a:r>
          </a:p>
          <a:p>
            <a:pPr marL="0" marR="0" lvl="0" indent="0" algn="l" rtl="0">
              <a:spcBef>
                <a:spcPts val="0"/>
              </a:spcBef>
              <a:spcAft>
                <a:spcPts val="0"/>
              </a:spcAft>
              <a:buNone/>
            </a:pPr>
            <a:endParaRPr sz="1300" b="1"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None/>
            </a:pPr>
            <a:endParaRPr sz="1300" b="1"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id-ID" sz="1300" b="1" i="0" u="none" strike="noStrike" cap="none" baseline="0">
                <a:solidFill>
                  <a:srgbClr val="000000"/>
                </a:solidFill>
                <a:latin typeface="Calibri"/>
                <a:ea typeface="Calibri"/>
                <a:cs typeface="Calibri"/>
                <a:sym typeface="Calibri"/>
              </a:rPr>
              <a:t>3</a:t>
            </a:r>
          </a:p>
          <a:p>
            <a:pPr marL="0" marR="0" lvl="0" indent="0" algn="l" rtl="0">
              <a:spcBef>
                <a:spcPts val="0"/>
              </a:spcBef>
              <a:spcAft>
                <a:spcPts val="0"/>
              </a:spcAft>
              <a:buNone/>
            </a:pPr>
            <a:endParaRPr sz="1300" b="1"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None/>
            </a:pPr>
            <a:endParaRPr sz="1300" b="1"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id-ID" sz="1300" b="1" i="0" u="none" strike="noStrike" cap="none" baseline="0">
                <a:solidFill>
                  <a:srgbClr val="000000"/>
                </a:solidFill>
                <a:latin typeface="Calibri"/>
                <a:ea typeface="Calibri"/>
                <a:cs typeface="Calibri"/>
                <a:sym typeface="Calibri"/>
              </a:rPr>
              <a:t>4</a:t>
            </a:r>
          </a:p>
          <a:p>
            <a:pPr marL="0" marR="0" lvl="0" indent="0" algn="l" rtl="0">
              <a:spcBef>
                <a:spcPts val="0"/>
              </a:spcBef>
              <a:spcAft>
                <a:spcPts val="0"/>
              </a:spcAft>
              <a:buNone/>
            </a:pPr>
            <a:endParaRPr sz="1300" b="1"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None/>
            </a:pPr>
            <a:endParaRPr sz="1300" b="1"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id-ID" sz="1300" b="1" i="0" u="none" strike="noStrike" cap="none" baseline="0">
                <a:solidFill>
                  <a:srgbClr val="000000"/>
                </a:solidFill>
                <a:latin typeface="Calibri"/>
                <a:ea typeface="Calibri"/>
                <a:cs typeface="Calibri"/>
                <a:sym typeface="Calibri"/>
              </a:rPr>
              <a:t>5</a:t>
            </a:r>
          </a:p>
        </p:txBody>
      </p:sp>
      <p:sp>
        <p:nvSpPr>
          <p:cNvPr id="214" name="Shape 214"/>
          <p:cNvSpPr/>
          <p:nvPr/>
        </p:nvSpPr>
        <p:spPr>
          <a:xfrm>
            <a:off x="442606" y="5483514"/>
            <a:ext cx="6215739" cy="481010"/>
          </a:xfrm>
          <a:prstGeom prst="rect">
            <a:avLst/>
          </a:prstGeom>
          <a:solidFill>
            <a:srgbClr val="FFFFFF"/>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15" name="Shape 215"/>
          <p:cNvSpPr/>
          <p:nvPr/>
        </p:nvSpPr>
        <p:spPr>
          <a:xfrm>
            <a:off x="442606" y="6055014"/>
            <a:ext cx="6215739" cy="481010"/>
          </a:xfrm>
          <a:prstGeom prst="rect">
            <a:avLst/>
          </a:prstGeom>
          <a:solidFill>
            <a:srgbClr val="FFFFFF"/>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16" name="Shape 216"/>
          <p:cNvSpPr/>
          <p:nvPr/>
        </p:nvSpPr>
        <p:spPr>
          <a:xfrm>
            <a:off x="442606" y="6626514"/>
            <a:ext cx="6215739" cy="481010"/>
          </a:xfrm>
          <a:prstGeom prst="rect">
            <a:avLst/>
          </a:prstGeom>
          <a:solidFill>
            <a:srgbClr val="FFFFFF"/>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17" name="Shape 217"/>
          <p:cNvSpPr/>
          <p:nvPr/>
        </p:nvSpPr>
        <p:spPr>
          <a:xfrm>
            <a:off x="442606" y="7198014"/>
            <a:ext cx="6215739" cy="481010"/>
          </a:xfrm>
          <a:prstGeom prst="rect">
            <a:avLst/>
          </a:prstGeom>
          <a:solidFill>
            <a:srgbClr val="FFFFFF"/>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18" name="Shape 218"/>
          <p:cNvSpPr/>
          <p:nvPr/>
        </p:nvSpPr>
        <p:spPr>
          <a:xfrm>
            <a:off x="442606" y="7769514"/>
            <a:ext cx="6215739" cy="481010"/>
          </a:xfrm>
          <a:prstGeom prst="rect">
            <a:avLst/>
          </a:prstGeom>
          <a:solidFill>
            <a:srgbClr val="FFFFFF"/>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6900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19343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82385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5285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6275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9311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95F86B94-E2D6-4DCC-87F1-54D00D64F4C4}" type="datetimeFigureOut">
              <a:rPr lang="id-ID" smtClean="0"/>
              <a:pPr/>
              <a:t>11/02/2015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88743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5F86B94-E2D6-4DCC-87F1-54D00D64F4C4}" type="datetimeFigureOut">
              <a:rPr lang="id-ID" smtClean="0"/>
              <a:pPr/>
              <a:t>11/02/2015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159511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5F86B94-E2D6-4DCC-87F1-54D00D64F4C4}" type="datetimeFigureOut">
              <a:rPr lang="id-ID" smtClean="0"/>
              <a:pPr/>
              <a:t>11/02/2015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57639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5F86B94-E2D6-4DCC-87F1-54D00D64F4C4}" type="datetimeFigureOut">
              <a:rPr lang="id-ID" smtClean="0"/>
              <a:pPr/>
              <a:t>11/02/2015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4149111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F86B94-E2D6-4DCC-87F1-54D00D64F4C4}" type="datetimeFigureOut">
              <a:rPr lang="id-ID" smtClean="0"/>
              <a:pPr/>
              <a:t>11/02/2015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95885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95F86B94-E2D6-4DCC-87F1-54D00D64F4C4}" type="datetimeFigureOut">
              <a:rPr lang="id-ID" smtClean="0"/>
              <a:pPr/>
              <a:t>11/02/2015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30650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95F86B94-E2D6-4DCC-87F1-54D00D64F4C4}" type="datetimeFigureOut">
              <a:rPr lang="id-ID" smtClean="0"/>
              <a:pPr/>
              <a:t>11/02/2015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357588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95F86B94-E2D6-4DCC-87F1-54D00D64F4C4}" type="datetimeFigureOut">
              <a:rPr lang="id-ID" smtClean="0"/>
              <a:pPr/>
              <a:t>11/02/2015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80099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86B94-E2D6-4DCC-87F1-54D00D64F4C4}" type="datetimeFigureOut">
              <a:rPr lang="id-ID" smtClean="0"/>
              <a:pPr/>
              <a:t>11/02/2015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117169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86B94-E2D6-4DCC-87F1-54D00D64F4C4}" type="datetimeFigureOut">
              <a:rPr lang="id-ID" smtClean="0"/>
              <a:pPr/>
              <a:t>11/02/2015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300910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86B94-E2D6-4DCC-87F1-54D00D64F4C4}" type="datetimeFigureOut">
              <a:rPr lang="id-ID" smtClean="0"/>
              <a:pPr/>
              <a:t>11/02/2015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95D910-47B4-4F64-9A47-51D920C2164B}" type="slidenum">
              <a:rPr lang="id-ID" smtClean="0"/>
              <a:pPr/>
              <a:t>‹#›</a:t>
            </a:fld>
            <a:endParaRPr lang="id-ID"/>
          </a:p>
        </p:txBody>
      </p:sp>
    </p:spTree>
    <p:extLst>
      <p:ext uri="{BB962C8B-B14F-4D97-AF65-F5344CB8AC3E}">
        <p14:creationId xmlns:p14="http://schemas.microsoft.com/office/powerpoint/2010/main" val="222741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86B94-E2D6-4DCC-87F1-54D00D64F4C4}" type="datetimeFigureOut">
              <a:rPr lang="id-ID" smtClean="0"/>
              <a:pPr/>
              <a:t>11/02/2015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95D910-47B4-4F64-9A47-51D920C2164B}" type="slidenum">
              <a:rPr lang="id-ID" smtClean="0"/>
              <a:pPr/>
              <a:t>‹#›</a:t>
            </a:fld>
            <a:endParaRPr lang="id-ID"/>
          </a:p>
        </p:txBody>
      </p:sp>
    </p:spTree>
    <p:extLst>
      <p:ext uri="{BB962C8B-B14F-4D97-AF65-F5344CB8AC3E}">
        <p14:creationId xmlns:p14="http://schemas.microsoft.com/office/powerpoint/2010/main" val="4185443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4784"/>
            <a:ext cx="8784976" cy="5184576"/>
          </a:xfrm>
        </p:spPr>
        <p:txBody>
          <a:bodyPr>
            <a:noAutofit/>
          </a:bodyPr>
          <a:lstStyle/>
          <a:p>
            <a:pPr marL="109728" indent="0" algn="ctr">
              <a:buNone/>
            </a:pPr>
            <a:r>
              <a:rPr lang="id-ID" sz="3200" dirty="0" smtClean="0">
                <a:solidFill>
                  <a:srgbClr val="00B0F0"/>
                </a:solidFill>
                <a:latin typeface="Arial Black" panose="020B0A04020102020204" pitchFamily="34" charset="0"/>
              </a:rPr>
              <a:t>N</a:t>
            </a:r>
            <a:r>
              <a:rPr lang="en-US" sz="3200" dirty="0" smtClean="0">
                <a:solidFill>
                  <a:srgbClr val="00B0F0"/>
                </a:solidFill>
                <a:latin typeface="Arial Black" panose="020B0A04020102020204" pitchFamily="34" charset="0"/>
              </a:rPr>
              <a:t>EWEST ISSUES FOR CURRICULUM REFORM</a:t>
            </a:r>
            <a:r>
              <a:rPr lang="id-ID" sz="3200" dirty="0" smtClean="0">
                <a:solidFill>
                  <a:srgbClr val="00B0F0"/>
                </a:solidFill>
                <a:latin typeface="Arial Black" panose="020B0A04020102020204" pitchFamily="34" charset="0"/>
              </a:rPr>
              <a:t> IN INDONESIA (2013) </a:t>
            </a:r>
          </a:p>
          <a:p>
            <a:pPr marL="109728" indent="0" algn="ctr">
              <a:buNone/>
            </a:pPr>
            <a:r>
              <a:rPr lang="id-ID" sz="1200" dirty="0" smtClean="0">
                <a:latin typeface="Arial Black" panose="020B0A04020102020204" pitchFamily="34" charset="0"/>
              </a:rPr>
              <a:t>  </a:t>
            </a:r>
          </a:p>
          <a:p>
            <a:pPr marL="109728" indent="0" algn="ctr">
              <a:buNone/>
            </a:pPr>
            <a:r>
              <a:rPr lang="id-ID" sz="2000" dirty="0" smtClean="0">
                <a:solidFill>
                  <a:srgbClr val="002060"/>
                </a:solidFill>
                <a:latin typeface="Arial Black" pitchFamily="34" charset="0"/>
                <a:cs typeface="Arial" pitchFamily="34" charset="0"/>
              </a:rPr>
              <a:t>W </a:t>
            </a:r>
            <a:r>
              <a:rPr lang="id-ID" sz="2000" dirty="0">
                <a:solidFill>
                  <a:srgbClr val="002060"/>
                </a:solidFill>
                <a:latin typeface="Arial Black" pitchFamily="34" charset="0"/>
                <a:cs typeface="Arial" pitchFamily="34" charset="0"/>
              </a:rPr>
              <a:t>I D O D O </a:t>
            </a:r>
            <a:endParaRPr lang="id-ID" sz="2000" dirty="0" smtClean="0">
              <a:solidFill>
                <a:srgbClr val="002060"/>
              </a:solidFill>
              <a:latin typeface="Arial Black" pitchFamily="34" charset="0"/>
              <a:cs typeface="Arial" pitchFamily="34" charset="0"/>
            </a:endParaRPr>
          </a:p>
          <a:p>
            <a:pPr marL="109728" indent="0" algn="ctr">
              <a:buNone/>
            </a:pPr>
            <a:r>
              <a:rPr lang="id-ID" sz="1200" dirty="0" smtClean="0">
                <a:solidFill>
                  <a:srgbClr val="00B050"/>
                </a:solidFill>
                <a:latin typeface="Arial Black" pitchFamily="34" charset="0"/>
                <a:cs typeface="Arial" pitchFamily="34" charset="0"/>
              </a:rPr>
              <a:t> </a:t>
            </a:r>
            <a:r>
              <a:rPr lang="id-ID" sz="2000" dirty="0">
                <a:solidFill>
                  <a:srgbClr val="00B050"/>
                </a:solidFill>
                <a:latin typeface="Arial Black" pitchFamily="34" charset="0"/>
                <a:cs typeface="Arial" pitchFamily="34" charset="0"/>
              </a:rPr>
              <a:t/>
            </a:r>
            <a:br>
              <a:rPr lang="id-ID" sz="2000" dirty="0">
                <a:solidFill>
                  <a:srgbClr val="00B050"/>
                </a:solidFill>
                <a:latin typeface="Arial Black" pitchFamily="34" charset="0"/>
                <a:cs typeface="Arial" pitchFamily="34" charset="0"/>
              </a:rPr>
            </a:br>
            <a:r>
              <a:rPr lang="id-ID" sz="1600" dirty="0">
                <a:solidFill>
                  <a:srgbClr val="00B050"/>
                </a:solidFill>
                <a:latin typeface="Arial Black" pitchFamily="34" charset="0"/>
                <a:cs typeface="Arial" pitchFamily="34" charset="0"/>
              </a:rPr>
              <a:t>PPPPTK Matematika </a:t>
            </a:r>
            <a:br>
              <a:rPr lang="id-ID" sz="1600" dirty="0">
                <a:solidFill>
                  <a:srgbClr val="00B050"/>
                </a:solidFill>
                <a:latin typeface="Arial Black" pitchFamily="34" charset="0"/>
                <a:cs typeface="Arial" pitchFamily="34" charset="0"/>
              </a:rPr>
            </a:br>
            <a:r>
              <a:rPr lang="id-ID" sz="1600" dirty="0" smtClean="0">
                <a:solidFill>
                  <a:srgbClr val="00B050"/>
                </a:solidFill>
                <a:latin typeface="Arial Black" pitchFamily="34" charset="0"/>
                <a:cs typeface="Arial" pitchFamily="34" charset="0"/>
              </a:rPr>
              <a:t>Department of Education and Culture </a:t>
            </a:r>
          </a:p>
          <a:p>
            <a:pPr marL="109728" indent="0" algn="ctr">
              <a:buNone/>
            </a:pPr>
            <a:r>
              <a:rPr lang="id-ID" sz="1600" dirty="0" smtClean="0">
                <a:solidFill>
                  <a:srgbClr val="00B050"/>
                </a:solidFill>
                <a:latin typeface="Arial Black" pitchFamily="34" charset="0"/>
                <a:cs typeface="Arial" pitchFamily="34" charset="0"/>
              </a:rPr>
              <a:t>Yogyakarta Indonesia </a:t>
            </a:r>
            <a:r>
              <a:rPr lang="id-ID" sz="1600" dirty="0">
                <a:solidFill>
                  <a:srgbClr val="00B050"/>
                </a:solidFill>
                <a:latin typeface="Arial Black" pitchFamily="34" charset="0"/>
                <a:cs typeface="Arial" pitchFamily="34" charset="0"/>
              </a:rPr>
              <a:t/>
            </a:r>
            <a:br>
              <a:rPr lang="id-ID" sz="1600" dirty="0">
                <a:solidFill>
                  <a:srgbClr val="00B050"/>
                </a:solidFill>
                <a:latin typeface="Arial Black" pitchFamily="34" charset="0"/>
                <a:cs typeface="Arial" pitchFamily="34" charset="0"/>
              </a:rPr>
            </a:br>
            <a:r>
              <a:rPr lang="id-ID" sz="1600" dirty="0">
                <a:solidFill>
                  <a:srgbClr val="00B050"/>
                </a:solidFill>
                <a:latin typeface="Arial Black" pitchFamily="34" charset="0"/>
                <a:cs typeface="Arial" pitchFamily="34" charset="0"/>
              </a:rPr>
              <a:t>widodo_mathugm@yahoo.com </a:t>
            </a:r>
            <a:r>
              <a:rPr lang="id-ID" sz="1600" dirty="0">
                <a:latin typeface="Arial Black" pitchFamily="34" charset="0"/>
                <a:cs typeface="Arial" pitchFamily="34" charset="0"/>
              </a:rPr>
              <a:t/>
            </a:r>
            <a:br>
              <a:rPr lang="id-ID" sz="1600" dirty="0">
                <a:latin typeface="Arial Black" pitchFamily="34" charset="0"/>
                <a:cs typeface="Arial" pitchFamily="34" charset="0"/>
              </a:rPr>
            </a:br>
            <a:r>
              <a:rPr lang="id-ID" sz="1600" dirty="0">
                <a:solidFill>
                  <a:srgbClr val="7030A0"/>
                </a:solidFill>
                <a:latin typeface="Arial Black" pitchFamily="34" charset="0"/>
                <a:cs typeface="Arial" pitchFamily="34" charset="0"/>
              </a:rPr>
              <a:t>   </a:t>
            </a:r>
            <a:br>
              <a:rPr lang="id-ID" sz="1600" dirty="0">
                <a:solidFill>
                  <a:srgbClr val="7030A0"/>
                </a:solidFill>
                <a:latin typeface="Arial Black" pitchFamily="34" charset="0"/>
                <a:cs typeface="Arial" pitchFamily="34" charset="0"/>
              </a:rPr>
            </a:br>
            <a:r>
              <a:rPr lang="id-ID" sz="1800" dirty="0" smtClean="0">
                <a:solidFill>
                  <a:srgbClr val="7030A0"/>
                </a:solidFill>
                <a:latin typeface="Arial Black" pitchFamily="34" charset="0"/>
                <a:cs typeface="Arial" pitchFamily="34" charset="0"/>
              </a:rPr>
              <a:t>Presented at </a:t>
            </a:r>
            <a:r>
              <a:rPr lang="en-US" sz="1800" dirty="0">
                <a:solidFill>
                  <a:srgbClr val="7030A0"/>
                </a:solidFill>
                <a:latin typeface="Arial Black" panose="020B0A04020102020204" pitchFamily="34" charset="0"/>
              </a:rPr>
              <a:t>APEC-Tsukuba International Conference </a:t>
            </a:r>
            <a:endParaRPr lang="id-ID" sz="1800" dirty="0" smtClean="0">
              <a:solidFill>
                <a:srgbClr val="7030A0"/>
              </a:solidFill>
              <a:latin typeface="Arial Black" panose="020B0A04020102020204" pitchFamily="34" charset="0"/>
            </a:endParaRPr>
          </a:p>
          <a:p>
            <a:pPr marL="109728" indent="0" algn="ctr">
              <a:buNone/>
            </a:pPr>
            <a:r>
              <a:rPr lang="id-ID" sz="1800" dirty="0" smtClean="0">
                <a:solidFill>
                  <a:srgbClr val="7030A0"/>
                </a:solidFill>
                <a:latin typeface="Arial Black" panose="020B0A04020102020204" pitchFamily="34" charset="0"/>
              </a:rPr>
              <a:t>University of Tsukuba Tokyo Japan</a:t>
            </a:r>
          </a:p>
          <a:p>
            <a:pPr marL="109728" indent="0" algn="ctr">
              <a:buNone/>
            </a:pPr>
            <a:r>
              <a:rPr lang="id-ID" sz="1800" dirty="0" smtClean="0">
                <a:solidFill>
                  <a:srgbClr val="7030A0"/>
                </a:solidFill>
                <a:latin typeface="Arial Black" panose="020B0A04020102020204" pitchFamily="34" charset="0"/>
              </a:rPr>
              <a:t>February 11-12, 2015 </a:t>
            </a:r>
          </a:p>
          <a:p>
            <a:pPr marL="109728" indent="0" algn="ctr">
              <a:buNone/>
            </a:pPr>
            <a:r>
              <a:rPr lang="en-US" sz="1800" dirty="0" smtClean="0">
                <a:solidFill>
                  <a:srgbClr val="7030A0"/>
                </a:solidFill>
                <a:latin typeface="Arial Black" panose="020B0A04020102020204" pitchFamily="34" charset="0"/>
              </a:rPr>
              <a:t>“</a:t>
            </a:r>
            <a:r>
              <a:rPr lang="en-US" sz="1800" dirty="0">
                <a:solidFill>
                  <a:srgbClr val="7030A0"/>
                </a:solidFill>
                <a:latin typeface="Arial Black" panose="020B0A04020102020204" pitchFamily="34" charset="0"/>
              </a:rPr>
              <a:t>Developing Education for Future Planning with Mathematics and Science based on the APEC Lesson Study Community”</a:t>
            </a:r>
            <a:r>
              <a:rPr lang="id-ID" sz="1600" dirty="0">
                <a:latin typeface="Arial Black" panose="020B0A04020102020204" pitchFamily="34" charset="0"/>
              </a:rPr>
              <a:t/>
            </a:r>
            <a:br>
              <a:rPr lang="id-ID" sz="1600" dirty="0">
                <a:latin typeface="Arial Black" panose="020B0A04020102020204" pitchFamily="34" charset="0"/>
              </a:rPr>
            </a:br>
            <a:endParaRPr lang="id-ID" sz="1600" dirty="0">
              <a:latin typeface="Arial Black" panose="020B0A04020102020204" pitchFamily="34" charset="0"/>
            </a:endParaRPr>
          </a:p>
        </p:txBody>
      </p:sp>
      <p:pic>
        <p:nvPicPr>
          <p:cNvPr id="3" name="Picture 6" descr="diknas"/>
          <p:cNvPicPr>
            <a:picLocks noChangeAspect="1"/>
          </p:cNvPicPr>
          <p:nvPr/>
        </p:nvPicPr>
        <p:blipFill>
          <a:blip r:embed="rId2" cstate="print"/>
          <a:srcRect/>
          <a:stretch>
            <a:fillRect/>
          </a:stretch>
        </p:blipFill>
        <p:spPr bwMode="auto">
          <a:xfrm>
            <a:off x="4039416" y="260648"/>
            <a:ext cx="1019872" cy="1008112"/>
          </a:xfrm>
          <a:prstGeom prst="rect">
            <a:avLst/>
          </a:prstGeom>
          <a:noFill/>
          <a:ln w="9525">
            <a:noFill/>
            <a:miter lim="800000"/>
            <a:headEnd/>
            <a:tailEnd/>
          </a:ln>
        </p:spPr>
      </p:pic>
    </p:spTree>
    <p:extLst>
      <p:ext uri="{BB962C8B-B14F-4D97-AF65-F5344CB8AC3E}">
        <p14:creationId xmlns:p14="http://schemas.microsoft.com/office/powerpoint/2010/main" val="2258417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p:nvPr/>
        </p:nvSpPr>
        <p:spPr>
          <a:xfrm>
            <a:off x="323528" y="620687"/>
            <a:ext cx="8352928" cy="6120680"/>
          </a:xfrm>
          <a:prstGeom prst="rect">
            <a:avLst/>
          </a:prstGeom>
          <a:solidFill>
            <a:srgbClr val="FDE9D8"/>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nvGrpSpPr>
          <p:cNvPr id="2" name="Shape 299"/>
          <p:cNvGrpSpPr/>
          <p:nvPr/>
        </p:nvGrpSpPr>
        <p:grpSpPr>
          <a:xfrm>
            <a:off x="907294" y="1391439"/>
            <a:ext cx="7329412" cy="5256584"/>
            <a:chOff x="971600" y="908720"/>
            <a:chExt cx="7329412" cy="5256584"/>
          </a:xfrm>
        </p:grpSpPr>
        <p:sp>
          <p:nvSpPr>
            <p:cNvPr id="300" name="Shape 300"/>
            <p:cNvSpPr/>
            <p:nvPr/>
          </p:nvSpPr>
          <p:spPr>
            <a:xfrm>
              <a:off x="971600" y="4101294"/>
              <a:ext cx="2088232" cy="2035285"/>
            </a:xfrm>
            <a:prstGeom prst="cube">
              <a:avLst>
                <a:gd name="adj" fmla="val 25000"/>
              </a:avLst>
            </a:prstGeom>
            <a:solidFill>
              <a:srgbClr val="FBD4B4"/>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lnSpc>
                  <a:spcPct val="80000"/>
                </a:lnSpc>
                <a:spcBef>
                  <a:spcPts val="0"/>
                </a:spcBef>
                <a:buSzPct val="25000"/>
                <a:buNone/>
              </a:pPr>
              <a:r>
                <a:rPr lang="id-ID" sz="2000" b="1">
                  <a:solidFill>
                    <a:srgbClr val="538CD5"/>
                  </a:solidFill>
                  <a:latin typeface="Calibri"/>
                  <a:ea typeface="Calibri"/>
                  <a:cs typeface="Calibri"/>
                  <a:sym typeface="Calibri"/>
                </a:rPr>
                <a:t>INTEGRATED</a:t>
              </a:r>
              <a:r>
                <a:rPr lang="id-ID" sz="2000" b="1">
                  <a:solidFill>
                    <a:srgbClr val="FF0000"/>
                  </a:solidFill>
                  <a:latin typeface="Calibri"/>
                  <a:ea typeface="Calibri"/>
                  <a:cs typeface="Calibri"/>
                  <a:sym typeface="Calibri"/>
                </a:rPr>
                <a:t>THEMATIC</a:t>
              </a:r>
            </a:p>
          </p:txBody>
        </p:sp>
        <p:sp>
          <p:nvSpPr>
            <p:cNvPr id="301" name="Shape 301"/>
            <p:cNvSpPr/>
            <p:nvPr/>
          </p:nvSpPr>
          <p:spPr>
            <a:xfrm>
              <a:off x="2684388" y="3210858"/>
              <a:ext cx="2088232" cy="2954446"/>
            </a:xfrm>
            <a:prstGeom prst="cube">
              <a:avLst>
                <a:gd name="adj" fmla="val 25000"/>
              </a:avLst>
            </a:prstGeom>
            <a:solidFill>
              <a:srgbClr val="FBD4B4"/>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2000" b="1">
                  <a:solidFill>
                    <a:srgbClr val="538CD5"/>
                  </a:solidFill>
                  <a:latin typeface="Calibri"/>
                  <a:ea typeface="Calibri"/>
                  <a:cs typeface="Calibri"/>
                  <a:sym typeface="Calibri"/>
                </a:rPr>
                <a:t>INTEGRATED</a:t>
              </a:r>
            </a:p>
            <a:p>
              <a:pPr marL="0" marR="0" lvl="0" indent="0" algn="ctr" rtl="0">
                <a:spcBef>
                  <a:spcPts val="0"/>
                </a:spcBef>
                <a:buSzPct val="25000"/>
                <a:buNone/>
              </a:pPr>
              <a:r>
                <a:rPr lang="id-ID" sz="2000" b="1">
                  <a:solidFill>
                    <a:srgbClr val="FF0000"/>
                  </a:solidFill>
                  <a:latin typeface="Calibri"/>
                  <a:ea typeface="Calibri"/>
                  <a:cs typeface="Calibri"/>
                  <a:sym typeface="Calibri"/>
                </a:rPr>
                <a:t>THEMATIC</a:t>
              </a:r>
            </a:p>
            <a:p>
              <a:pPr marL="0" marR="0" lvl="0" indent="0" algn="ctr" rtl="0">
                <a:spcBef>
                  <a:spcPts val="0"/>
                </a:spcBef>
                <a:buSzPct val="25000"/>
                <a:buNone/>
              </a:pPr>
              <a:r>
                <a:rPr lang="id-ID" sz="2000" b="1" i="0" u="none" strike="noStrike" cap="none" baseline="0">
                  <a:solidFill>
                    <a:srgbClr val="205867"/>
                  </a:solidFill>
                  <a:latin typeface="Calibri"/>
                  <a:ea typeface="Calibri"/>
                  <a:cs typeface="Calibri"/>
                  <a:sym typeface="Calibri"/>
                </a:rPr>
                <a:t>+</a:t>
              </a:r>
            </a:p>
            <a:p>
              <a:pPr marL="0" marR="0" lvl="0" indent="0" algn="ctr" rtl="0">
                <a:spcBef>
                  <a:spcPts val="0"/>
                </a:spcBef>
                <a:buSzPct val="25000"/>
                <a:buNone/>
              </a:pPr>
              <a:r>
                <a:rPr lang="id-ID" sz="2000" b="1">
                  <a:solidFill>
                    <a:srgbClr val="205867"/>
                  </a:solidFill>
                  <a:latin typeface="Calibri"/>
                  <a:ea typeface="Calibri"/>
                  <a:cs typeface="Calibri"/>
                  <a:sym typeface="Calibri"/>
                </a:rPr>
                <a:t>SUBJECTS</a:t>
              </a:r>
            </a:p>
          </p:txBody>
        </p:sp>
        <p:sp>
          <p:nvSpPr>
            <p:cNvPr id="302" name="Shape 302"/>
            <p:cNvSpPr/>
            <p:nvPr/>
          </p:nvSpPr>
          <p:spPr>
            <a:xfrm>
              <a:off x="4412580" y="2132856"/>
              <a:ext cx="2088232" cy="4032448"/>
            </a:xfrm>
            <a:prstGeom prst="cube">
              <a:avLst>
                <a:gd name="adj" fmla="val 25000"/>
              </a:avLst>
            </a:prstGeom>
            <a:solidFill>
              <a:srgbClr val="FBD4B4"/>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2000" b="1">
                  <a:solidFill>
                    <a:srgbClr val="FF0000"/>
                  </a:solidFill>
                  <a:latin typeface="Calibri"/>
                  <a:ea typeface="Calibri"/>
                  <a:cs typeface="Calibri"/>
                  <a:sym typeface="Calibri"/>
                </a:rPr>
                <a:t>THEMATIC</a:t>
              </a:r>
            </a:p>
            <a:p>
              <a:pPr marL="0" marR="0" lvl="0" indent="0" algn="ctr" rtl="0">
                <a:spcBef>
                  <a:spcPts val="0"/>
                </a:spcBef>
                <a:buSzPct val="25000"/>
                <a:buNone/>
              </a:pPr>
              <a:r>
                <a:rPr lang="id-ID" sz="2000" b="1" i="0" u="none" strike="noStrike" cap="none" baseline="0">
                  <a:solidFill>
                    <a:srgbClr val="205867"/>
                  </a:solidFill>
                  <a:latin typeface="Calibri"/>
                  <a:ea typeface="Calibri"/>
                  <a:cs typeface="Calibri"/>
                  <a:sym typeface="Calibri"/>
                </a:rPr>
                <a:t>+</a:t>
              </a:r>
            </a:p>
            <a:p>
              <a:pPr marL="0" marR="0" lvl="0" indent="0" algn="ctr" rtl="0">
                <a:spcBef>
                  <a:spcPts val="0"/>
                </a:spcBef>
                <a:buSzPct val="25000"/>
                <a:buNone/>
              </a:pPr>
              <a:r>
                <a:rPr lang="id-ID" sz="2000" b="1">
                  <a:solidFill>
                    <a:srgbClr val="205867"/>
                  </a:solidFill>
                  <a:latin typeface="Calibri"/>
                  <a:ea typeface="Calibri"/>
                  <a:cs typeface="Calibri"/>
                  <a:sym typeface="Calibri"/>
                </a:rPr>
                <a:t>SUBJECTS</a:t>
              </a:r>
            </a:p>
          </p:txBody>
        </p:sp>
        <p:sp>
          <p:nvSpPr>
            <p:cNvPr id="303" name="Shape 303"/>
            <p:cNvSpPr/>
            <p:nvPr/>
          </p:nvSpPr>
          <p:spPr>
            <a:xfrm>
              <a:off x="6212780" y="908720"/>
              <a:ext cx="2088232" cy="5256583"/>
            </a:xfrm>
            <a:prstGeom prst="cube">
              <a:avLst>
                <a:gd name="adj" fmla="val 25000"/>
              </a:avLst>
            </a:prstGeom>
            <a:solidFill>
              <a:srgbClr val="FBD4B4"/>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2000" b="1">
                  <a:solidFill>
                    <a:srgbClr val="FF0000"/>
                  </a:solidFill>
                  <a:latin typeface="Calibri"/>
                  <a:ea typeface="Calibri"/>
                  <a:cs typeface="Calibri"/>
                  <a:sym typeface="Calibri"/>
                </a:rPr>
                <a:t>THEMATIC</a:t>
              </a:r>
            </a:p>
            <a:p>
              <a:pPr marL="0" marR="0" lvl="0" indent="0" algn="ctr" rtl="0">
                <a:spcBef>
                  <a:spcPts val="0"/>
                </a:spcBef>
                <a:buSzPct val="25000"/>
                <a:buNone/>
              </a:pPr>
              <a:r>
                <a:rPr lang="id-ID" sz="2000" b="1" i="0" u="none" strike="noStrike" cap="none" baseline="0">
                  <a:solidFill>
                    <a:srgbClr val="205867"/>
                  </a:solidFill>
                  <a:latin typeface="Calibri"/>
                  <a:ea typeface="Calibri"/>
                  <a:cs typeface="Calibri"/>
                  <a:sym typeface="Calibri"/>
                </a:rPr>
                <a:t>+</a:t>
              </a:r>
            </a:p>
            <a:p>
              <a:pPr marL="0" marR="0" lvl="0" indent="0" algn="ctr" rtl="0">
                <a:spcBef>
                  <a:spcPts val="0"/>
                </a:spcBef>
                <a:buSzPct val="25000"/>
                <a:buNone/>
              </a:pPr>
              <a:r>
                <a:rPr lang="id-ID" sz="2000" b="1">
                  <a:solidFill>
                    <a:schemeClr val="dk1"/>
                  </a:solidFill>
                  <a:latin typeface="Calibri"/>
                  <a:ea typeface="Calibri"/>
                  <a:cs typeface="Calibri"/>
                  <a:sym typeface="Calibri"/>
                </a:rPr>
                <a:t>SUBJECTS</a:t>
              </a:r>
            </a:p>
          </p:txBody>
        </p:sp>
        <p:cxnSp>
          <p:nvCxnSpPr>
            <p:cNvPr id="304" name="Shape 304"/>
            <p:cNvCxnSpPr/>
            <p:nvPr/>
          </p:nvCxnSpPr>
          <p:spPr>
            <a:xfrm rot="10800000" flipH="1">
              <a:off x="1226840" y="1108775"/>
              <a:ext cx="5472607" cy="3240359"/>
            </a:xfrm>
            <a:prstGeom prst="straightConnector1">
              <a:avLst/>
            </a:prstGeom>
            <a:noFill/>
            <a:ln w="38100" cap="flat">
              <a:solidFill>
                <a:srgbClr val="205867"/>
              </a:solidFill>
              <a:prstDash val="solid"/>
              <a:round/>
              <a:headEnd type="none" w="med" len="med"/>
              <a:tailEnd type="stealth" w="lg" len="lg"/>
            </a:ln>
          </p:spPr>
        </p:cxnSp>
      </p:grpSp>
      <p:sp>
        <p:nvSpPr>
          <p:cNvPr id="305" name="Shape 305"/>
          <p:cNvSpPr/>
          <p:nvPr/>
        </p:nvSpPr>
        <p:spPr>
          <a:xfrm>
            <a:off x="0" y="0"/>
            <a:ext cx="9144000" cy="476671"/>
          </a:xfrm>
          <a:prstGeom prst="rect">
            <a:avLst/>
          </a:prstGeom>
          <a:solidFill>
            <a:srgbClr val="DAEEF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06" name="Shape 306"/>
          <p:cNvSpPr/>
          <p:nvPr/>
        </p:nvSpPr>
        <p:spPr>
          <a:xfrm>
            <a:off x="1465620" y="-27383"/>
            <a:ext cx="6274731"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d-ID" sz="2800" b="1">
                <a:solidFill>
                  <a:srgbClr val="205867"/>
                </a:solidFill>
                <a:latin typeface="Calibri"/>
                <a:ea typeface="Calibri"/>
                <a:cs typeface="Calibri"/>
                <a:sym typeface="Calibri"/>
              </a:rPr>
              <a:t>INTER-GRADE APPROACH</a:t>
            </a:r>
          </a:p>
        </p:txBody>
      </p:sp>
      <p:sp>
        <p:nvSpPr>
          <p:cNvPr id="307" name="Shape 307"/>
          <p:cNvSpPr txBox="1"/>
          <p:nvPr/>
        </p:nvSpPr>
        <p:spPr>
          <a:xfrm>
            <a:off x="575556" y="764704"/>
            <a:ext cx="4212467" cy="1323439"/>
          </a:xfrm>
          <a:prstGeom prst="rect">
            <a:avLst/>
          </a:prstGeom>
          <a:solidFill>
            <a:srgbClr val="FDE9D8"/>
          </a:solidFill>
          <a:ln>
            <a:noFill/>
          </a:ln>
        </p:spPr>
        <p:txBody>
          <a:bodyPr lIns="91425" tIns="45700" rIns="91425" bIns="45700" anchor="t" anchorCtr="0">
            <a:noAutofit/>
          </a:bodyPr>
          <a:lstStyle/>
          <a:p>
            <a:pPr marL="0" marR="0" lvl="0" indent="0" algn="l" rtl="0">
              <a:spcBef>
                <a:spcPts val="0"/>
              </a:spcBef>
              <a:buSzPct val="25000"/>
              <a:buNone/>
            </a:pPr>
            <a:r>
              <a:rPr lang="id-ID" sz="1600" b="0" i="1" u="none" strike="noStrike" cap="none" baseline="0">
                <a:solidFill>
                  <a:srgbClr val="FF0000"/>
                </a:solidFill>
                <a:latin typeface="Calibri"/>
                <a:ea typeface="Calibri"/>
                <a:cs typeface="Calibri"/>
                <a:sym typeface="Calibri"/>
              </a:rPr>
              <a:t>....... 2013 curriculum is an integrated </a:t>
            </a:r>
            <a:r>
              <a:rPr lang="id-ID" sz="1600" i="1">
                <a:solidFill>
                  <a:srgbClr val="FF0000"/>
                </a:solidFill>
                <a:latin typeface="Calibri"/>
                <a:ea typeface="Calibri"/>
                <a:cs typeface="Calibri"/>
                <a:sym typeface="Calibri"/>
              </a:rPr>
              <a:t>effort of </a:t>
            </a:r>
            <a:r>
              <a:rPr lang="id-ID" sz="1600" b="0" i="1" u="none" strike="noStrike" cap="none" baseline="0">
                <a:solidFill>
                  <a:srgbClr val="FF0000"/>
                </a:solidFill>
                <a:latin typeface="Calibri"/>
                <a:ea typeface="Calibri"/>
                <a:cs typeface="Calibri"/>
                <a:sym typeface="Calibri"/>
              </a:rPr>
              <a:t>(1) reconstruction of graduate competency, </a:t>
            </a:r>
            <a:r>
              <a:rPr lang="id-ID" sz="1600" i="1">
                <a:solidFill>
                  <a:srgbClr val="FF0000"/>
                </a:solidFill>
                <a:latin typeface="Calibri"/>
                <a:ea typeface="Calibri"/>
                <a:cs typeface="Calibri"/>
                <a:sym typeface="Calibri"/>
              </a:rPr>
              <a:t>with </a:t>
            </a:r>
            <a:r>
              <a:rPr lang="id-ID" sz="1600" b="0" i="1" u="none" strike="noStrike" cap="none" baseline="0">
                <a:solidFill>
                  <a:srgbClr val="FF0000"/>
                </a:solidFill>
                <a:latin typeface="Calibri"/>
                <a:ea typeface="Calibri"/>
                <a:cs typeface="Calibri"/>
                <a:sym typeface="Calibri"/>
              </a:rPr>
              <a:t>(2) </a:t>
            </a:r>
            <a:r>
              <a:rPr lang="id-ID" sz="1600" i="1">
                <a:solidFill>
                  <a:srgbClr val="FF0000"/>
                </a:solidFill>
                <a:latin typeface="Calibri"/>
                <a:ea typeface="Calibri"/>
                <a:cs typeface="Calibri"/>
                <a:sym typeface="Calibri"/>
              </a:rPr>
              <a:t>suitability</a:t>
            </a:r>
            <a:r>
              <a:rPr lang="id-ID" sz="1600" b="0" i="1" u="none" strike="noStrike" cap="none" baseline="0">
                <a:solidFill>
                  <a:srgbClr val="FF0000"/>
                </a:solidFill>
                <a:latin typeface="Calibri"/>
                <a:ea typeface="Calibri"/>
                <a:cs typeface="Calibri"/>
                <a:sym typeface="Calibri"/>
              </a:rPr>
              <a:t> &amp; </a:t>
            </a:r>
            <a:r>
              <a:rPr lang="id-ID" sz="1600" i="1">
                <a:solidFill>
                  <a:srgbClr val="FF0000"/>
                </a:solidFill>
                <a:latin typeface="Calibri"/>
                <a:ea typeface="Calibri"/>
                <a:cs typeface="Calibri"/>
                <a:sym typeface="Calibri"/>
              </a:rPr>
              <a:t>sufficiency</a:t>
            </a:r>
            <a:r>
              <a:rPr lang="id-ID" sz="1600" b="0" i="1" u="none" strike="noStrike" cap="none" baseline="0">
                <a:solidFill>
                  <a:srgbClr val="FF0000"/>
                </a:solidFill>
                <a:latin typeface="Calibri"/>
                <a:ea typeface="Calibri"/>
                <a:cs typeface="Calibri"/>
                <a:sym typeface="Calibri"/>
              </a:rPr>
              <a:t>, </a:t>
            </a:r>
            <a:r>
              <a:rPr lang="id-ID" sz="1600" i="1">
                <a:solidFill>
                  <a:srgbClr val="FF0000"/>
                </a:solidFill>
                <a:latin typeface="Calibri"/>
                <a:ea typeface="Calibri"/>
                <a:cs typeface="Calibri"/>
                <a:sym typeface="Calibri"/>
              </a:rPr>
              <a:t>broadness </a:t>
            </a:r>
            <a:r>
              <a:rPr lang="id-ID" sz="1600" b="0" i="1" u="none" strike="noStrike" cap="none" baseline="0">
                <a:solidFill>
                  <a:srgbClr val="FF0000"/>
                </a:solidFill>
                <a:latin typeface="Calibri"/>
                <a:ea typeface="Calibri"/>
                <a:cs typeface="Calibri"/>
                <a:sym typeface="Calibri"/>
              </a:rPr>
              <a:t>&amp; </a:t>
            </a:r>
            <a:r>
              <a:rPr lang="id-ID" sz="1600" i="1">
                <a:solidFill>
                  <a:srgbClr val="FF0000"/>
                </a:solidFill>
                <a:latin typeface="Calibri"/>
                <a:ea typeface="Calibri"/>
                <a:cs typeface="Calibri"/>
                <a:sym typeface="Calibri"/>
              </a:rPr>
              <a:t>depth of </a:t>
            </a:r>
            <a:r>
              <a:rPr lang="id-ID" sz="1600" b="0" i="1" u="none" strike="noStrike" cap="none" baseline="0">
                <a:solidFill>
                  <a:srgbClr val="FF0000"/>
                </a:solidFill>
                <a:latin typeface="Calibri"/>
                <a:ea typeface="Calibri"/>
                <a:cs typeface="Calibri"/>
                <a:sym typeface="Calibri"/>
              </a:rPr>
              <a:t>materials,  (3) educational revolu</a:t>
            </a:r>
            <a:r>
              <a:rPr lang="id-ID" sz="1600" i="1">
                <a:solidFill>
                  <a:srgbClr val="FF0000"/>
                </a:solidFill>
                <a:latin typeface="Calibri"/>
                <a:ea typeface="Calibri"/>
                <a:cs typeface="Calibri"/>
                <a:sym typeface="Calibri"/>
              </a:rPr>
              <a:t>tion and </a:t>
            </a:r>
            <a:r>
              <a:rPr lang="id-ID" sz="1600" b="0" i="1" u="none" strike="noStrike" cap="none" baseline="0">
                <a:solidFill>
                  <a:srgbClr val="FF0000"/>
                </a:solidFill>
                <a:latin typeface="Calibri"/>
                <a:ea typeface="Calibri"/>
                <a:cs typeface="Calibri"/>
                <a:sym typeface="Calibri"/>
              </a:rPr>
              <a:t>(4) eval</a:t>
            </a:r>
            <a:r>
              <a:rPr lang="id-ID" sz="1600" i="1">
                <a:solidFill>
                  <a:srgbClr val="FF0000"/>
                </a:solidFill>
                <a:latin typeface="Calibri"/>
                <a:ea typeface="Calibri"/>
                <a:cs typeface="Calibri"/>
                <a:sym typeface="Calibri"/>
              </a:rPr>
              <a:t>uation </a:t>
            </a:r>
            <a:r>
              <a:rPr lang="id-ID" sz="1600" b="0" i="1" u="none" strike="noStrike" cap="none" baseline="0">
                <a:solidFill>
                  <a:srgbClr val="FF0000"/>
                </a:solidFill>
                <a:latin typeface="Calibri"/>
                <a:ea typeface="Calibri"/>
                <a:cs typeface="Calibri"/>
                <a:sym typeface="Calibri"/>
              </a:rPr>
              <a:t>reform</a:t>
            </a:r>
            <a:r>
              <a:rPr lang="id-ID" sz="1600" i="1">
                <a:solidFill>
                  <a:srgbClr val="FF0000"/>
                </a:solidFill>
                <a:latin typeface="Calibri"/>
                <a:ea typeface="Calibri"/>
                <a:cs typeface="Calibri"/>
                <a:sym typeface="Calibri"/>
              </a:rPr>
              <a:t> </a:t>
            </a:r>
            <a:r>
              <a:rPr lang="id-ID" sz="1600" b="0" i="1" u="none" strike="noStrike" cap="none" baseline="0">
                <a:solidFill>
                  <a:srgbClr val="FF0000"/>
                </a:solidFill>
                <a:latin typeface="Calibri"/>
                <a:ea typeface="Calibri"/>
                <a:cs typeface="Calibri"/>
                <a:sym typeface="Calibri"/>
              </a:rPr>
              <a:t>.......</a:t>
            </a:r>
          </a:p>
        </p:txBody>
      </p:sp>
      <p:sp>
        <p:nvSpPr>
          <p:cNvPr id="308" name="Shape 308"/>
          <p:cNvSpPr txBox="1"/>
          <p:nvPr/>
        </p:nvSpPr>
        <p:spPr>
          <a:xfrm>
            <a:off x="1320900" y="4469175"/>
            <a:ext cx="1108500" cy="682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2000" b="1">
                <a:solidFill>
                  <a:schemeClr val="dk1"/>
                </a:solidFill>
                <a:latin typeface="Calibri"/>
                <a:ea typeface="Calibri"/>
                <a:cs typeface="Calibri"/>
                <a:sym typeface="Calibri"/>
              </a:rPr>
              <a:t>Primary School</a:t>
            </a:r>
          </a:p>
        </p:txBody>
      </p:sp>
      <p:sp>
        <p:nvSpPr>
          <p:cNvPr id="309" name="Shape 309"/>
          <p:cNvSpPr txBox="1"/>
          <p:nvPr/>
        </p:nvSpPr>
        <p:spPr>
          <a:xfrm>
            <a:off x="2942600" y="3083900"/>
            <a:ext cx="1311899" cy="1046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2000" b="1">
                <a:solidFill>
                  <a:schemeClr val="dk1"/>
                </a:solidFill>
                <a:latin typeface="Calibri"/>
                <a:ea typeface="Calibri"/>
                <a:cs typeface="Calibri"/>
                <a:sym typeface="Calibri"/>
              </a:rPr>
              <a:t>Junior High School</a:t>
            </a:r>
          </a:p>
        </p:txBody>
      </p:sp>
      <p:sp>
        <p:nvSpPr>
          <p:cNvPr id="310" name="Shape 310"/>
          <p:cNvSpPr txBox="1"/>
          <p:nvPr/>
        </p:nvSpPr>
        <p:spPr>
          <a:xfrm>
            <a:off x="4873633" y="2017196"/>
            <a:ext cx="1007999" cy="400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2000" b="1">
                <a:solidFill>
                  <a:schemeClr val="dk1"/>
                </a:solidFill>
                <a:latin typeface="Calibri"/>
                <a:ea typeface="Calibri"/>
                <a:cs typeface="Calibri"/>
                <a:sym typeface="Calibri"/>
              </a:rPr>
              <a:t>Senior High School</a:t>
            </a:r>
          </a:p>
        </p:txBody>
      </p:sp>
      <p:sp>
        <p:nvSpPr>
          <p:cNvPr id="311" name="Shape 311"/>
          <p:cNvSpPr txBox="1"/>
          <p:nvPr/>
        </p:nvSpPr>
        <p:spPr>
          <a:xfrm>
            <a:off x="6623025" y="1432875"/>
            <a:ext cx="1382399" cy="400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2000" b="1">
                <a:solidFill>
                  <a:schemeClr val="dk1"/>
                </a:solidFill>
                <a:latin typeface="Calibri"/>
                <a:ea typeface="Calibri"/>
                <a:cs typeface="Calibri"/>
                <a:sym typeface="Calibri"/>
              </a:rPr>
              <a:t>University</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88840"/>
            <a:ext cx="8229600" cy="1224136"/>
          </a:xfrm>
        </p:spPr>
        <p:txBody>
          <a:bodyPr/>
          <a:lstStyle/>
          <a:p>
            <a:pPr marL="0" lvl="0" indent="0" algn="ctr">
              <a:buNone/>
            </a:pPr>
            <a:r>
              <a:rPr lang="id-ID" b="1" dirty="0">
                <a:solidFill>
                  <a:srgbClr val="E36C09"/>
                </a:solidFill>
                <a:latin typeface="Aharoni" panose="02010803020104030203" pitchFamily="2" charset="-79"/>
                <a:ea typeface="Calibri"/>
                <a:cs typeface="Aharoni" panose="02010803020104030203" pitchFamily="2" charset="-79"/>
                <a:sym typeface="Calibri"/>
              </a:rPr>
              <a:t>Reconstruction of</a:t>
            </a:r>
            <a:r>
              <a:rPr lang="id-ID" b="1" dirty="0">
                <a:solidFill>
                  <a:srgbClr val="205867"/>
                </a:solidFill>
                <a:latin typeface="Aharoni" panose="02010803020104030203" pitchFamily="2" charset="-79"/>
                <a:ea typeface="Calibri"/>
                <a:cs typeface="Aharoni" panose="02010803020104030203" pitchFamily="2" charset="-79"/>
                <a:sym typeface="Calibri"/>
              </a:rPr>
              <a:t> </a:t>
            </a:r>
            <a:r>
              <a:rPr lang="id-ID" b="1" dirty="0">
                <a:solidFill>
                  <a:srgbClr val="E36C09"/>
                </a:solidFill>
                <a:latin typeface="Aharoni" panose="02010803020104030203" pitchFamily="2" charset="-79"/>
                <a:ea typeface="Calibri"/>
                <a:cs typeface="Aharoni" panose="02010803020104030203" pitchFamily="2" charset="-79"/>
                <a:sym typeface="Calibri"/>
              </a:rPr>
              <a:t>G</a:t>
            </a:r>
            <a:r>
              <a:rPr lang="id-ID" b="1" dirty="0">
                <a:solidFill>
                  <a:srgbClr val="205867"/>
                </a:solidFill>
                <a:latin typeface="Aharoni" panose="02010803020104030203" pitchFamily="2" charset="-79"/>
                <a:ea typeface="Calibri"/>
                <a:cs typeface="Aharoni" panose="02010803020104030203" pitchFamily="2" charset="-79"/>
                <a:sym typeface="Calibri"/>
              </a:rPr>
              <a:t>raduate Competency, </a:t>
            </a:r>
            <a:r>
              <a:rPr lang="id-ID" b="1" dirty="0">
                <a:solidFill>
                  <a:srgbClr val="E36C09"/>
                </a:solidFill>
                <a:latin typeface="Aharoni" panose="02010803020104030203" pitchFamily="2" charset="-79"/>
                <a:ea typeface="Calibri"/>
                <a:cs typeface="Aharoni" panose="02010803020104030203" pitchFamily="2" charset="-79"/>
                <a:sym typeface="Calibri"/>
              </a:rPr>
              <a:t>M</a:t>
            </a:r>
            <a:r>
              <a:rPr lang="id-ID" b="1" dirty="0">
                <a:solidFill>
                  <a:srgbClr val="205867"/>
                </a:solidFill>
                <a:latin typeface="Aharoni" panose="02010803020104030203" pitchFamily="2" charset="-79"/>
                <a:ea typeface="Calibri"/>
                <a:cs typeface="Aharoni" panose="02010803020104030203" pitchFamily="2" charset="-79"/>
                <a:sym typeface="Calibri"/>
              </a:rPr>
              <a:t>aterial, </a:t>
            </a:r>
            <a:r>
              <a:rPr lang="id-ID" b="1" dirty="0">
                <a:solidFill>
                  <a:srgbClr val="E36C09"/>
                </a:solidFill>
                <a:latin typeface="Aharoni" panose="02010803020104030203" pitchFamily="2" charset="-79"/>
                <a:ea typeface="Calibri"/>
                <a:cs typeface="Aharoni" panose="02010803020104030203" pitchFamily="2" charset="-79"/>
                <a:sym typeface="Calibri"/>
              </a:rPr>
              <a:t>P</a:t>
            </a:r>
            <a:r>
              <a:rPr lang="id-ID" b="1" dirty="0">
                <a:solidFill>
                  <a:srgbClr val="205867"/>
                </a:solidFill>
                <a:latin typeface="Aharoni" panose="02010803020104030203" pitchFamily="2" charset="-79"/>
                <a:ea typeface="Calibri"/>
                <a:cs typeface="Aharoni" panose="02010803020104030203" pitchFamily="2" charset="-79"/>
                <a:sym typeface="Calibri"/>
              </a:rPr>
              <a:t>rocess and </a:t>
            </a:r>
            <a:r>
              <a:rPr lang="id-ID" b="1" dirty="0" smtClean="0">
                <a:solidFill>
                  <a:srgbClr val="E36C09"/>
                </a:solidFill>
                <a:latin typeface="Aharoni" panose="02010803020104030203" pitchFamily="2" charset="-79"/>
                <a:ea typeface="Calibri"/>
                <a:cs typeface="Aharoni" panose="02010803020104030203" pitchFamily="2" charset="-79"/>
                <a:sym typeface="Calibri"/>
              </a:rPr>
              <a:t>E</a:t>
            </a:r>
            <a:r>
              <a:rPr lang="id-ID" b="1" dirty="0" smtClean="0">
                <a:solidFill>
                  <a:srgbClr val="205867"/>
                </a:solidFill>
                <a:latin typeface="Aharoni" panose="02010803020104030203" pitchFamily="2" charset="-79"/>
                <a:ea typeface="Calibri"/>
                <a:cs typeface="Aharoni" panose="02010803020104030203" pitchFamily="2" charset="-79"/>
                <a:sym typeface="Calibri"/>
              </a:rPr>
              <a:t>valuation</a:t>
            </a:r>
            <a:endParaRPr lang="id-ID" b="1" dirty="0">
              <a:solidFill>
                <a:srgbClr val="205867"/>
              </a:solidFill>
              <a:latin typeface="Aharoni" panose="02010803020104030203" pitchFamily="2" charset="-79"/>
              <a:ea typeface="Calibri"/>
              <a:cs typeface="Aharoni" panose="02010803020104030203" pitchFamily="2" charset="-79"/>
              <a:sym typeface="Calibri"/>
            </a:endParaRPr>
          </a:p>
        </p:txBody>
      </p:sp>
    </p:spTree>
    <p:extLst>
      <p:ext uri="{BB962C8B-B14F-4D97-AF65-F5344CB8AC3E}">
        <p14:creationId xmlns:p14="http://schemas.microsoft.com/office/powerpoint/2010/main" val="2404843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15514" y="0"/>
            <a:ext cx="9144000" cy="1143000"/>
          </a:xfrm>
          <a:prstGeom prst="rect">
            <a:avLst/>
          </a:prstGeom>
          <a:solidFill>
            <a:srgbClr val="17365D"/>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id-ID" sz="3600" b="1" dirty="0">
                <a:solidFill>
                  <a:schemeClr val="lt1"/>
                </a:solidFill>
                <a:latin typeface="Calibri"/>
                <a:ea typeface="Calibri"/>
                <a:cs typeface="Calibri"/>
                <a:sym typeface="Calibri"/>
              </a:rPr>
              <a:t>Purpose of National Education</a:t>
            </a:r>
            <a:r>
              <a:rPr lang="id-ID" sz="3600" b="1" i="0" u="none" strike="noStrike" cap="none" baseline="0" dirty="0">
                <a:solidFill>
                  <a:schemeClr val="lt1"/>
                </a:solidFill>
                <a:latin typeface="Calibri"/>
                <a:ea typeface="Calibri"/>
                <a:cs typeface="Calibri"/>
                <a:sym typeface="Calibri"/>
              </a:rPr>
              <a:t/>
            </a:r>
            <a:br>
              <a:rPr lang="id-ID" sz="3600" b="1" i="0" u="none" strike="noStrike" cap="none" baseline="0" dirty="0">
                <a:solidFill>
                  <a:schemeClr val="lt1"/>
                </a:solidFill>
                <a:latin typeface="Calibri"/>
                <a:ea typeface="Calibri"/>
                <a:cs typeface="Calibri"/>
                <a:sym typeface="Calibri"/>
              </a:rPr>
            </a:br>
            <a:r>
              <a:rPr lang="id-ID" sz="2800" b="1" i="0" u="none" strike="noStrike" cap="none" baseline="0" dirty="0" smtClean="0">
                <a:solidFill>
                  <a:schemeClr val="lt1"/>
                </a:solidFill>
                <a:latin typeface="Calibri"/>
                <a:ea typeface="Calibri"/>
                <a:cs typeface="Calibri"/>
                <a:sym typeface="Calibri"/>
              </a:rPr>
              <a:t>(</a:t>
            </a:r>
            <a:r>
              <a:rPr lang="id-ID" sz="2800" b="1" i="0" u="none" strike="noStrike" cap="none" baseline="0" dirty="0" smtClean="0">
                <a:solidFill>
                  <a:schemeClr val="accent6">
                    <a:lumMod val="60000"/>
                    <a:lumOff val="40000"/>
                  </a:schemeClr>
                </a:solidFill>
                <a:latin typeface="Calibri"/>
                <a:ea typeface="Calibri"/>
                <a:cs typeface="Calibri"/>
                <a:sym typeface="Calibri"/>
              </a:rPr>
              <a:t>Pasal </a:t>
            </a:r>
            <a:r>
              <a:rPr lang="id-ID" sz="2800" b="1" i="0" u="none" strike="noStrike" cap="none" baseline="0" dirty="0">
                <a:solidFill>
                  <a:schemeClr val="accent6">
                    <a:lumMod val="60000"/>
                    <a:lumOff val="40000"/>
                  </a:schemeClr>
                </a:solidFill>
                <a:latin typeface="Calibri"/>
                <a:ea typeface="Calibri"/>
                <a:cs typeface="Calibri"/>
                <a:sym typeface="Calibri"/>
              </a:rPr>
              <a:t>3 UU No 20 Sisdiknas Tahun 2003</a:t>
            </a:r>
            <a:r>
              <a:rPr lang="id-ID" sz="2800" b="1" i="0" u="none" strike="noStrike" cap="none" baseline="0" dirty="0">
                <a:solidFill>
                  <a:schemeClr val="lt1"/>
                </a:solidFill>
                <a:latin typeface="Calibri"/>
                <a:ea typeface="Calibri"/>
                <a:cs typeface="Calibri"/>
                <a:sym typeface="Calibri"/>
              </a:rPr>
              <a:t>)</a:t>
            </a:r>
          </a:p>
        </p:txBody>
      </p:sp>
      <p:sp>
        <p:nvSpPr>
          <p:cNvPr id="324" name="Shape 324"/>
          <p:cNvSpPr txBox="1">
            <a:spLocks noGrp="1"/>
          </p:cNvSpPr>
          <p:nvPr>
            <p:ph type="body" idx="1"/>
          </p:nvPr>
        </p:nvSpPr>
        <p:spPr>
          <a:xfrm>
            <a:off x="457200" y="1412776"/>
            <a:ext cx="8229600" cy="2232246"/>
          </a:xfrm>
          <a:prstGeom prst="rect">
            <a:avLst/>
          </a:prstGeom>
          <a:solidFill>
            <a:srgbClr val="DAEEF3"/>
          </a:solidFill>
          <a:ln>
            <a:noFill/>
          </a:ln>
        </p:spPr>
        <p:txBody>
          <a:bodyPr lIns="91425" tIns="45700" rIns="91425" bIns="45700" anchor="t" anchorCtr="0">
            <a:noAutofit/>
          </a:bodyPr>
          <a:lstStyle/>
          <a:p>
            <a:pPr marL="400050" marR="0" lvl="1" indent="-6350" algn="l" rtl="0">
              <a:spcBef>
                <a:spcPts val="0"/>
              </a:spcBef>
              <a:buClr>
                <a:schemeClr val="dk1"/>
              </a:buClr>
              <a:buSzPct val="25000"/>
              <a:buFont typeface="Arial"/>
              <a:buNone/>
            </a:pPr>
            <a:r>
              <a:rPr lang="id-ID" sz="2800" dirty="0">
                <a:solidFill>
                  <a:srgbClr val="7030A0"/>
                </a:solidFill>
                <a:latin typeface="Calibri"/>
                <a:ea typeface="Calibri"/>
                <a:cs typeface="Calibri"/>
                <a:sym typeface="Calibri"/>
              </a:rPr>
              <a:t>To develop students' potential to become faithful and pious man, noble, healthy, knowledgeable, skilled, creative, independent, and also to become democratic and responsible citizen.</a:t>
            </a:r>
          </a:p>
        </p:txBody>
      </p:sp>
      <p:sp>
        <p:nvSpPr>
          <p:cNvPr id="325" name="Shape 325"/>
          <p:cNvSpPr/>
          <p:nvPr/>
        </p:nvSpPr>
        <p:spPr>
          <a:xfrm>
            <a:off x="3707903" y="3717032"/>
            <a:ext cx="1462316" cy="360040"/>
          </a:xfrm>
          <a:prstGeom prst="downArrow">
            <a:avLst>
              <a:gd name="adj1" fmla="val 50000"/>
              <a:gd name="adj2" fmla="val 50000"/>
            </a:avLst>
          </a:prstGeom>
          <a:solidFill>
            <a:srgbClr val="E36C09"/>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aphicFrame>
        <p:nvGraphicFramePr>
          <p:cNvPr id="326" name="Shape 326"/>
          <p:cNvGraphicFramePr/>
          <p:nvPr>
            <p:extLst>
              <p:ext uri="{D42A27DB-BD31-4B8C-83A1-F6EECF244321}">
                <p14:modId xmlns:p14="http://schemas.microsoft.com/office/powerpoint/2010/main" val="570318651"/>
              </p:ext>
            </p:extLst>
          </p:nvPr>
        </p:nvGraphicFramePr>
        <p:xfrm>
          <a:off x="384458" y="4268687"/>
          <a:ext cx="8375075" cy="2560360"/>
        </p:xfrm>
        <a:graphic>
          <a:graphicData uri="http://schemas.openxmlformats.org/drawingml/2006/table">
            <a:tbl>
              <a:tblPr firstRow="1" bandRow="1">
                <a:noFill/>
              </a:tblPr>
              <a:tblGrid>
                <a:gridCol w="1927600"/>
                <a:gridCol w="6447475"/>
              </a:tblGrid>
              <a:tr h="370850">
                <a:tc>
                  <a:txBody>
                    <a:bodyPr/>
                    <a:lstStyle/>
                    <a:p>
                      <a:pPr marL="0" marR="0" lvl="0" indent="0" algn="l" rtl="0">
                        <a:spcBef>
                          <a:spcPts val="0"/>
                        </a:spcBef>
                        <a:buSzPct val="25000"/>
                        <a:buNone/>
                      </a:pPr>
                      <a:r>
                        <a:rPr lang="id-ID" sz="2400" b="0" u="none" strike="noStrike" cap="none" baseline="0" dirty="0">
                          <a:solidFill>
                            <a:srgbClr val="7030A0"/>
                          </a:solidFill>
                        </a:rPr>
                        <a:t>Spiritual Attitude</a:t>
                      </a:r>
                    </a:p>
                  </a:txBody>
                  <a:tcPr marL="84400" marR="84400" marT="45725" marB="45725" anchor="ctr"/>
                </a:tc>
                <a:tc>
                  <a:txBody>
                    <a:bodyPr/>
                    <a:lstStyle/>
                    <a:p>
                      <a:pPr marL="0" marR="0" lvl="0" indent="0" algn="l" rtl="0">
                        <a:spcBef>
                          <a:spcPts val="0"/>
                        </a:spcBef>
                        <a:buSzPct val="25000"/>
                        <a:buNone/>
                      </a:pPr>
                      <a:r>
                        <a:rPr lang="id-ID" sz="2400" b="0" dirty="0">
                          <a:solidFill>
                            <a:srgbClr val="7030A0"/>
                          </a:solidFill>
                        </a:rPr>
                        <a:t>Faithful and Pious</a:t>
                      </a:r>
                    </a:p>
                  </a:txBody>
                  <a:tcPr marL="84400" marR="84400" marT="45725" marB="45725" anchor="ctr"/>
                </a:tc>
              </a:tr>
              <a:tr h="370850">
                <a:tc>
                  <a:txBody>
                    <a:bodyPr/>
                    <a:lstStyle/>
                    <a:p>
                      <a:pPr marL="0" marR="0" lvl="0" indent="0" algn="l" rtl="0">
                        <a:spcBef>
                          <a:spcPts val="0"/>
                        </a:spcBef>
                        <a:buSzPct val="25000"/>
                        <a:buNone/>
                      </a:pPr>
                      <a:r>
                        <a:rPr lang="id-ID" sz="2400">
                          <a:solidFill>
                            <a:srgbClr val="7030A0"/>
                          </a:solidFill>
                        </a:rPr>
                        <a:t>Social Attitude</a:t>
                      </a:r>
                    </a:p>
                  </a:txBody>
                  <a:tcPr marL="84400" marR="84400" marT="45725" marB="45725" anchor="ctr"/>
                </a:tc>
                <a:tc>
                  <a:txBody>
                    <a:bodyPr/>
                    <a:lstStyle/>
                    <a:p>
                      <a:pPr marL="0" marR="0" lvl="0" indent="0" algn="l" rtl="0">
                        <a:spcBef>
                          <a:spcPts val="0"/>
                        </a:spcBef>
                        <a:buSzPct val="25000"/>
                        <a:buNone/>
                      </a:pPr>
                      <a:r>
                        <a:rPr lang="id-ID" sz="2400" dirty="0" smtClean="0">
                          <a:solidFill>
                            <a:srgbClr val="7030A0"/>
                          </a:solidFill>
                        </a:rPr>
                        <a:t>healthy</a:t>
                      </a:r>
                      <a:r>
                        <a:rPr lang="id-ID" sz="2400" b="0" u="none" strike="noStrike" cap="none" baseline="0" dirty="0">
                          <a:solidFill>
                            <a:srgbClr val="7030A0"/>
                          </a:solidFill>
                        </a:rPr>
                        <a:t>, </a:t>
                      </a:r>
                      <a:r>
                        <a:rPr lang="id-ID" sz="2400" dirty="0">
                          <a:solidFill>
                            <a:srgbClr val="7030A0"/>
                          </a:solidFill>
                        </a:rPr>
                        <a:t>independent</a:t>
                      </a:r>
                      <a:r>
                        <a:rPr lang="id-ID" sz="2400" b="0" u="none" strike="noStrike" cap="none" baseline="0" dirty="0">
                          <a:solidFill>
                            <a:srgbClr val="7030A0"/>
                          </a:solidFill>
                        </a:rPr>
                        <a:t>, </a:t>
                      </a:r>
                      <a:r>
                        <a:rPr lang="id-ID" sz="2400" dirty="0">
                          <a:solidFill>
                            <a:srgbClr val="7030A0"/>
                          </a:solidFill>
                        </a:rPr>
                        <a:t>democratic and </a:t>
                      </a:r>
                      <a:r>
                        <a:rPr lang="id-ID" sz="2400" dirty="0" smtClean="0">
                          <a:solidFill>
                            <a:srgbClr val="7030A0"/>
                          </a:solidFill>
                        </a:rPr>
                        <a:t>responsible, etc</a:t>
                      </a:r>
                      <a:endParaRPr lang="id-ID" sz="2400" dirty="0">
                        <a:solidFill>
                          <a:srgbClr val="7030A0"/>
                        </a:solidFill>
                      </a:endParaRPr>
                    </a:p>
                  </a:txBody>
                  <a:tcPr marL="84400" marR="84400" marT="45725" marB="45725" anchor="ctr"/>
                </a:tc>
              </a:tr>
              <a:tr h="370850">
                <a:tc>
                  <a:txBody>
                    <a:bodyPr/>
                    <a:lstStyle/>
                    <a:p>
                      <a:pPr marL="0" marR="0" lvl="0" indent="0" algn="l" rtl="0">
                        <a:spcBef>
                          <a:spcPts val="0"/>
                        </a:spcBef>
                        <a:buSzPct val="25000"/>
                        <a:buNone/>
                      </a:pPr>
                      <a:r>
                        <a:rPr lang="id-ID" sz="2400">
                          <a:solidFill>
                            <a:srgbClr val="7030A0"/>
                          </a:solidFill>
                        </a:rPr>
                        <a:t>Knowledge</a:t>
                      </a:r>
                    </a:p>
                  </a:txBody>
                  <a:tcPr marL="84400" marR="84400" marT="45725" marB="45725" anchor="ctr"/>
                </a:tc>
                <a:tc>
                  <a:txBody>
                    <a:bodyPr/>
                    <a:lstStyle/>
                    <a:p>
                      <a:pPr marL="0" marR="0" lvl="0" indent="0" algn="l" rtl="0">
                        <a:spcBef>
                          <a:spcPts val="0"/>
                        </a:spcBef>
                        <a:buSzPct val="25000"/>
                        <a:buNone/>
                      </a:pPr>
                      <a:r>
                        <a:rPr lang="id-ID" sz="2400" dirty="0">
                          <a:solidFill>
                            <a:srgbClr val="7030A0"/>
                          </a:solidFill>
                        </a:rPr>
                        <a:t>knowlegeable</a:t>
                      </a:r>
                    </a:p>
                  </a:txBody>
                  <a:tcPr marL="84400" marR="84400" marT="45725" marB="45725" anchor="ctr"/>
                </a:tc>
              </a:tr>
              <a:tr h="370850">
                <a:tc>
                  <a:txBody>
                    <a:bodyPr/>
                    <a:lstStyle/>
                    <a:p>
                      <a:pPr marL="0" marR="0" lvl="0" indent="0" algn="l" rtl="0">
                        <a:spcBef>
                          <a:spcPts val="0"/>
                        </a:spcBef>
                        <a:buSzPct val="25000"/>
                        <a:buNone/>
                      </a:pPr>
                      <a:r>
                        <a:rPr lang="id-ID" sz="2400">
                          <a:solidFill>
                            <a:srgbClr val="7030A0"/>
                          </a:solidFill>
                        </a:rPr>
                        <a:t>Skill</a:t>
                      </a:r>
                    </a:p>
                  </a:txBody>
                  <a:tcPr marL="84400" marR="84400" marT="45725" marB="45725" anchor="ctr"/>
                </a:tc>
                <a:tc>
                  <a:txBody>
                    <a:bodyPr/>
                    <a:lstStyle/>
                    <a:p>
                      <a:pPr marL="0" marR="0" lvl="1" indent="0" algn="l" rtl="0">
                        <a:lnSpc>
                          <a:spcPct val="100000"/>
                        </a:lnSpc>
                        <a:spcBef>
                          <a:spcPts val="0"/>
                        </a:spcBef>
                        <a:spcAft>
                          <a:spcPts val="0"/>
                        </a:spcAft>
                        <a:buClr>
                          <a:schemeClr val="dk1"/>
                        </a:buClr>
                        <a:buSzPct val="25000"/>
                        <a:buFont typeface="Calibri"/>
                        <a:buNone/>
                      </a:pPr>
                      <a:r>
                        <a:rPr lang="id-ID" sz="2400" dirty="0">
                          <a:solidFill>
                            <a:srgbClr val="7030A0"/>
                          </a:solidFill>
                        </a:rPr>
                        <a:t>skilled and </a:t>
                      </a:r>
                      <a:r>
                        <a:rPr lang="id-ID" sz="2400" dirty="0" smtClean="0">
                          <a:solidFill>
                            <a:srgbClr val="7030A0"/>
                          </a:solidFill>
                        </a:rPr>
                        <a:t>creative, etc</a:t>
                      </a:r>
                      <a:endParaRPr lang="id-ID" sz="2400" dirty="0">
                        <a:solidFill>
                          <a:srgbClr val="7030A0"/>
                        </a:solidFill>
                      </a:endParaRPr>
                    </a:p>
                  </a:txBody>
                  <a:tcPr marL="84400" marR="84400" marT="45725" marB="45725" anchor="ctr"/>
                </a:tc>
              </a:tr>
            </a:tbl>
          </a:graphicData>
        </a:graphic>
      </p:graphicFrame>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p:nvPr/>
        </p:nvSpPr>
        <p:spPr>
          <a:xfrm>
            <a:off x="0" y="0"/>
            <a:ext cx="9144000" cy="1124744"/>
          </a:xfrm>
          <a:prstGeom prst="rect">
            <a:avLst/>
          </a:prstGeom>
          <a:solidFill>
            <a:srgbClr val="FBD4B4"/>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32" name="Shape 332"/>
          <p:cNvSpPr txBox="1">
            <a:spLocks noGrp="1"/>
          </p:cNvSpPr>
          <p:nvPr>
            <p:ph type="title"/>
          </p:nvPr>
        </p:nvSpPr>
        <p:spPr>
          <a:xfrm>
            <a:off x="457200" y="-27383"/>
            <a:ext cx="8435279" cy="1143000"/>
          </a:xfrm>
          <a:prstGeom prst="rect">
            <a:avLst/>
          </a:prstGeom>
          <a:noFill/>
          <a:ln>
            <a:noFill/>
          </a:ln>
        </p:spPr>
        <p:txBody>
          <a:bodyPr lIns="91425" tIns="45700" rIns="91425" bIns="45700" anchor="ctr" anchorCtr="0">
            <a:noAutofit/>
          </a:bodyPr>
          <a:lstStyle/>
          <a:p>
            <a:pPr marL="0" marR="0" lvl="0" indent="0" algn="ctr" rtl="0">
              <a:lnSpc>
                <a:spcPct val="80000"/>
              </a:lnSpc>
              <a:spcBef>
                <a:spcPts val="0"/>
              </a:spcBef>
              <a:buClr>
                <a:srgbClr val="205867"/>
              </a:buClr>
              <a:buSzPct val="25000"/>
              <a:buFont typeface="Calibri"/>
              <a:buNone/>
            </a:pPr>
            <a:r>
              <a:rPr lang="id-ID" sz="2800" b="1">
                <a:solidFill>
                  <a:srgbClr val="205867"/>
                </a:solidFill>
                <a:latin typeface="Calibri"/>
                <a:ea typeface="Calibri"/>
                <a:cs typeface="Calibri"/>
                <a:sym typeface="Calibri"/>
              </a:rPr>
              <a:t>Balance between attitude</a:t>
            </a:r>
            <a:r>
              <a:rPr lang="id-ID" sz="2800" b="1" i="0" u="none" strike="noStrike" cap="none" baseline="0">
                <a:solidFill>
                  <a:srgbClr val="205867"/>
                </a:solidFill>
                <a:latin typeface="Calibri"/>
                <a:ea typeface="Calibri"/>
                <a:cs typeface="Calibri"/>
                <a:sym typeface="Calibri"/>
              </a:rPr>
              <a:t>, </a:t>
            </a:r>
            <a:r>
              <a:rPr lang="id-ID" sz="2800" b="1">
                <a:solidFill>
                  <a:srgbClr val="205867"/>
                </a:solidFill>
                <a:latin typeface="Calibri"/>
                <a:ea typeface="Calibri"/>
                <a:cs typeface="Calibri"/>
                <a:sym typeface="Calibri"/>
              </a:rPr>
              <a:t>skills and knowledge to develop </a:t>
            </a:r>
            <a:r>
              <a:rPr lang="id-ID" sz="2800" b="1" i="1" u="none" strike="noStrike" cap="none" baseline="0">
                <a:solidFill>
                  <a:srgbClr val="205867"/>
                </a:solidFill>
                <a:latin typeface="Calibri"/>
                <a:ea typeface="Calibri"/>
                <a:cs typeface="Calibri"/>
                <a:sym typeface="Calibri"/>
              </a:rPr>
              <a:t>soft skills </a:t>
            </a:r>
            <a:r>
              <a:rPr lang="id-ID" sz="2800" b="1">
                <a:solidFill>
                  <a:srgbClr val="205867"/>
                </a:solidFill>
                <a:latin typeface="Calibri"/>
                <a:ea typeface="Calibri"/>
                <a:cs typeface="Calibri"/>
                <a:sym typeface="Calibri"/>
              </a:rPr>
              <a:t>and </a:t>
            </a:r>
            <a:r>
              <a:rPr lang="id-ID" sz="2800" b="1" i="1" u="none" strike="noStrike" cap="none" baseline="0">
                <a:solidFill>
                  <a:srgbClr val="205867"/>
                </a:solidFill>
                <a:latin typeface="Calibri"/>
                <a:ea typeface="Calibri"/>
                <a:cs typeface="Calibri"/>
                <a:sym typeface="Calibri"/>
              </a:rPr>
              <a:t>hard skills</a:t>
            </a:r>
            <a:r>
              <a:rPr lang="id-ID" sz="2800" b="1" i="0" u="none" strike="noStrike" cap="none" baseline="30000">
                <a:solidFill>
                  <a:srgbClr val="205867"/>
                </a:solidFill>
                <a:latin typeface="Calibri"/>
                <a:ea typeface="Calibri"/>
                <a:cs typeface="Calibri"/>
                <a:sym typeface="Calibri"/>
              </a:rPr>
              <a:t>1</a:t>
            </a:r>
          </a:p>
        </p:txBody>
      </p:sp>
      <p:sp>
        <p:nvSpPr>
          <p:cNvPr id="333" name="Shape 333"/>
          <p:cNvSpPr/>
          <p:nvPr/>
        </p:nvSpPr>
        <p:spPr>
          <a:xfrm>
            <a:off x="2057400" y="1828800"/>
            <a:ext cx="5333999" cy="4267199"/>
          </a:xfrm>
          <a:prstGeom prst="rect">
            <a:avLst/>
          </a:prstGeom>
          <a:solidFill>
            <a:srgbClr val="DAE5F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334" name="Shape 334"/>
          <p:cNvCxnSpPr/>
          <p:nvPr/>
        </p:nvCxnSpPr>
        <p:spPr>
          <a:xfrm rot="10800000" flipH="1">
            <a:off x="3659087" y="1828800"/>
            <a:ext cx="3505200" cy="4267199"/>
          </a:xfrm>
          <a:prstGeom prst="straightConnector1">
            <a:avLst/>
          </a:prstGeom>
          <a:noFill/>
          <a:ln w="57150" cap="flat">
            <a:solidFill>
              <a:srgbClr val="FF0000"/>
            </a:solidFill>
            <a:prstDash val="solid"/>
            <a:round/>
            <a:headEnd type="none" w="med" len="med"/>
            <a:tailEnd type="none" w="med" len="med"/>
          </a:ln>
        </p:spPr>
      </p:cxnSp>
      <p:cxnSp>
        <p:nvCxnSpPr>
          <p:cNvPr id="335" name="Shape 335"/>
          <p:cNvCxnSpPr/>
          <p:nvPr/>
        </p:nvCxnSpPr>
        <p:spPr>
          <a:xfrm rot="10800000" flipH="1">
            <a:off x="2153957" y="1828800"/>
            <a:ext cx="2418043" cy="4267199"/>
          </a:xfrm>
          <a:prstGeom prst="straightConnector1">
            <a:avLst/>
          </a:prstGeom>
          <a:noFill/>
          <a:ln w="57150" cap="flat">
            <a:solidFill>
              <a:srgbClr val="FF0000"/>
            </a:solidFill>
            <a:prstDash val="solid"/>
            <a:round/>
            <a:headEnd type="none" w="med" len="med"/>
            <a:tailEnd type="none" w="med" len="med"/>
          </a:ln>
        </p:spPr>
      </p:cxnSp>
      <p:sp>
        <p:nvSpPr>
          <p:cNvPr id="336" name="Shape 336"/>
          <p:cNvSpPr txBox="1"/>
          <p:nvPr/>
        </p:nvSpPr>
        <p:spPr>
          <a:xfrm>
            <a:off x="5891762" y="3150580"/>
            <a:ext cx="1416541"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2800" b="1" i="0" u="none" strike="noStrike" cap="none" baseline="0">
                <a:solidFill>
                  <a:srgbClr val="E36C09"/>
                </a:solidFill>
                <a:latin typeface="Calibri"/>
                <a:ea typeface="Calibri"/>
                <a:cs typeface="Calibri"/>
                <a:sym typeface="Calibri"/>
              </a:rPr>
              <a:t>Attitude</a:t>
            </a:r>
          </a:p>
        </p:txBody>
      </p:sp>
      <p:sp>
        <p:nvSpPr>
          <p:cNvPr id="337" name="Shape 337"/>
          <p:cNvSpPr txBox="1"/>
          <p:nvPr/>
        </p:nvSpPr>
        <p:spPr>
          <a:xfrm>
            <a:off x="4083710" y="3121803"/>
            <a:ext cx="792205"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2800" b="1" i="0" u="none" strike="noStrike" cap="none" baseline="0">
                <a:solidFill>
                  <a:srgbClr val="E36C09"/>
                </a:solidFill>
                <a:latin typeface="Calibri"/>
                <a:ea typeface="Calibri"/>
                <a:cs typeface="Calibri"/>
                <a:sym typeface="Calibri"/>
              </a:rPr>
              <a:t>Skill</a:t>
            </a:r>
          </a:p>
        </p:txBody>
      </p:sp>
      <p:sp>
        <p:nvSpPr>
          <p:cNvPr id="338" name="Shape 338"/>
          <p:cNvSpPr txBox="1"/>
          <p:nvPr/>
        </p:nvSpPr>
        <p:spPr>
          <a:xfrm>
            <a:off x="2057400" y="3132457"/>
            <a:ext cx="160249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2400" b="1" i="0" u="none" strike="noStrike" cap="none" baseline="0">
                <a:solidFill>
                  <a:srgbClr val="E36C09"/>
                </a:solidFill>
                <a:latin typeface="Calibri"/>
                <a:ea typeface="Calibri"/>
                <a:cs typeface="Calibri"/>
                <a:sym typeface="Calibri"/>
              </a:rPr>
              <a:t>Knowledge</a:t>
            </a:r>
          </a:p>
        </p:txBody>
      </p:sp>
      <p:cxnSp>
        <p:nvCxnSpPr>
          <p:cNvPr id="339" name="Shape 339"/>
          <p:cNvCxnSpPr/>
          <p:nvPr/>
        </p:nvCxnSpPr>
        <p:spPr>
          <a:xfrm>
            <a:off x="2057400" y="5029200"/>
            <a:ext cx="5333999" cy="0"/>
          </a:xfrm>
          <a:prstGeom prst="straightConnector1">
            <a:avLst/>
          </a:prstGeom>
          <a:noFill/>
          <a:ln w="38100" cap="flat">
            <a:solidFill>
              <a:schemeClr val="accent5"/>
            </a:solidFill>
            <a:prstDash val="solid"/>
            <a:round/>
            <a:headEnd type="none" w="med" len="med"/>
            <a:tailEnd type="none" w="med" len="med"/>
          </a:ln>
        </p:spPr>
      </p:cxnSp>
      <p:cxnSp>
        <p:nvCxnSpPr>
          <p:cNvPr id="340" name="Shape 340"/>
          <p:cNvCxnSpPr/>
          <p:nvPr/>
        </p:nvCxnSpPr>
        <p:spPr>
          <a:xfrm>
            <a:off x="2057400" y="3886200"/>
            <a:ext cx="5333999" cy="0"/>
          </a:xfrm>
          <a:prstGeom prst="straightConnector1">
            <a:avLst/>
          </a:prstGeom>
          <a:noFill/>
          <a:ln w="38100" cap="flat">
            <a:solidFill>
              <a:schemeClr val="accent5"/>
            </a:solidFill>
            <a:prstDash val="solid"/>
            <a:round/>
            <a:headEnd type="none" w="med" len="med"/>
            <a:tailEnd type="none" w="med" len="med"/>
          </a:ln>
        </p:spPr>
      </p:cxnSp>
      <p:cxnSp>
        <p:nvCxnSpPr>
          <p:cNvPr id="341" name="Shape 341"/>
          <p:cNvCxnSpPr/>
          <p:nvPr/>
        </p:nvCxnSpPr>
        <p:spPr>
          <a:xfrm>
            <a:off x="2057400" y="2743200"/>
            <a:ext cx="5333999" cy="0"/>
          </a:xfrm>
          <a:prstGeom prst="straightConnector1">
            <a:avLst/>
          </a:prstGeom>
          <a:noFill/>
          <a:ln w="38100" cap="flat">
            <a:solidFill>
              <a:schemeClr val="accent5"/>
            </a:solidFill>
            <a:prstDash val="solid"/>
            <a:round/>
            <a:headEnd type="none" w="med" len="med"/>
            <a:tailEnd type="none" w="med" len="med"/>
          </a:ln>
        </p:spPr>
      </p:cxnSp>
      <p:sp>
        <p:nvSpPr>
          <p:cNvPr id="342" name="Shape 342"/>
          <p:cNvSpPr txBox="1"/>
          <p:nvPr/>
        </p:nvSpPr>
        <p:spPr>
          <a:xfrm>
            <a:off x="132300" y="5181600"/>
            <a:ext cx="17943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2800" b="1">
                <a:solidFill>
                  <a:srgbClr val="205867"/>
                </a:solidFill>
                <a:latin typeface="Calibri"/>
                <a:ea typeface="Calibri"/>
                <a:cs typeface="Calibri"/>
                <a:sym typeface="Calibri"/>
              </a:rPr>
              <a:t>Primary School</a:t>
            </a:r>
          </a:p>
        </p:txBody>
      </p:sp>
      <p:sp>
        <p:nvSpPr>
          <p:cNvPr id="343" name="Shape 343"/>
          <p:cNvSpPr txBox="1"/>
          <p:nvPr/>
        </p:nvSpPr>
        <p:spPr>
          <a:xfrm>
            <a:off x="132026" y="4114800"/>
            <a:ext cx="2202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2800" b="1">
                <a:solidFill>
                  <a:srgbClr val="205867"/>
                </a:solidFill>
                <a:latin typeface="Calibri"/>
                <a:ea typeface="Calibri"/>
                <a:cs typeface="Calibri"/>
                <a:sym typeface="Calibri"/>
              </a:rPr>
              <a:t>Junior High School</a:t>
            </a:r>
          </a:p>
        </p:txBody>
      </p:sp>
      <p:sp>
        <p:nvSpPr>
          <p:cNvPr id="344" name="Shape 344"/>
          <p:cNvSpPr txBox="1"/>
          <p:nvPr/>
        </p:nvSpPr>
        <p:spPr>
          <a:xfrm>
            <a:off x="132176" y="2819400"/>
            <a:ext cx="19332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2800" b="1">
                <a:solidFill>
                  <a:srgbClr val="205867"/>
                </a:solidFill>
                <a:latin typeface="Calibri"/>
                <a:ea typeface="Calibri"/>
                <a:cs typeface="Calibri"/>
                <a:sym typeface="Calibri"/>
              </a:rPr>
              <a:t>Senior High School</a:t>
            </a:r>
          </a:p>
        </p:txBody>
      </p:sp>
      <p:sp>
        <p:nvSpPr>
          <p:cNvPr id="345" name="Shape 345"/>
          <p:cNvSpPr txBox="1"/>
          <p:nvPr/>
        </p:nvSpPr>
        <p:spPr>
          <a:xfrm>
            <a:off x="132177" y="2068525"/>
            <a:ext cx="17943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2800" b="1">
                <a:solidFill>
                  <a:srgbClr val="205867"/>
                </a:solidFill>
                <a:latin typeface="Calibri"/>
                <a:ea typeface="Calibri"/>
                <a:cs typeface="Calibri"/>
                <a:sym typeface="Calibri"/>
              </a:rPr>
              <a:t>University</a:t>
            </a:r>
          </a:p>
        </p:txBody>
      </p:sp>
      <p:sp>
        <p:nvSpPr>
          <p:cNvPr id="346" name="Shape 346"/>
          <p:cNvSpPr txBox="1"/>
          <p:nvPr/>
        </p:nvSpPr>
        <p:spPr>
          <a:xfrm>
            <a:off x="562708" y="6324600"/>
            <a:ext cx="801858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800">
                <a:solidFill>
                  <a:schemeClr val="dk1"/>
                </a:solidFill>
                <a:latin typeface="Calibri"/>
                <a:ea typeface="Calibri"/>
                <a:cs typeface="Calibri"/>
                <a:sym typeface="Calibri"/>
              </a:rPr>
              <a:t>Source</a:t>
            </a:r>
            <a:r>
              <a:rPr lang="id-ID" sz="1800" b="0" i="0" u="none" strike="noStrike" cap="none" baseline="0">
                <a:solidFill>
                  <a:schemeClr val="dk1"/>
                </a:solidFill>
                <a:latin typeface="Calibri"/>
                <a:ea typeface="Calibri"/>
                <a:cs typeface="Calibri"/>
                <a:sym typeface="Calibri"/>
              </a:rPr>
              <a:t>: Marzano (1985), Bruner (1960).</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p:nvPr/>
        </p:nvSpPr>
        <p:spPr>
          <a:xfrm>
            <a:off x="0" y="52865"/>
            <a:ext cx="9144000" cy="85318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31859B"/>
              </a:buClr>
              <a:buSzPct val="25000"/>
              <a:buFont typeface="Calibri"/>
              <a:buNone/>
            </a:pPr>
            <a:r>
              <a:rPr lang="id-ID" sz="3600" b="1" i="0" u="none" strike="noStrike" cap="none" baseline="0" dirty="0">
                <a:solidFill>
                  <a:srgbClr val="31859B"/>
                </a:solidFill>
                <a:latin typeface="Calibri"/>
                <a:ea typeface="Calibri"/>
                <a:cs typeface="Calibri"/>
                <a:sym typeface="Calibri"/>
              </a:rPr>
              <a:t>S</a:t>
            </a:r>
            <a:r>
              <a:rPr lang="id-ID" sz="3600" b="1" dirty="0">
                <a:solidFill>
                  <a:srgbClr val="31859B"/>
                </a:solidFill>
                <a:latin typeface="Calibri"/>
                <a:ea typeface="Calibri"/>
                <a:cs typeface="Calibri"/>
                <a:sym typeface="Calibri"/>
              </a:rPr>
              <a:t>tandard Graduate Competence</a:t>
            </a:r>
            <a:r>
              <a:rPr lang="id-ID" sz="3600" b="1" i="0" u="none" strike="noStrike" cap="none" baseline="0" dirty="0">
                <a:solidFill>
                  <a:srgbClr val="31859B"/>
                </a:solidFill>
                <a:latin typeface="Calibri"/>
                <a:ea typeface="Calibri"/>
                <a:cs typeface="Calibri"/>
                <a:sym typeface="Calibri"/>
              </a:rPr>
              <a:t> </a:t>
            </a:r>
            <a:r>
              <a:rPr lang="id-ID" sz="3600" b="1" i="0" u="none" strike="noStrike" cap="none" baseline="0" dirty="0" smtClean="0">
                <a:solidFill>
                  <a:srgbClr val="31859B"/>
                </a:solidFill>
                <a:latin typeface="Calibri"/>
                <a:ea typeface="Calibri"/>
                <a:cs typeface="Calibri"/>
                <a:sym typeface="Calibri"/>
              </a:rPr>
              <a:t>S</a:t>
            </a:r>
            <a:r>
              <a:rPr lang="id-ID" sz="3600" b="1" dirty="0" smtClean="0">
                <a:solidFill>
                  <a:srgbClr val="31859B"/>
                </a:solidFill>
                <a:latin typeface="Calibri"/>
                <a:ea typeface="Calibri"/>
                <a:cs typeface="Calibri"/>
                <a:sym typeface="Calibri"/>
              </a:rPr>
              <a:t>cope </a:t>
            </a:r>
          </a:p>
          <a:p>
            <a:pPr marL="0" marR="0" lvl="0" indent="0" algn="ctr" rtl="0">
              <a:lnSpc>
                <a:spcPct val="90000"/>
              </a:lnSpc>
              <a:spcBef>
                <a:spcPts val="0"/>
              </a:spcBef>
              <a:spcAft>
                <a:spcPts val="0"/>
              </a:spcAft>
              <a:buClr>
                <a:srgbClr val="31859B"/>
              </a:buClr>
              <a:buSzPct val="25000"/>
              <a:buFont typeface="Calibri"/>
              <a:buNone/>
            </a:pPr>
            <a:r>
              <a:rPr lang="id-ID" sz="3600" b="1" dirty="0" smtClean="0">
                <a:solidFill>
                  <a:srgbClr val="31859B"/>
                </a:solidFill>
                <a:latin typeface="Calibri"/>
                <a:ea typeface="Calibri"/>
                <a:cs typeface="Calibri"/>
                <a:sym typeface="Calibri"/>
              </a:rPr>
              <a:t>and its process</a:t>
            </a:r>
            <a:endParaRPr lang="id-ID" sz="3600" b="1" dirty="0">
              <a:solidFill>
                <a:srgbClr val="31859B"/>
              </a:solidFill>
              <a:latin typeface="Calibri"/>
              <a:ea typeface="Calibri"/>
              <a:cs typeface="Calibri"/>
              <a:sym typeface="Calibri"/>
            </a:endParaRPr>
          </a:p>
        </p:txBody>
      </p:sp>
      <p:grpSp>
        <p:nvGrpSpPr>
          <p:cNvPr id="2" name="Shape 353"/>
          <p:cNvGrpSpPr/>
          <p:nvPr/>
        </p:nvGrpSpPr>
        <p:grpSpPr>
          <a:xfrm>
            <a:off x="4419600" y="1397000"/>
            <a:ext cx="2819400" cy="4063998"/>
            <a:chOff x="0" y="0"/>
            <a:chExt cx="2819400" cy="4063998"/>
          </a:xfrm>
        </p:grpSpPr>
        <p:sp>
          <p:nvSpPr>
            <p:cNvPr id="354" name="Shape 354"/>
            <p:cNvSpPr/>
            <p:nvPr/>
          </p:nvSpPr>
          <p:spPr>
            <a:xfrm>
              <a:off x="1127759" y="0"/>
              <a:ext cx="563879" cy="812799"/>
            </a:xfrm>
            <a:prstGeom prst="trapezoid">
              <a:avLst>
                <a:gd name="adj" fmla="val 50000"/>
              </a:avLst>
            </a:prstGeom>
            <a:solidFill>
              <a:srgbClr val="C4BD97"/>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55" name="Shape 355"/>
            <p:cNvSpPr txBox="1"/>
            <p:nvPr/>
          </p:nvSpPr>
          <p:spPr>
            <a:xfrm>
              <a:off x="1127759" y="0"/>
              <a:ext cx="563879" cy="812799"/>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630"/>
                </a:spcAft>
                <a:buNone/>
              </a:pPr>
              <a:endParaRPr sz="1800" b="1" i="0" u="none" strike="noStrike" cap="none" baseline="0">
                <a:solidFill>
                  <a:srgbClr val="FFC000"/>
                </a:solidFill>
                <a:latin typeface="Calibri"/>
                <a:ea typeface="Calibri"/>
                <a:cs typeface="Calibri"/>
                <a:sym typeface="Calibri"/>
              </a:endParaRPr>
            </a:p>
          </p:txBody>
        </p:sp>
        <p:sp>
          <p:nvSpPr>
            <p:cNvPr id="356" name="Shape 356"/>
            <p:cNvSpPr/>
            <p:nvPr/>
          </p:nvSpPr>
          <p:spPr>
            <a:xfrm>
              <a:off x="845820" y="812799"/>
              <a:ext cx="1127759" cy="812799"/>
            </a:xfrm>
            <a:prstGeom prst="trapezoid">
              <a:avLst>
                <a:gd name="adj" fmla="val 34688"/>
              </a:avLst>
            </a:prstGeom>
            <a:solidFill>
              <a:srgbClr val="92D050"/>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57" name="Shape 357"/>
            <p:cNvSpPr txBox="1"/>
            <p:nvPr/>
          </p:nvSpPr>
          <p:spPr>
            <a:xfrm>
              <a:off x="1043176" y="812799"/>
              <a:ext cx="733044" cy="812799"/>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630"/>
                </a:spcAft>
                <a:buNone/>
              </a:pPr>
              <a:endParaRPr sz="1800" b="1" i="0" u="none" strike="noStrike" cap="none" baseline="0">
                <a:solidFill>
                  <a:srgbClr val="FFC000"/>
                </a:solidFill>
                <a:latin typeface="Calibri"/>
                <a:ea typeface="Calibri"/>
                <a:cs typeface="Calibri"/>
                <a:sym typeface="Calibri"/>
              </a:endParaRPr>
            </a:p>
          </p:txBody>
        </p:sp>
        <p:sp>
          <p:nvSpPr>
            <p:cNvPr id="358" name="Shape 358"/>
            <p:cNvSpPr/>
            <p:nvPr/>
          </p:nvSpPr>
          <p:spPr>
            <a:xfrm>
              <a:off x="563879" y="1625599"/>
              <a:ext cx="1691639" cy="812799"/>
            </a:xfrm>
            <a:prstGeom prst="trapezoid">
              <a:avLst>
                <a:gd name="adj" fmla="val 34688"/>
              </a:avLst>
            </a:prstGeom>
            <a:solidFill>
              <a:srgbClr val="B2A0C7"/>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59" name="Shape 359"/>
            <p:cNvSpPr txBox="1"/>
            <p:nvPr/>
          </p:nvSpPr>
          <p:spPr>
            <a:xfrm>
              <a:off x="859916" y="1625599"/>
              <a:ext cx="1099566" cy="812799"/>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630"/>
                </a:spcAft>
                <a:buSzPct val="25000"/>
                <a:buNone/>
              </a:pPr>
              <a:r>
                <a:rPr lang="id-ID" sz="1800" b="1" i="0" u="none" strike="noStrike" cap="none" baseline="0">
                  <a:solidFill>
                    <a:schemeClr val="lt1"/>
                  </a:solidFill>
                  <a:latin typeface="Calibri"/>
                  <a:ea typeface="Calibri"/>
                  <a:cs typeface="Calibri"/>
                  <a:sym typeface="Calibri"/>
                </a:rPr>
                <a:t>Applying</a:t>
              </a:r>
            </a:p>
          </p:txBody>
        </p:sp>
        <p:sp>
          <p:nvSpPr>
            <p:cNvPr id="360" name="Shape 360"/>
            <p:cNvSpPr/>
            <p:nvPr/>
          </p:nvSpPr>
          <p:spPr>
            <a:xfrm>
              <a:off x="281939" y="2438399"/>
              <a:ext cx="2255519" cy="812799"/>
            </a:xfrm>
            <a:prstGeom prst="trapezoid">
              <a:avLst>
                <a:gd name="adj" fmla="val 34688"/>
              </a:avLst>
            </a:prstGeom>
            <a:solidFill>
              <a:srgbClr val="49ACC5"/>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61" name="Shape 361"/>
            <p:cNvSpPr txBox="1"/>
            <p:nvPr/>
          </p:nvSpPr>
          <p:spPr>
            <a:xfrm>
              <a:off x="676654" y="2438399"/>
              <a:ext cx="1466088" cy="812799"/>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630"/>
                </a:spcAft>
                <a:buSzPct val="25000"/>
                <a:buNone/>
              </a:pPr>
              <a:r>
                <a:rPr lang="id-ID" sz="1800" b="1" i="0" u="none" strike="noStrike" cap="none" baseline="0">
                  <a:solidFill>
                    <a:schemeClr val="lt1"/>
                  </a:solidFill>
                  <a:latin typeface="Calibri"/>
                  <a:ea typeface="Calibri"/>
                  <a:cs typeface="Calibri"/>
                  <a:sym typeface="Calibri"/>
                </a:rPr>
                <a:t>Understanding</a:t>
              </a:r>
            </a:p>
          </p:txBody>
        </p:sp>
        <p:sp>
          <p:nvSpPr>
            <p:cNvPr id="362" name="Shape 362"/>
            <p:cNvSpPr/>
            <p:nvPr/>
          </p:nvSpPr>
          <p:spPr>
            <a:xfrm>
              <a:off x="0" y="3251199"/>
              <a:ext cx="2819400" cy="812799"/>
            </a:xfrm>
            <a:prstGeom prst="trapezoid">
              <a:avLst>
                <a:gd name="adj" fmla="val 34688"/>
              </a:avLst>
            </a:prstGeom>
            <a:solidFill>
              <a:srgbClr val="F79543"/>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63" name="Shape 363"/>
            <p:cNvSpPr txBox="1"/>
            <p:nvPr/>
          </p:nvSpPr>
          <p:spPr>
            <a:xfrm>
              <a:off x="493393" y="3251199"/>
              <a:ext cx="1832610" cy="812799"/>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630"/>
                </a:spcAft>
                <a:buSzPct val="25000"/>
                <a:buNone/>
              </a:pPr>
              <a:r>
                <a:rPr lang="id-ID" sz="1800" b="1" i="0" u="none" strike="noStrike" cap="none" baseline="0">
                  <a:solidFill>
                    <a:schemeClr val="lt1"/>
                  </a:solidFill>
                  <a:latin typeface="Calibri"/>
                  <a:ea typeface="Calibri"/>
                  <a:cs typeface="Calibri"/>
                  <a:sym typeface="Calibri"/>
                </a:rPr>
                <a:t>Knowing</a:t>
              </a:r>
            </a:p>
          </p:txBody>
        </p:sp>
      </p:grpSp>
      <p:sp>
        <p:nvSpPr>
          <p:cNvPr id="364" name="Shape 364"/>
          <p:cNvSpPr txBox="1"/>
          <p:nvPr/>
        </p:nvSpPr>
        <p:spPr>
          <a:xfrm>
            <a:off x="5257800" y="2450067"/>
            <a:ext cx="110504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800" b="1" i="0" u="none" strike="noStrike" cap="none" baseline="0">
                <a:solidFill>
                  <a:schemeClr val="dk1"/>
                </a:solidFill>
                <a:latin typeface="Calibri"/>
                <a:ea typeface="Calibri"/>
                <a:cs typeface="Calibri"/>
                <a:sym typeface="Calibri"/>
              </a:rPr>
              <a:t>Analyzing</a:t>
            </a:r>
          </a:p>
        </p:txBody>
      </p:sp>
      <p:sp>
        <p:nvSpPr>
          <p:cNvPr id="365" name="Shape 365"/>
          <p:cNvSpPr txBox="1"/>
          <p:nvPr/>
        </p:nvSpPr>
        <p:spPr>
          <a:xfrm>
            <a:off x="5257800" y="1676400"/>
            <a:ext cx="117025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800" b="1" i="0" u="none" strike="noStrike" cap="none" baseline="0">
                <a:solidFill>
                  <a:schemeClr val="dk1"/>
                </a:solidFill>
                <a:latin typeface="Calibri"/>
                <a:ea typeface="Calibri"/>
                <a:cs typeface="Calibri"/>
                <a:sym typeface="Calibri"/>
              </a:rPr>
              <a:t>Evaluating</a:t>
            </a:r>
          </a:p>
        </p:txBody>
      </p:sp>
      <p:grpSp>
        <p:nvGrpSpPr>
          <p:cNvPr id="3" name="Shape 366"/>
          <p:cNvGrpSpPr/>
          <p:nvPr/>
        </p:nvGrpSpPr>
        <p:grpSpPr>
          <a:xfrm>
            <a:off x="457200" y="1371600"/>
            <a:ext cx="2819400" cy="4063998"/>
            <a:chOff x="0" y="0"/>
            <a:chExt cx="2819400" cy="4063998"/>
          </a:xfrm>
        </p:grpSpPr>
        <p:sp>
          <p:nvSpPr>
            <p:cNvPr id="367" name="Shape 367"/>
            <p:cNvSpPr/>
            <p:nvPr/>
          </p:nvSpPr>
          <p:spPr>
            <a:xfrm>
              <a:off x="1127759" y="0"/>
              <a:ext cx="563879" cy="812799"/>
            </a:xfrm>
            <a:prstGeom prst="trapezoid">
              <a:avLst>
                <a:gd name="adj" fmla="val 50000"/>
              </a:avLst>
            </a:prstGeom>
            <a:solidFill>
              <a:srgbClr val="C4BD97"/>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68" name="Shape 368"/>
            <p:cNvSpPr txBox="1"/>
            <p:nvPr/>
          </p:nvSpPr>
          <p:spPr>
            <a:xfrm>
              <a:off x="1127759" y="0"/>
              <a:ext cx="563879" cy="812799"/>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630"/>
                </a:spcAft>
                <a:buNone/>
              </a:pPr>
              <a:endParaRPr sz="1800" b="1" i="0" u="none" strike="noStrike" cap="none" baseline="0">
                <a:solidFill>
                  <a:srgbClr val="FFC000"/>
                </a:solidFill>
                <a:latin typeface="Calibri"/>
                <a:ea typeface="Calibri"/>
                <a:cs typeface="Calibri"/>
                <a:sym typeface="Calibri"/>
              </a:endParaRPr>
            </a:p>
          </p:txBody>
        </p:sp>
        <p:sp>
          <p:nvSpPr>
            <p:cNvPr id="369" name="Shape 369"/>
            <p:cNvSpPr/>
            <p:nvPr/>
          </p:nvSpPr>
          <p:spPr>
            <a:xfrm>
              <a:off x="845820" y="812799"/>
              <a:ext cx="1127759" cy="812799"/>
            </a:xfrm>
            <a:prstGeom prst="trapezoid">
              <a:avLst>
                <a:gd name="adj" fmla="val 34688"/>
              </a:avLst>
            </a:prstGeom>
            <a:solidFill>
              <a:srgbClr val="92D050"/>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70" name="Shape 370"/>
            <p:cNvSpPr txBox="1"/>
            <p:nvPr/>
          </p:nvSpPr>
          <p:spPr>
            <a:xfrm>
              <a:off x="1043176" y="812799"/>
              <a:ext cx="733044" cy="812799"/>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630"/>
                </a:spcAft>
                <a:buNone/>
              </a:pPr>
              <a:endParaRPr sz="1800" b="1" i="0" u="none" strike="noStrike" cap="none" baseline="0">
                <a:solidFill>
                  <a:srgbClr val="FFC000"/>
                </a:solidFill>
                <a:latin typeface="Calibri"/>
                <a:ea typeface="Calibri"/>
                <a:cs typeface="Calibri"/>
                <a:sym typeface="Calibri"/>
              </a:endParaRPr>
            </a:p>
          </p:txBody>
        </p:sp>
        <p:sp>
          <p:nvSpPr>
            <p:cNvPr id="371" name="Shape 371"/>
            <p:cNvSpPr/>
            <p:nvPr/>
          </p:nvSpPr>
          <p:spPr>
            <a:xfrm>
              <a:off x="563879" y="1625599"/>
              <a:ext cx="1691639" cy="812799"/>
            </a:xfrm>
            <a:prstGeom prst="trapezoid">
              <a:avLst>
                <a:gd name="adj" fmla="val 34688"/>
              </a:avLst>
            </a:prstGeom>
            <a:solidFill>
              <a:srgbClr val="B2A0C7"/>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72" name="Shape 372"/>
            <p:cNvSpPr txBox="1"/>
            <p:nvPr/>
          </p:nvSpPr>
          <p:spPr>
            <a:xfrm>
              <a:off x="859916" y="1625599"/>
              <a:ext cx="1099566" cy="812799"/>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630"/>
                </a:spcAft>
                <a:buSzPct val="25000"/>
                <a:buNone/>
              </a:pPr>
              <a:r>
                <a:rPr lang="id-ID" sz="1800" b="1" i="0" u="none" strike="noStrike" cap="none" baseline="0">
                  <a:solidFill>
                    <a:schemeClr val="lt1"/>
                  </a:solidFill>
                  <a:latin typeface="Calibri"/>
                  <a:ea typeface="Calibri"/>
                  <a:cs typeface="Calibri"/>
                  <a:sym typeface="Calibri"/>
                </a:rPr>
                <a:t>Valuing</a:t>
              </a:r>
            </a:p>
          </p:txBody>
        </p:sp>
        <p:sp>
          <p:nvSpPr>
            <p:cNvPr id="373" name="Shape 373"/>
            <p:cNvSpPr/>
            <p:nvPr/>
          </p:nvSpPr>
          <p:spPr>
            <a:xfrm>
              <a:off x="281939" y="2438399"/>
              <a:ext cx="2255519" cy="812799"/>
            </a:xfrm>
            <a:prstGeom prst="trapezoid">
              <a:avLst>
                <a:gd name="adj" fmla="val 34688"/>
              </a:avLst>
            </a:prstGeom>
            <a:solidFill>
              <a:srgbClr val="49ACC5"/>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74" name="Shape 374"/>
            <p:cNvSpPr txBox="1"/>
            <p:nvPr/>
          </p:nvSpPr>
          <p:spPr>
            <a:xfrm>
              <a:off x="676654" y="2438399"/>
              <a:ext cx="1466088" cy="812799"/>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630"/>
                </a:spcAft>
                <a:buSzPct val="25000"/>
                <a:buNone/>
              </a:pPr>
              <a:r>
                <a:rPr lang="id-ID" sz="1800" b="1" i="0" u="none" strike="noStrike" cap="none" baseline="0">
                  <a:solidFill>
                    <a:schemeClr val="lt1"/>
                  </a:solidFill>
                  <a:latin typeface="Calibri"/>
                  <a:ea typeface="Calibri"/>
                  <a:cs typeface="Calibri"/>
                  <a:sym typeface="Calibri"/>
                </a:rPr>
                <a:t>Responding</a:t>
              </a:r>
            </a:p>
          </p:txBody>
        </p:sp>
        <p:sp>
          <p:nvSpPr>
            <p:cNvPr id="375" name="Shape 375"/>
            <p:cNvSpPr/>
            <p:nvPr/>
          </p:nvSpPr>
          <p:spPr>
            <a:xfrm>
              <a:off x="0" y="3251199"/>
              <a:ext cx="2819400" cy="812799"/>
            </a:xfrm>
            <a:prstGeom prst="trapezoid">
              <a:avLst>
                <a:gd name="adj" fmla="val 34688"/>
              </a:avLst>
            </a:prstGeom>
            <a:solidFill>
              <a:srgbClr val="F79543"/>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76" name="Shape 376"/>
            <p:cNvSpPr txBox="1"/>
            <p:nvPr/>
          </p:nvSpPr>
          <p:spPr>
            <a:xfrm>
              <a:off x="493393" y="3251199"/>
              <a:ext cx="1832610" cy="812799"/>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630"/>
                </a:spcAft>
                <a:buSzPct val="25000"/>
                <a:buNone/>
              </a:pPr>
              <a:r>
                <a:rPr lang="id-ID" sz="1800" b="1" i="0" u="none" strike="noStrike" cap="none" baseline="0">
                  <a:solidFill>
                    <a:schemeClr val="lt1"/>
                  </a:solidFill>
                  <a:latin typeface="Calibri"/>
                  <a:ea typeface="Calibri"/>
                  <a:cs typeface="Calibri"/>
                  <a:sym typeface="Calibri"/>
                </a:rPr>
                <a:t>Accepting</a:t>
              </a:r>
            </a:p>
          </p:txBody>
        </p:sp>
      </p:grpSp>
      <p:sp>
        <p:nvSpPr>
          <p:cNvPr id="377" name="Shape 377"/>
          <p:cNvSpPr txBox="1"/>
          <p:nvPr/>
        </p:nvSpPr>
        <p:spPr>
          <a:xfrm>
            <a:off x="1219200" y="2286000"/>
            <a:ext cx="1370759" cy="492571"/>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SzPct val="25000"/>
              <a:buNone/>
            </a:pPr>
            <a:r>
              <a:rPr lang="id-ID" sz="1800" b="1" i="0" u="none" strike="noStrike" cap="none" baseline="0">
                <a:solidFill>
                  <a:schemeClr val="dk1"/>
                </a:solidFill>
                <a:latin typeface="Calibri"/>
                <a:ea typeface="Calibri"/>
                <a:cs typeface="Calibri"/>
                <a:sym typeface="Calibri"/>
              </a:rPr>
              <a:t>Organizing/</a:t>
            </a:r>
          </a:p>
          <a:p>
            <a:pPr marL="0" marR="0" lvl="0" indent="0" algn="l" rtl="0">
              <a:lnSpc>
                <a:spcPct val="75000"/>
              </a:lnSpc>
              <a:spcBef>
                <a:spcPts val="0"/>
              </a:spcBef>
              <a:buSzPct val="25000"/>
              <a:buNone/>
            </a:pPr>
            <a:r>
              <a:rPr lang="id-ID" sz="1800" b="1" i="0" u="none" strike="noStrike" cap="none" baseline="0">
                <a:solidFill>
                  <a:schemeClr val="dk1"/>
                </a:solidFill>
                <a:latin typeface="Calibri"/>
                <a:ea typeface="Calibri"/>
                <a:cs typeface="Calibri"/>
                <a:sym typeface="Calibri"/>
              </a:rPr>
              <a:t>Internalizing</a:t>
            </a:r>
          </a:p>
        </p:txBody>
      </p:sp>
      <p:sp>
        <p:nvSpPr>
          <p:cNvPr id="378" name="Shape 378"/>
          <p:cNvSpPr txBox="1"/>
          <p:nvPr/>
        </p:nvSpPr>
        <p:spPr>
          <a:xfrm>
            <a:off x="1248545" y="1524000"/>
            <a:ext cx="1647054" cy="492571"/>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SzPct val="25000"/>
              <a:buNone/>
            </a:pPr>
            <a:r>
              <a:rPr lang="id-ID" sz="1800" b="1" i="0" u="none" strike="noStrike" cap="none" baseline="0">
                <a:solidFill>
                  <a:schemeClr val="dk1"/>
                </a:solidFill>
                <a:latin typeface="Calibri"/>
                <a:ea typeface="Calibri"/>
                <a:cs typeface="Calibri"/>
                <a:sym typeface="Calibri"/>
              </a:rPr>
              <a:t>Characterizing/</a:t>
            </a:r>
          </a:p>
          <a:p>
            <a:pPr marL="0" marR="0" lvl="0" indent="0" algn="l" rtl="0">
              <a:lnSpc>
                <a:spcPct val="75000"/>
              </a:lnSpc>
              <a:spcBef>
                <a:spcPts val="0"/>
              </a:spcBef>
              <a:buSzPct val="25000"/>
              <a:buNone/>
            </a:pPr>
            <a:r>
              <a:rPr lang="id-ID" sz="1800" b="1" i="0" u="none" strike="noStrike" cap="none" baseline="0">
                <a:solidFill>
                  <a:schemeClr val="dk1"/>
                </a:solidFill>
                <a:latin typeface="Calibri"/>
                <a:ea typeface="Calibri"/>
                <a:cs typeface="Calibri"/>
                <a:sym typeface="Calibri"/>
              </a:rPr>
              <a:t>Actualizing</a:t>
            </a:r>
          </a:p>
        </p:txBody>
      </p:sp>
      <p:grpSp>
        <p:nvGrpSpPr>
          <p:cNvPr id="4" name="Shape 379"/>
          <p:cNvGrpSpPr/>
          <p:nvPr/>
        </p:nvGrpSpPr>
        <p:grpSpPr>
          <a:xfrm>
            <a:off x="2438400" y="1371600"/>
            <a:ext cx="2819400" cy="4063998"/>
            <a:chOff x="0" y="0"/>
            <a:chExt cx="2819400" cy="4063998"/>
          </a:xfrm>
        </p:grpSpPr>
        <p:sp>
          <p:nvSpPr>
            <p:cNvPr id="380" name="Shape 380"/>
            <p:cNvSpPr/>
            <p:nvPr/>
          </p:nvSpPr>
          <p:spPr>
            <a:xfrm>
              <a:off x="1127759" y="0"/>
              <a:ext cx="563879" cy="812799"/>
            </a:xfrm>
            <a:prstGeom prst="trapezoid">
              <a:avLst>
                <a:gd name="adj" fmla="val 50000"/>
              </a:avLst>
            </a:prstGeom>
            <a:solidFill>
              <a:srgbClr val="C4BD97"/>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81" name="Shape 381"/>
            <p:cNvSpPr txBox="1"/>
            <p:nvPr/>
          </p:nvSpPr>
          <p:spPr>
            <a:xfrm>
              <a:off x="1127759" y="0"/>
              <a:ext cx="563879" cy="812799"/>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630"/>
                </a:spcAft>
                <a:buNone/>
              </a:pPr>
              <a:endParaRPr sz="1800" b="1" i="0" u="none" strike="noStrike" cap="none" baseline="0">
                <a:solidFill>
                  <a:srgbClr val="FFC000"/>
                </a:solidFill>
                <a:latin typeface="Calibri"/>
                <a:ea typeface="Calibri"/>
                <a:cs typeface="Calibri"/>
                <a:sym typeface="Calibri"/>
              </a:endParaRPr>
            </a:p>
          </p:txBody>
        </p:sp>
        <p:sp>
          <p:nvSpPr>
            <p:cNvPr id="382" name="Shape 382"/>
            <p:cNvSpPr/>
            <p:nvPr/>
          </p:nvSpPr>
          <p:spPr>
            <a:xfrm>
              <a:off x="845820" y="812799"/>
              <a:ext cx="1127759" cy="812799"/>
            </a:xfrm>
            <a:prstGeom prst="trapezoid">
              <a:avLst>
                <a:gd name="adj" fmla="val 34688"/>
              </a:avLst>
            </a:prstGeom>
            <a:solidFill>
              <a:srgbClr val="92D050"/>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83" name="Shape 383"/>
            <p:cNvSpPr txBox="1"/>
            <p:nvPr/>
          </p:nvSpPr>
          <p:spPr>
            <a:xfrm>
              <a:off x="1043176" y="812799"/>
              <a:ext cx="733044" cy="812799"/>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630"/>
                </a:spcAft>
                <a:buNone/>
              </a:pPr>
              <a:endParaRPr sz="1800" b="1" i="0" u="none" strike="noStrike" cap="none" baseline="0">
                <a:solidFill>
                  <a:srgbClr val="FFC000"/>
                </a:solidFill>
                <a:latin typeface="Calibri"/>
                <a:ea typeface="Calibri"/>
                <a:cs typeface="Calibri"/>
                <a:sym typeface="Calibri"/>
              </a:endParaRPr>
            </a:p>
          </p:txBody>
        </p:sp>
        <p:sp>
          <p:nvSpPr>
            <p:cNvPr id="384" name="Shape 384"/>
            <p:cNvSpPr/>
            <p:nvPr/>
          </p:nvSpPr>
          <p:spPr>
            <a:xfrm>
              <a:off x="563879" y="1625599"/>
              <a:ext cx="1691639" cy="812799"/>
            </a:xfrm>
            <a:prstGeom prst="trapezoid">
              <a:avLst>
                <a:gd name="adj" fmla="val 34688"/>
              </a:avLst>
            </a:prstGeom>
            <a:solidFill>
              <a:srgbClr val="B2A0C7"/>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85" name="Shape 385"/>
            <p:cNvSpPr txBox="1"/>
            <p:nvPr/>
          </p:nvSpPr>
          <p:spPr>
            <a:xfrm>
              <a:off x="859916" y="1625599"/>
              <a:ext cx="1099566" cy="812799"/>
            </a:xfrm>
            <a:prstGeom prst="rect">
              <a:avLst/>
            </a:prstGeom>
            <a:noFill/>
            <a:ln>
              <a:noFill/>
            </a:ln>
          </p:spPr>
          <p:txBody>
            <a:bodyPr lIns="22850" tIns="22850" rIns="22850" bIns="22850" anchor="ctr" anchorCtr="0">
              <a:noAutofit/>
            </a:bodyPr>
            <a:lstStyle/>
            <a:p>
              <a:pPr marL="0" marR="0" lvl="0" indent="0" algn="ctr" rtl="0">
                <a:lnSpc>
                  <a:spcPct val="75000"/>
                </a:lnSpc>
                <a:spcBef>
                  <a:spcPts val="0"/>
                </a:spcBef>
                <a:spcAft>
                  <a:spcPts val="0"/>
                </a:spcAft>
                <a:buSzPct val="25000"/>
                <a:buNone/>
              </a:pPr>
              <a:r>
                <a:rPr lang="id-ID" sz="1800" b="1" i="0" u="none" strike="noStrike" cap="none" baseline="0">
                  <a:solidFill>
                    <a:schemeClr val="lt1"/>
                  </a:solidFill>
                  <a:latin typeface="Calibri"/>
                  <a:ea typeface="Calibri"/>
                  <a:cs typeface="Calibri"/>
                  <a:sym typeface="Calibri"/>
                </a:rPr>
                <a:t>Experi-</a:t>
              </a:r>
            </a:p>
            <a:p>
              <a:pPr marL="0" marR="0" lvl="0" indent="0" algn="ctr" rtl="0">
                <a:lnSpc>
                  <a:spcPct val="75000"/>
                </a:lnSpc>
                <a:spcBef>
                  <a:spcPts val="0"/>
                </a:spcBef>
                <a:spcAft>
                  <a:spcPts val="0"/>
                </a:spcAft>
                <a:buSzPct val="25000"/>
                <a:buNone/>
              </a:pPr>
              <a:r>
                <a:rPr lang="id-ID" sz="1800" b="1" i="0" u="none" strike="noStrike" cap="none" baseline="0">
                  <a:solidFill>
                    <a:schemeClr val="lt1"/>
                  </a:solidFill>
                  <a:latin typeface="Calibri"/>
                  <a:ea typeface="Calibri"/>
                  <a:cs typeface="Calibri"/>
                  <a:sym typeface="Calibri"/>
                </a:rPr>
                <a:t>menting</a:t>
              </a:r>
            </a:p>
          </p:txBody>
        </p:sp>
        <p:sp>
          <p:nvSpPr>
            <p:cNvPr id="386" name="Shape 386"/>
            <p:cNvSpPr/>
            <p:nvPr/>
          </p:nvSpPr>
          <p:spPr>
            <a:xfrm>
              <a:off x="281939" y="2438399"/>
              <a:ext cx="2255519" cy="812799"/>
            </a:xfrm>
            <a:prstGeom prst="trapezoid">
              <a:avLst>
                <a:gd name="adj" fmla="val 34688"/>
              </a:avLst>
            </a:prstGeom>
            <a:solidFill>
              <a:srgbClr val="49ACC5"/>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87" name="Shape 387"/>
            <p:cNvSpPr txBox="1"/>
            <p:nvPr/>
          </p:nvSpPr>
          <p:spPr>
            <a:xfrm>
              <a:off x="676654" y="2438399"/>
              <a:ext cx="1466088" cy="812799"/>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630"/>
                </a:spcAft>
                <a:buSzPct val="25000"/>
                <a:buNone/>
              </a:pPr>
              <a:r>
                <a:rPr lang="id-ID" sz="1800" b="1" i="0" u="none" strike="noStrike" cap="none" baseline="0">
                  <a:solidFill>
                    <a:schemeClr val="lt1"/>
                  </a:solidFill>
                  <a:latin typeface="Calibri"/>
                  <a:ea typeface="Calibri"/>
                  <a:cs typeface="Calibri"/>
                  <a:sym typeface="Calibri"/>
                </a:rPr>
                <a:t>Questioning</a:t>
              </a:r>
            </a:p>
          </p:txBody>
        </p:sp>
        <p:sp>
          <p:nvSpPr>
            <p:cNvPr id="388" name="Shape 388"/>
            <p:cNvSpPr/>
            <p:nvPr/>
          </p:nvSpPr>
          <p:spPr>
            <a:xfrm>
              <a:off x="0" y="3251199"/>
              <a:ext cx="2819400" cy="812799"/>
            </a:xfrm>
            <a:prstGeom prst="trapezoid">
              <a:avLst>
                <a:gd name="adj" fmla="val 34688"/>
              </a:avLst>
            </a:prstGeom>
            <a:solidFill>
              <a:srgbClr val="F79543"/>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89" name="Shape 389"/>
            <p:cNvSpPr txBox="1"/>
            <p:nvPr/>
          </p:nvSpPr>
          <p:spPr>
            <a:xfrm>
              <a:off x="493393" y="3251199"/>
              <a:ext cx="1832610" cy="812799"/>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630"/>
                </a:spcAft>
                <a:buSzPct val="25000"/>
                <a:buNone/>
              </a:pPr>
              <a:r>
                <a:rPr lang="id-ID" sz="1800" b="1" i="0" u="none" strike="noStrike" cap="none" baseline="0">
                  <a:solidFill>
                    <a:schemeClr val="lt1"/>
                  </a:solidFill>
                  <a:latin typeface="Calibri"/>
                  <a:ea typeface="Calibri"/>
                  <a:cs typeface="Calibri"/>
                  <a:sym typeface="Calibri"/>
                </a:rPr>
                <a:t>Observing</a:t>
              </a:r>
            </a:p>
          </p:txBody>
        </p:sp>
      </p:grpSp>
      <p:sp>
        <p:nvSpPr>
          <p:cNvPr id="390" name="Shape 390"/>
          <p:cNvSpPr txBox="1"/>
          <p:nvPr/>
        </p:nvSpPr>
        <p:spPr>
          <a:xfrm>
            <a:off x="3200400" y="2438400"/>
            <a:ext cx="126297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800" b="1" i="0" u="none" strike="noStrike" cap="none" baseline="0">
                <a:solidFill>
                  <a:schemeClr val="dk1"/>
                </a:solidFill>
                <a:latin typeface="Calibri"/>
                <a:ea typeface="Calibri"/>
                <a:cs typeface="Calibri"/>
                <a:sym typeface="Calibri"/>
              </a:rPr>
              <a:t>Associating</a:t>
            </a:r>
          </a:p>
        </p:txBody>
      </p:sp>
      <p:sp>
        <p:nvSpPr>
          <p:cNvPr id="391" name="Shape 391"/>
          <p:cNvSpPr txBox="1"/>
          <p:nvPr/>
        </p:nvSpPr>
        <p:spPr>
          <a:xfrm>
            <a:off x="3048000" y="1676400"/>
            <a:ext cx="16832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800" b="1" i="0" u="none" strike="noStrike" cap="none" baseline="0">
                <a:solidFill>
                  <a:schemeClr val="dk1"/>
                </a:solidFill>
                <a:latin typeface="Calibri"/>
                <a:ea typeface="Calibri"/>
                <a:cs typeface="Calibri"/>
                <a:sym typeface="Calibri"/>
              </a:rPr>
              <a:t>Communicating</a:t>
            </a:r>
          </a:p>
        </p:txBody>
      </p:sp>
      <p:sp>
        <p:nvSpPr>
          <p:cNvPr id="392" name="Shape 392"/>
          <p:cNvSpPr txBox="1"/>
          <p:nvPr/>
        </p:nvSpPr>
        <p:spPr>
          <a:xfrm>
            <a:off x="5309589" y="5345667"/>
            <a:ext cx="136806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d-ID" sz="2000" b="1" i="0" u="none" strike="noStrike" cap="none" baseline="0">
                <a:solidFill>
                  <a:srgbClr val="0070C0"/>
                </a:solidFill>
                <a:latin typeface="Calibri"/>
                <a:ea typeface="Calibri"/>
                <a:cs typeface="Calibri"/>
                <a:sym typeface="Calibri"/>
              </a:rPr>
              <a:t>Knowledge</a:t>
            </a:r>
          </a:p>
          <a:p>
            <a:pPr marL="0" marR="0" lvl="0" indent="0" algn="ctr" rtl="0">
              <a:spcBef>
                <a:spcPts val="0"/>
              </a:spcBef>
              <a:buSzPct val="25000"/>
              <a:buNone/>
            </a:pPr>
            <a:r>
              <a:rPr lang="id-ID" sz="2000" b="1" i="0" u="none" strike="noStrike" cap="none" baseline="0">
                <a:solidFill>
                  <a:srgbClr val="0070C0"/>
                </a:solidFill>
                <a:latin typeface="Calibri"/>
                <a:ea typeface="Calibri"/>
                <a:cs typeface="Calibri"/>
                <a:sym typeface="Calibri"/>
              </a:rPr>
              <a:t>(Bloom)</a:t>
            </a:r>
          </a:p>
        </p:txBody>
      </p:sp>
      <p:sp>
        <p:nvSpPr>
          <p:cNvPr id="393" name="Shape 393"/>
          <p:cNvSpPr txBox="1"/>
          <p:nvPr/>
        </p:nvSpPr>
        <p:spPr>
          <a:xfrm>
            <a:off x="3429000" y="5345667"/>
            <a:ext cx="946477"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d-ID" sz="2000" b="1" i="0" u="none" strike="noStrike" cap="none" baseline="0">
                <a:solidFill>
                  <a:srgbClr val="0070C0"/>
                </a:solidFill>
                <a:latin typeface="Calibri"/>
                <a:ea typeface="Calibri"/>
                <a:cs typeface="Calibri"/>
                <a:sym typeface="Calibri"/>
              </a:rPr>
              <a:t>Skill</a:t>
            </a:r>
          </a:p>
          <a:p>
            <a:pPr marL="0" marR="0" lvl="0" indent="0" algn="ctr" rtl="0">
              <a:spcBef>
                <a:spcPts val="0"/>
              </a:spcBef>
              <a:buSzPct val="25000"/>
              <a:buNone/>
            </a:pPr>
            <a:r>
              <a:rPr lang="id-ID" sz="2000" b="1" i="0" u="none" strike="noStrike" cap="none" baseline="0">
                <a:solidFill>
                  <a:srgbClr val="0070C0"/>
                </a:solidFill>
                <a:latin typeface="Calibri"/>
                <a:ea typeface="Calibri"/>
                <a:cs typeface="Calibri"/>
                <a:sym typeface="Calibri"/>
              </a:rPr>
              <a:t>(Dyers)</a:t>
            </a:r>
          </a:p>
        </p:txBody>
      </p:sp>
      <p:sp>
        <p:nvSpPr>
          <p:cNvPr id="394" name="Shape 394"/>
          <p:cNvSpPr txBox="1"/>
          <p:nvPr/>
        </p:nvSpPr>
        <p:spPr>
          <a:xfrm>
            <a:off x="976659" y="5334000"/>
            <a:ext cx="1444177"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d-ID" sz="2000" b="1" i="0" u="none" strike="noStrike" cap="none" baseline="0">
                <a:solidFill>
                  <a:srgbClr val="0070C0"/>
                </a:solidFill>
                <a:latin typeface="Calibri"/>
                <a:ea typeface="Calibri"/>
                <a:cs typeface="Calibri"/>
                <a:sym typeface="Calibri"/>
              </a:rPr>
              <a:t>Attitude</a:t>
            </a:r>
          </a:p>
          <a:p>
            <a:pPr marL="0" marR="0" lvl="0" indent="0" algn="ctr" rtl="0">
              <a:spcBef>
                <a:spcPts val="0"/>
              </a:spcBef>
              <a:buSzPct val="25000"/>
              <a:buNone/>
            </a:pPr>
            <a:r>
              <a:rPr lang="id-ID" sz="2000" b="1" i="0" u="none" strike="noStrike" cap="none" baseline="0">
                <a:solidFill>
                  <a:srgbClr val="0070C0"/>
                </a:solidFill>
                <a:latin typeface="Calibri"/>
                <a:ea typeface="Calibri"/>
                <a:cs typeface="Calibri"/>
                <a:sym typeface="Calibri"/>
              </a:rPr>
              <a:t>(Krathwohl)</a:t>
            </a:r>
          </a:p>
        </p:txBody>
      </p:sp>
      <p:cxnSp>
        <p:nvCxnSpPr>
          <p:cNvPr id="395" name="Shape 395"/>
          <p:cNvCxnSpPr/>
          <p:nvPr/>
        </p:nvCxnSpPr>
        <p:spPr>
          <a:xfrm>
            <a:off x="7010400" y="3657600"/>
            <a:ext cx="332345" cy="0"/>
          </a:xfrm>
          <a:prstGeom prst="straightConnector1">
            <a:avLst/>
          </a:prstGeom>
          <a:noFill/>
          <a:ln w="28575" cap="flat">
            <a:solidFill>
              <a:srgbClr val="E36C09"/>
            </a:solidFill>
            <a:prstDash val="solid"/>
            <a:round/>
            <a:headEnd type="none" w="med" len="med"/>
            <a:tailEnd type="none" w="med" len="med"/>
          </a:ln>
        </p:spPr>
      </p:cxnSp>
      <p:cxnSp>
        <p:nvCxnSpPr>
          <p:cNvPr id="396" name="Shape 396"/>
          <p:cNvCxnSpPr/>
          <p:nvPr/>
        </p:nvCxnSpPr>
        <p:spPr>
          <a:xfrm rot="10800000">
            <a:off x="7276275" y="4251975"/>
            <a:ext cx="0" cy="1152128"/>
          </a:xfrm>
          <a:prstGeom prst="straightConnector1">
            <a:avLst/>
          </a:prstGeom>
          <a:noFill/>
          <a:ln w="9525" cap="flat">
            <a:solidFill>
              <a:schemeClr val="lt1"/>
            </a:solidFill>
            <a:prstDash val="solid"/>
            <a:round/>
            <a:headEnd type="none" w="med" len="med"/>
            <a:tailEnd type="stealth" w="lg" len="lg"/>
          </a:ln>
        </p:spPr>
      </p:cxnSp>
      <p:cxnSp>
        <p:nvCxnSpPr>
          <p:cNvPr id="397" name="Shape 397"/>
          <p:cNvCxnSpPr/>
          <p:nvPr/>
        </p:nvCxnSpPr>
        <p:spPr>
          <a:xfrm>
            <a:off x="7010402" y="2895600"/>
            <a:ext cx="457543" cy="0"/>
          </a:xfrm>
          <a:prstGeom prst="straightConnector1">
            <a:avLst/>
          </a:prstGeom>
          <a:noFill/>
          <a:ln w="28575" cap="flat">
            <a:solidFill>
              <a:srgbClr val="E36C09"/>
            </a:solidFill>
            <a:prstDash val="solid"/>
            <a:round/>
            <a:headEnd type="none" w="med" len="med"/>
            <a:tailEnd type="none" w="med" len="med"/>
          </a:ln>
        </p:spPr>
      </p:cxnSp>
      <p:cxnSp>
        <p:nvCxnSpPr>
          <p:cNvPr id="398" name="Shape 398"/>
          <p:cNvCxnSpPr/>
          <p:nvPr/>
        </p:nvCxnSpPr>
        <p:spPr>
          <a:xfrm rot="10800000">
            <a:off x="7391399" y="2895599"/>
            <a:ext cx="25555" cy="2508503"/>
          </a:xfrm>
          <a:prstGeom prst="straightConnector1">
            <a:avLst/>
          </a:prstGeom>
          <a:noFill/>
          <a:ln w="28575" cap="flat">
            <a:solidFill>
              <a:srgbClr val="E36C09"/>
            </a:solidFill>
            <a:prstDash val="solid"/>
            <a:round/>
            <a:headEnd type="none" w="med" len="med"/>
            <a:tailEnd type="stealth" w="lg" len="lg"/>
          </a:ln>
        </p:spPr>
      </p:cxnSp>
      <p:cxnSp>
        <p:nvCxnSpPr>
          <p:cNvPr id="399" name="Shape 399"/>
          <p:cNvCxnSpPr/>
          <p:nvPr/>
        </p:nvCxnSpPr>
        <p:spPr>
          <a:xfrm>
            <a:off x="7076870" y="2133600"/>
            <a:ext cx="590480" cy="0"/>
          </a:xfrm>
          <a:prstGeom prst="straightConnector1">
            <a:avLst/>
          </a:prstGeom>
          <a:noFill/>
          <a:ln w="28575" cap="flat">
            <a:solidFill>
              <a:srgbClr val="E36C09"/>
            </a:solidFill>
            <a:prstDash val="solid"/>
            <a:round/>
            <a:headEnd type="none" w="med" len="med"/>
            <a:tailEnd type="none" w="med" len="med"/>
          </a:ln>
        </p:spPr>
      </p:cxnSp>
      <p:cxnSp>
        <p:nvCxnSpPr>
          <p:cNvPr id="400" name="Shape 400"/>
          <p:cNvCxnSpPr/>
          <p:nvPr/>
        </p:nvCxnSpPr>
        <p:spPr>
          <a:xfrm rot="10800000" flipH="1">
            <a:off x="7608621" y="2133599"/>
            <a:ext cx="11379" cy="3270503"/>
          </a:xfrm>
          <a:prstGeom prst="straightConnector1">
            <a:avLst/>
          </a:prstGeom>
          <a:noFill/>
          <a:ln w="28575" cap="flat">
            <a:solidFill>
              <a:srgbClr val="E36C09"/>
            </a:solidFill>
            <a:prstDash val="solid"/>
            <a:round/>
            <a:headEnd type="none" w="med" len="med"/>
            <a:tailEnd type="stealth" w="lg" len="lg"/>
          </a:ln>
        </p:spPr>
      </p:cxnSp>
      <p:cxnSp>
        <p:nvCxnSpPr>
          <p:cNvPr id="401" name="Shape 401"/>
          <p:cNvCxnSpPr/>
          <p:nvPr/>
        </p:nvCxnSpPr>
        <p:spPr>
          <a:xfrm>
            <a:off x="7010400" y="1447800"/>
            <a:ext cx="864095" cy="0"/>
          </a:xfrm>
          <a:prstGeom prst="straightConnector1">
            <a:avLst/>
          </a:prstGeom>
          <a:noFill/>
          <a:ln w="28575" cap="flat">
            <a:solidFill>
              <a:srgbClr val="E36C09"/>
            </a:solidFill>
            <a:prstDash val="solid"/>
            <a:round/>
            <a:headEnd type="none" w="med" len="med"/>
            <a:tailEnd type="none" w="med" len="med"/>
          </a:ln>
        </p:spPr>
      </p:cxnSp>
      <p:cxnSp>
        <p:nvCxnSpPr>
          <p:cNvPr id="402" name="Shape 402"/>
          <p:cNvCxnSpPr/>
          <p:nvPr/>
        </p:nvCxnSpPr>
        <p:spPr>
          <a:xfrm rot="10800000" flipH="1">
            <a:off x="7772400" y="1470720"/>
            <a:ext cx="35628" cy="3939479"/>
          </a:xfrm>
          <a:prstGeom prst="straightConnector1">
            <a:avLst/>
          </a:prstGeom>
          <a:noFill/>
          <a:ln w="28575" cap="flat">
            <a:solidFill>
              <a:srgbClr val="E36C09"/>
            </a:solidFill>
            <a:prstDash val="solid"/>
            <a:round/>
            <a:headEnd type="none" w="med" len="med"/>
            <a:tailEnd type="stealth" w="lg" len="lg"/>
          </a:ln>
        </p:spPr>
      </p:cxnSp>
      <p:cxnSp>
        <p:nvCxnSpPr>
          <p:cNvPr id="403" name="Shape 403"/>
          <p:cNvCxnSpPr/>
          <p:nvPr/>
        </p:nvCxnSpPr>
        <p:spPr>
          <a:xfrm rot="10800000">
            <a:off x="7238874" y="3657599"/>
            <a:ext cx="299" cy="1752600"/>
          </a:xfrm>
          <a:prstGeom prst="straightConnector1">
            <a:avLst/>
          </a:prstGeom>
          <a:noFill/>
          <a:ln w="28575" cap="flat">
            <a:solidFill>
              <a:srgbClr val="E36C09"/>
            </a:solidFill>
            <a:prstDash val="solid"/>
            <a:round/>
            <a:headEnd type="none" w="med" len="med"/>
            <a:tailEnd type="stealth" w="lg" len="lg"/>
          </a:ln>
        </p:spPr>
      </p:cxnSp>
      <p:sp>
        <p:nvSpPr>
          <p:cNvPr id="404" name="Shape 404"/>
          <p:cNvSpPr txBox="1"/>
          <p:nvPr/>
        </p:nvSpPr>
        <p:spPr>
          <a:xfrm>
            <a:off x="4419600" y="1066800"/>
            <a:ext cx="981486" cy="369332"/>
          </a:xfrm>
          <a:prstGeom prst="rect">
            <a:avLst/>
          </a:prstGeom>
          <a:solidFill>
            <a:srgbClr val="C00000"/>
          </a:solidFill>
          <a:ln>
            <a:noFill/>
          </a:ln>
        </p:spPr>
        <p:txBody>
          <a:bodyPr lIns="91425" tIns="45700" rIns="91425" bIns="45700" anchor="t" anchorCtr="0">
            <a:noAutofit/>
          </a:bodyPr>
          <a:lstStyle/>
          <a:p>
            <a:pPr marL="0" marR="0" lvl="0" indent="0" algn="l" rtl="0">
              <a:spcBef>
                <a:spcPts val="0"/>
              </a:spcBef>
              <a:buSzPct val="25000"/>
              <a:buNone/>
            </a:pPr>
            <a:r>
              <a:rPr lang="id-ID" sz="1800" b="1" i="0" u="none" strike="noStrike" cap="none" baseline="0">
                <a:solidFill>
                  <a:schemeClr val="lt1"/>
                </a:solidFill>
                <a:latin typeface="Calibri"/>
                <a:ea typeface="Calibri"/>
                <a:cs typeface="Calibri"/>
                <a:sym typeface="Calibri"/>
              </a:rPr>
              <a:t>Creating</a:t>
            </a:r>
          </a:p>
        </p:txBody>
      </p:sp>
      <p:cxnSp>
        <p:nvCxnSpPr>
          <p:cNvPr id="406" name="Shape 406"/>
          <p:cNvCxnSpPr>
            <a:endCxn id="404" idx="1"/>
          </p:cNvCxnSpPr>
          <p:nvPr/>
        </p:nvCxnSpPr>
        <p:spPr>
          <a:xfrm rot="10800000" flipH="1">
            <a:off x="3886200" y="1251465"/>
            <a:ext cx="533400" cy="196200"/>
          </a:xfrm>
          <a:prstGeom prst="straightConnector1">
            <a:avLst/>
          </a:prstGeom>
          <a:noFill/>
          <a:ln w="25400" cap="flat">
            <a:solidFill>
              <a:schemeClr val="accent5"/>
            </a:solidFill>
            <a:prstDash val="solid"/>
            <a:round/>
            <a:headEnd type="none" w="med" len="med"/>
            <a:tailEnd type="stealth" w="lg" len="lg"/>
          </a:ln>
        </p:spPr>
      </p:cxnSp>
      <p:cxnSp>
        <p:nvCxnSpPr>
          <p:cNvPr id="407" name="Shape 407"/>
          <p:cNvCxnSpPr>
            <a:endCxn id="404" idx="3"/>
          </p:cNvCxnSpPr>
          <p:nvPr/>
        </p:nvCxnSpPr>
        <p:spPr>
          <a:xfrm rot="10800000">
            <a:off x="5401086" y="1251465"/>
            <a:ext cx="390000" cy="196200"/>
          </a:xfrm>
          <a:prstGeom prst="straightConnector1">
            <a:avLst/>
          </a:prstGeom>
          <a:noFill/>
          <a:ln w="25400" cap="flat">
            <a:solidFill>
              <a:schemeClr val="accent5"/>
            </a:solidFill>
            <a:prstDash val="solid"/>
            <a:round/>
            <a:headEnd type="none" w="med" len="med"/>
            <a:tailEnd type="stealth" w="lg" len="lg"/>
          </a:ln>
        </p:spPr>
      </p:cxn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sldNum" idx="12"/>
          </p:nvPr>
        </p:nvSpPr>
        <p:spPr>
          <a:xfrm>
            <a:off x="6553200" y="6356366"/>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d-ID" sz="1200" b="0" i="0" u="none" strike="noStrike" cap="none" baseline="0">
                <a:solidFill>
                  <a:srgbClr val="888888"/>
                </a:solidFill>
                <a:latin typeface="Calibri"/>
                <a:ea typeface="Calibri"/>
                <a:cs typeface="Calibri"/>
                <a:sym typeface="Calibri"/>
              </a:rPr>
              <a:pPr marL="0" marR="0" lvl="0" indent="0" algn="r" rtl="0">
                <a:spcBef>
                  <a:spcPts val="0"/>
                </a:spcBef>
                <a:buSzPct val="25000"/>
                <a:buNone/>
              </a:pPr>
              <a:t>15</a:t>
            </a:fld>
            <a:endParaRPr lang="id-ID" sz="1200" b="0" i="0" u="none" strike="noStrike" cap="none" baseline="0">
              <a:solidFill>
                <a:srgbClr val="888888"/>
              </a:solidFill>
              <a:latin typeface="Calibri"/>
              <a:ea typeface="Calibri"/>
              <a:cs typeface="Calibri"/>
              <a:sym typeface="Calibri"/>
            </a:endParaRPr>
          </a:p>
        </p:txBody>
      </p:sp>
      <p:sp>
        <p:nvSpPr>
          <p:cNvPr id="416" name="Shape 416"/>
          <p:cNvSpPr txBox="1"/>
          <p:nvPr/>
        </p:nvSpPr>
        <p:spPr>
          <a:xfrm>
            <a:off x="0" y="0"/>
            <a:ext cx="9144000" cy="762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31859B"/>
              </a:buClr>
              <a:buSzPct val="25000"/>
              <a:buFont typeface="Calibri"/>
              <a:buNone/>
            </a:pPr>
            <a:r>
              <a:rPr lang="id-ID" sz="2800" b="1">
                <a:solidFill>
                  <a:srgbClr val="31859B"/>
                </a:solidFill>
                <a:latin typeface="Calibri"/>
                <a:ea typeface="Calibri"/>
                <a:cs typeface="Calibri"/>
                <a:sym typeface="Calibri"/>
              </a:rPr>
              <a:t>Learning Process that Supports Creativity</a:t>
            </a:r>
          </a:p>
        </p:txBody>
      </p:sp>
      <p:cxnSp>
        <p:nvCxnSpPr>
          <p:cNvPr id="417" name="Shape 417"/>
          <p:cNvCxnSpPr/>
          <p:nvPr/>
        </p:nvCxnSpPr>
        <p:spPr>
          <a:xfrm>
            <a:off x="0" y="762000"/>
            <a:ext cx="9144000" cy="0"/>
          </a:xfrm>
          <a:prstGeom prst="straightConnector1">
            <a:avLst/>
          </a:prstGeom>
          <a:noFill/>
          <a:ln w="9525" cap="flat">
            <a:solidFill>
              <a:srgbClr val="BE4B48"/>
            </a:solidFill>
            <a:prstDash val="solid"/>
            <a:round/>
            <a:headEnd type="none" w="med" len="med"/>
            <a:tailEnd type="none" w="med" len="med"/>
          </a:ln>
        </p:spPr>
      </p:cxnSp>
      <p:sp>
        <p:nvSpPr>
          <p:cNvPr id="418" name="Shape 418"/>
          <p:cNvSpPr txBox="1"/>
          <p:nvPr/>
        </p:nvSpPr>
        <p:spPr>
          <a:xfrm>
            <a:off x="185052" y="836715"/>
            <a:ext cx="8851444" cy="3847206"/>
          </a:xfrm>
          <a:prstGeom prst="rect">
            <a:avLst/>
          </a:prstGeom>
          <a:solidFill>
            <a:srgbClr val="DAE5F1"/>
          </a:solidFill>
          <a:ln w="9525" cap="flat">
            <a:solidFill>
              <a:srgbClr val="FBD4B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id-ID" sz="2400" b="1" i="0" u="none" strike="noStrike" cap="none" baseline="0">
                <a:solidFill>
                  <a:srgbClr val="0070C0"/>
                </a:solidFill>
                <a:latin typeface="Calibri"/>
                <a:ea typeface="Calibri"/>
                <a:cs typeface="Calibri"/>
                <a:sym typeface="Calibri"/>
              </a:rPr>
              <a:t>Dyers, J.H. et al [2011], Innovators DNA, Harvard Business Review:</a:t>
            </a:r>
          </a:p>
          <a:p>
            <a:pPr marL="457200" marR="0" lvl="0" indent="-457200" algn="l" rtl="0">
              <a:spcBef>
                <a:spcPts val="0"/>
              </a:spcBef>
              <a:spcAft>
                <a:spcPts val="0"/>
              </a:spcAft>
              <a:buClr>
                <a:srgbClr val="C00000"/>
              </a:buClr>
              <a:buSzPct val="100000"/>
              <a:buFont typeface="Arial"/>
              <a:buChar char="•"/>
            </a:pPr>
            <a:r>
              <a:rPr lang="id-ID" sz="2400" b="0" i="0" u="none" strike="noStrike" cap="none" baseline="0">
                <a:solidFill>
                  <a:srgbClr val="C00000"/>
                </a:solidFill>
                <a:latin typeface="Calibri"/>
                <a:ea typeface="Calibri"/>
                <a:cs typeface="Calibri"/>
                <a:sym typeface="Calibri"/>
              </a:rPr>
              <a:t>2/3 of one</a:t>
            </a:r>
            <a:r>
              <a:rPr lang="id-ID" sz="2400">
                <a:solidFill>
                  <a:srgbClr val="C00000"/>
                </a:solidFill>
                <a:latin typeface="Calibri"/>
                <a:ea typeface="Calibri"/>
                <a:cs typeface="Calibri"/>
                <a:sym typeface="Calibri"/>
              </a:rPr>
              <a:t>’s creativity acquired from education</a:t>
            </a:r>
            <a:r>
              <a:rPr lang="id-ID" sz="2400" b="0" i="0" u="none" strike="noStrike" cap="none" baseline="0">
                <a:solidFill>
                  <a:srgbClr val="000000"/>
                </a:solidFill>
                <a:latin typeface="Calibri"/>
                <a:ea typeface="Calibri"/>
                <a:cs typeface="Calibri"/>
                <a:sym typeface="Calibri"/>
              </a:rPr>
              <a:t>, the other 1/3 </a:t>
            </a:r>
            <a:r>
              <a:rPr lang="id-ID" sz="2400">
                <a:latin typeface="Calibri"/>
                <a:ea typeface="Calibri"/>
                <a:cs typeface="Calibri"/>
                <a:sym typeface="Calibri"/>
              </a:rPr>
              <a:t>is </a:t>
            </a:r>
            <a:r>
              <a:rPr lang="id-ID" sz="2400" b="0" i="0" u="none" strike="noStrike" cap="none" baseline="0">
                <a:solidFill>
                  <a:srgbClr val="000000"/>
                </a:solidFill>
                <a:latin typeface="Calibri"/>
                <a:ea typeface="Calibri"/>
                <a:cs typeface="Calibri"/>
                <a:sym typeface="Calibri"/>
              </a:rPr>
              <a:t>geneti</a:t>
            </a:r>
            <a:r>
              <a:rPr lang="id-ID" sz="2400">
                <a:latin typeface="Calibri"/>
                <a:ea typeface="Calibri"/>
                <a:cs typeface="Calibri"/>
                <a:sym typeface="Calibri"/>
              </a:rPr>
              <a:t>c</a:t>
            </a:r>
            <a:r>
              <a:rPr lang="id-ID" sz="2400" b="0" i="0" u="none" strike="noStrike" cap="none" baseline="0">
                <a:solidFill>
                  <a:srgbClr val="000000"/>
                </a:solidFill>
                <a:latin typeface="Calibri"/>
                <a:ea typeface="Calibri"/>
                <a:cs typeface="Calibri"/>
                <a:sym typeface="Calibri"/>
              </a:rPr>
              <a:t>.</a:t>
            </a:r>
          </a:p>
          <a:p>
            <a:pPr marL="457200" marR="0" lvl="0" indent="-457200" algn="l" rtl="0">
              <a:spcBef>
                <a:spcPts val="0"/>
              </a:spcBef>
              <a:spcAft>
                <a:spcPts val="0"/>
              </a:spcAft>
              <a:buClr>
                <a:srgbClr val="000000"/>
              </a:buClr>
              <a:buSzPct val="100000"/>
              <a:buFont typeface="Arial"/>
              <a:buChar char="•"/>
            </a:pPr>
            <a:r>
              <a:rPr lang="id-ID" sz="2400">
                <a:latin typeface="Calibri"/>
                <a:ea typeface="Calibri"/>
                <a:cs typeface="Calibri"/>
                <a:sym typeface="Calibri"/>
              </a:rPr>
              <a:t>The opposite is true for Intelligence</a:t>
            </a:r>
            <a:r>
              <a:rPr lang="id-ID" sz="2400" b="0" i="0" u="none" strike="noStrike" cap="none" baseline="0">
                <a:solidFill>
                  <a:srgbClr val="000000"/>
                </a:solidFill>
                <a:latin typeface="Calibri"/>
                <a:ea typeface="Calibri"/>
                <a:cs typeface="Calibri"/>
                <a:sym typeface="Calibri"/>
              </a:rPr>
              <a:t>: 1/3 </a:t>
            </a:r>
            <a:r>
              <a:rPr lang="id-ID" sz="2400">
                <a:latin typeface="Calibri"/>
                <a:ea typeface="Calibri"/>
                <a:cs typeface="Calibri"/>
                <a:sym typeface="Calibri"/>
              </a:rPr>
              <a:t>from education</a:t>
            </a:r>
            <a:r>
              <a:rPr lang="id-ID" sz="2400" b="0" i="0" u="none" strike="noStrike" cap="none" baseline="0">
                <a:solidFill>
                  <a:srgbClr val="000000"/>
                </a:solidFill>
                <a:latin typeface="Calibri"/>
                <a:ea typeface="Calibri"/>
                <a:cs typeface="Calibri"/>
                <a:sym typeface="Calibri"/>
              </a:rPr>
              <a:t>, 2/3 geneti</a:t>
            </a:r>
            <a:r>
              <a:rPr lang="id-ID" sz="2400">
                <a:latin typeface="Calibri"/>
                <a:ea typeface="Calibri"/>
                <a:cs typeface="Calibri"/>
                <a:sym typeface="Calibri"/>
              </a:rPr>
              <a:t>c</a:t>
            </a:r>
            <a:r>
              <a:rPr lang="id-ID" sz="2400" b="0" i="0" u="none" strike="noStrike" cap="none" baseline="0">
                <a:solidFill>
                  <a:srgbClr val="000000"/>
                </a:solidFill>
                <a:latin typeface="Calibri"/>
                <a:ea typeface="Calibri"/>
                <a:cs typeface="Calibri"/>
                <a:sym typeface="Calibri"/>
              </a:rPr>
              <a:t>.</a:t>
            </a:r>
          </a:p>
          <a:p>
            <a:pPr marL="457200" marR="0" lvl="0" indent="-457200" algn="l" rtl="0">
              <a:spcBef>
                <a:spcPts val="0"/>
              </a:spcBef>
              <a:spcAft>
                <a:spcPts val="0"/>
              </a:spcAft>
              <a:buClr>
                <a:srgbClr val="000000"/>
              </a:buClr>
              <a:buSzPct val="100000"/>
              <a:buFont typeface="Arial"/>
              <a:buChar char="•"/>
            </a:pPr>
            <a:r>
              <a:rPr lang="id-ID" sz="2400">
                <a:latin typeface="Calibri"/>
                <a:ea typeface="Calibri"/>
                <a:cs typeface="Calibri"/>
                <a:sym typeface="Calibri"/>
              </a:rPr>
              <a:t>Creativity acquired from</a:t>
            </a:r>
            <a:r>
              <a:rPr lang="id-ID" sz="2400" b="0" i="0" u="none" strike="noStrike" cap="none" baseline="0">
                <a:solidFill>
                  <a:srgbClr val="000000"/>
                </a:solidFill>
                <a:latin typeface="Calibri"/>
                <a:ea typeface="Calibri"/>
                <a:cs typeface="Calibri"/>
                <a:sym typeface="Calibri"/>
              </a:rPr>
              <a:t>:</a:t>
            </a:r>
          </a:p>
          <a:p>
            <a:pPr marL="914400" marR="0" lvl="2" indent="-457200" algn="l" rtl="0">
              <a:spcBef>
                <a:spcPts val="0"/>
              </a:spcBef>
              <a:spcAft>
                <a:spcPts val="0"/>
              </a:spcAft>
              <a:buClr>
                <a:srgbClr val="000000"/>
              </a:buClr>
              <a:buSzPct val="100000"/>
              <a:buFont typeface="Calibri"/>
              <a:buChar char="-"/>
            </a:pPr>
            <a:r>
              <a:rPr lang="id-ID" sz="2000" b="0" i="0" u="none" strike="noStrike" cap="none" baseline="0">
                <a:solidFill>
                  <a:srgbClr val="000000"/>
                </a:solidFill>
                <a:latin typeface="Calibri"/>
                <a:ea typeface="Calibri"/>
                <a:cs typeface="Calibri"/>
                <a:sym typeface="Calibri"/>
              </a:rPr>
              <a:t>Observing </a:t>
            </a:r>
          </a:p>
          <a:p>
            <a:pPr marL="914400" marR="0" lvl="2" indent="-457200" algn="l" rtl="0">
              <a:spcBef>
                <a:spcPts val="0"/>
              </a:spcBef>
              <a:spcAft>
                <a:spcPts val="0"/>
              </a:spcAft>
              <a:buClr>
                <a:srgbClr val="000000"/>
              </a:buClr>
              <a:buSzPct val="100000"/>
              <a:buFont typeface="Calibri"/>
              <a:buChar char="-"/>
            </a:pPr>
            <a:r>
              <a:rPr lang="id-ID" sz="2000" b="0" i="0" u="none" strike="noStrike" cap="none" baseline="0">
                <a:solidFill>
                  <a:srgbClr val="000000"/>
                </a:solidFill>
                <a:latin typeface="Calibri"/>
                <a:ea typeface="Calibri"/>
                <a:cs typeface="Calibri"/>
                <a:sym typeface="Calibri"/>
              </a:rPr>
              <a:t>Questioning</a:t>
            </a:r>
          </a:p>
          <a:p>
            <a:pPr marL="914400" marR="0" lvl="2" indent="-457200" algn="l" rtl="0">
              <a:spcBef>
                <a:spcPts val="0"/>
              </a:spcBef>
              <a:spcAft>
                <a:spcPts val="0"/>
              </a:spcAft>
              <a:buClr>
                <a:srgbClr val="000000"/>
              </a:buClr>
              <a:buSzPct val="100000"/>
              <a:buFont typeface="Calibri"/>
              <a:buChar char="-"/>
            </a:pPr>
            <a:r>
              <a:rPr lang="id-ID" sz="2000" b="0" i="0" u="none" strike="noStrike" cap="none" baseline="0">
                <a:solidFill>
                  <a:srgbClr val="000000"/>
                </a:solidFill>
                <a:latin typeface="Calibri"/>
                <a:ea typeface="Calibri"/>
                <a:cs typeface="Calibri"/>
                <a:sym typeface="Calibri"/>
              </a:rPr>
              <a:t>Associating</a:t>
            </a:r>
          </a:p>
          <a:p>
            <a:pPr marL="914400" marR="0" lvl="2" indent="-457200" algn="l" rtl="0">
              <a:spcBef>
                <a:spcPts val="0"/>
              </a:spcBef>
              <a:buClr>
                <a:srgbClr val="000000"/>
              </a:buClr>
              <a:buSzPct val="100000"/>
              <a:buFont typeface="Calibri"/>
              <a:buChar char="-"/>
            </a:pPr>
            <a:r>
              <a:rPr lang="id-ID" sz="2000" b="0" i="0" u="none" strike="noStrike" cap="none" baseline="0">
                <a:solidFill>
                  <a:srgbClr val="000000"/>
                </a:solidFill>
                <a:latin typeface="Calibri"/>
                <a:ea typeface="Calibri"/>
                <a:cs typeface="Calibri"/>
                <a:sym typeface="Calibri"/>
              </a:rPr>
              <a:t>Experimenting</a:t>
            </a:r>
          </a:p>
          <a:p>
            <a:pPr marL="914400" marR="0" lvl="2" indent="-457200" algn="l" rtl="0">
              <a:spcBef>
                <a:spcPts val="0"/>
              </a:spcBef>
              <a:buClr>
                <a:srgbClr val="000000"/>
              </a:buClr>
              <a:buSzPct val="100000"/>
              <a:buFont typeface="Calibri"/>
              <a:buChar char="-"/>
            </a:pPr>
            <a:r>
              <a:rPr lang="id-ID" sz="2000" b="0" i="0" u="none" strike="noStrike" cap="none" baseline="0">
                <a:solidFill>
                  <a:srgbClr val="000000"/>
                </a:solidFill>
                <a:latin typeface="Calibri"/>
                <a:ea typeface="Calibri"/>
                <a:cs typeface="Calibri"/>
                <a:sym typeface="Calibri"/>
              </a:rPr>
              <a:t>Networking </a:t>
            </a:r>
          </a:p>
        </p:txBody>
      </p:sp>
      <p:sp>
        <p:nvSpPr>
          <p:cNvPr id="419" name="Shape 419"/>
          <p:cNvSpPr/>
          <p:nvPr/>
        </p:nvSpPr>
        <p:spPr>
          <a:xfrm>
            <a:off x="3242622" y="4653135"/>
            <a:ext cx="2658757" cy="576064"/>
          </a:xfrm>
          <a:prstGeom prst="downArrow">
            <a:avLst>
              <a:gd name="adj1" fmla="val 50000"/>
              <a:gd name="adj2" fmla="val 50000"/>
            </a:avLst>
          </a:prstGeom>
          <a:solidFill>
            <a:srgbClr val="FBD4B4"/>
          </a:solidFill>
          <a:ln w="25400" cap="flat">
            <a:solidFill>
              <a:srgbClr val="B6DDE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Calibri"/>
              <a:ea typeface="Calibri"/>
              <a:cs typeface="Calibri"/>
              <a:sym typeface="Calibri"/>
            </a:endParaRPr>
          </a:p>
        </p:txBody>
      </p:sp>
      <p:sp>
        <p:nvSpPr>
          <p:cNvPr id="420" name="Shape 420"/>
          <p:cNvSpPr/>
          <p:nvPr/>
        </p:nvSpPr>
        <p:spPr>
          <a:xfrm>
            <a:off x="3851925" y="3140967"/>
            <a:ext cx="360040" cy="1152128"/>
          </a:xfrm>
          <a:prstGeom prst="rightBrace">
            <a:avLst>
              <a:gd name="adj1" fmla="val 32143"/>
              <a:gd name="adj2" fmla="val 50000"/>
            </a:avLst>
          </a:prstGeom>
          <a:noFill/>
          <a:ln w="25400" cap="flat">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21" name="Shape 421"/>
          <p:cNvSpPr txBox="1"/>
          <p:nvPr/>
        </p:nvSpPr>
        <p:spPr>
          <a:xfrm>
            <a:off x="4160876" y="3563723"/>
            <a:ext cx="98719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800" b="0" i="0" u="none" strike="noStrike" cap="none" baseline="0">
                <a:solidFill>
                  <a:schemeClr val="dk1"/>
                </a:solidFill>
                <a:latin typeface="Calibri"/>
                <a:ea typeface="Calibri"/>
                <a:cs typeface="Calibri"/>
                <a:sym typeface="Calibri"/>
              </a:rPr>
              <a:t>Personal</a:t>
            </a:r>
          </a:p>
        </p:txBody>
      </p:sp>
      <p:cxnSp>
        <p:nvCxnSpPr>
          <p:cNvPr id="422" name="Shape 422"/>
          <p:cNvCxnSpPr/>
          <p:nvPr/>
        </p:nvCxnSpPr>
        <p:spPr>
          <a:xfrm>
            <a:off x="3851916" y="4468474"/>
            <a:ext cx="648000" cy="0"/>
          </a:xfrm>
          <a:prstGeom prst="straightConnector1">
            <a:avLst/>
          </a:prstGeom>
          <a:noFill/>
          <a:ln w="25400" cap="flat">
            <a:solidFill>
              <a:schemeClr val="accent6"/>
            </a:solidFill>
            <a:prstDash val="solid"/>
            <a:round/>
            <a:headEnd type="none" w="med" len="med"/>
            <a:tailEnd type="stealth" w="lg" len="lg"/>
          </a:ln>
        </p:spPr>
      </p:cxnSp>
      <p:sp>
        <p:nvSpPr>
          <p:cNvPr id="423" name="Shape 423"/>
          <p:cNvSpPr txBox="1"/>
          <p:nvPr/>
        </p:nvSpPr>
        <p:spPr>
          <a:xfrm>
            <a:off x="4499923" y="4283816"/>
            <a:ext cx="1512899" cy="369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800" b="0" i="0" u="none" strike="noStrike" cap="none" baseline="0">
                <a:solidFill>
                  <a:schemeClr val="dk1"/>
                </a:solidFill>
                <a:latin typeface="Calibri"/>
                <a:ea typeface="Calibri"/>
                <a:cs typeface="Calibri"/>
                <a:sym typeface="Calibri"/>
              </a:rPr>
              <a:t>Inter-personal</a:t>
            </a:r>
          </a:p>
        </p:txBody>
      </p:sp>
      <p:sp>
        <p:nvSpPr>
          <p:cNvPr id="424" name="Shape 424"/>
          <p:cNvSpPr/>
          <p:nvPr/>
        </p:nvSpPr>
        <p:spPr>
          <a:xfrm>
            <a:off x="118581" y="5229200"/>
            <a:ext cx="8906835" cy="1446249"/>
          </a:xfrm>
          <a:prstGeom prst="rect">
            <a:avLst/>
          </a:prstGeom>
          <a:solidFill>
            <a:srgbClr val="DAEEF3"/>
          </a:solidFill>
          <a:ln w="25400" cap="flat">
            <a:solidFill>
              <a:srgbClr val="B6DDE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id-ID" sz="2000">
                <a:solidFill>
                  <a:srgbClr val="0F243E"/>
                </a:solidFill>
                <a:latin typeface="Calibri"/>
                <a:ea typeface="Calibri"/>
                <a:cs typeface="Calibri"/>
                <a:sym typeface="Calibri"/>
              </a:rPr>
              <a:t>The need to formulate a curriculum based on learning process that emphasizes personal experience through the process of </a:t>
            </a:r>
            <a:r>
              <a:rPr lang="id-ID" sz="2000" b="1">
                <a:solidFill>
                  <a:srgbClr val="C00000"/>
                </a:solidFill>
                <a:latin typeface="Calibri"/>
                <a:ea typeface="Calibri"/>
                <a:cs typeface="Calibri"/>
                <a:sym typeface="Calibri"/>
              </a:rPr>
              <a:t>observing</a:t>
            </a:r>
            <a:r>
              <a:rPr lang="id-ID" sz="2000" b="1" i="0" u="none" strike="noStrike" cap="none" baseline="0">
                <a:solidFill>
                  <a:srgbClr val="C00000"/>
                </a:solidFill>
                <a:latin typeface="Calibri"/>
                <a:ea typeface="Calibri"/>
                <a:cs typeface="Calibri"/>
                <a:sym typeface="Calibri"/>
              </a:rPr>
              <a:t>, </a:t>
            </a:r>
            <a:r>
              <a:rPr lang="id-ID" sz="2000" b="1">
                <a:solidFill>
                  <a:srgbClr val="C00000"/>
                </a:solidFill>
                <a:latin typeface="Calibri"/>
                <a:ea typeface="Calibri"/>
                <a:cs typeface="Calibri"/>
                <a:sym typeface="Calibri"/>
              </a:rPr>
              <a:t>questioning</a:t>
            </a:r>
            <a:r>
              <a:rPr lang="id-ID" sz="2000" b="1" i="0" u="none" strike="noStrike" cap="none" baseline="0">
                <a:solidFill>
                  <a:srgbClr val="C00000"/>
                </a:solidFill>
                <a:latin typeface="Calibri"/>
                <a:ea typeface="Calibri"/>
                <a:cs typeface="Calibri"/>
                <a:sym typeface="Calibri"/>
              </a:rPr>
              <a:t>, </a:t>
            </a:r>
            <a:r>
              <a:rPr lang="id-ID" sz="2000" b="1">
                <a:solidFill>
                  <a:srgbClr val="C00000"/>
                </a:solidFill>
                <a:latin typeface="Calibri"/>
                <a:ea typeface="Calibri"/>
                <a:cs typeface="Calibri"/>
                <a:sym typeface="Calibri"/>
              </a:rPr>
              <a:t>associating</a:t>
            </a:r>
            <a:r>
              <a:rPr lang="id-ID" sz="2000" b="1" i="0" u="none" strike="noStrike" cap="none" baseline="0">
                <a:solidFill>
                  <a:srgbClr val="C00000"/>
                </a:solidFill>
                <a:latin typeface="Calibri"/>
                <a:ea typeface="Calibri"/>
                <a:cs typeface="Calibri"/>
                <a:sym typeface="Calibri"/>
              </a:rPr>
              <a:t>, </a:t>
            </a:r>
            <a:r>
              <a:rPr lang="id-ID" sz="2000" b="1">
                <a:solidFill>
                  <a:srgbClr val="C00000"/>
                </a:solidFill>
                <a:latin typeface="Calibri"/>
                <a:ea typeface="Calibri"/>
                <a:cs typeface="Calibri"/>
                <a:sym typeface="Calibri"/>
              </a:rPr>
              <a:t>and experimenting </a:t>
            </a:r>
            <a:r>
              <a:rPr lang="id-ID" sz="2000" b="1" i="0" u="none" strike="noStrike" cap="none" baseline="0">
                <a:solidFill>
                  <a:srgbClr val="C00000"/>
                </a:solidFill>
                <a:latin typeface="Calibri"/>
                <a:ea typeface="Calibri"/>
                <a:cs typeface="Calibri"/>
                <a:sym typeface="Calibri"/>
              </a:rPr>
              <a:t>[observation based learning] </a:t>
            </a:r>
            <a:r>
              <a:rPr lang="id-ID" sz="2000">
                <a:solidFill>
                  <a:srgbClr val="0F243E"/>
                </a:solidFill>
                <a:latin typeface="Calibri"/>
                <a:ea typeface="Calibri"/>
                <a:cs typeface="Calibri"/>
                <a:sym typeface="Calibri"/>
              </a:rPr>
              <a:t>to increase students’ creativity</a:t>
            </a:r>
            <a:r>
              <a:rPr lang="id-ID" sz="2000" b="0" i="0" u="none" strike="noStrike" cap="none" baseline="0">
                <a:solidFill>
                  <a:srgbClr val="0F243E"/>
                </a:solidFill>
                <a:latin typeface="Calibri"/>
                <a:ea typeface="Calibri"/>
                <a:cs typeface="Calibri"/>
                <a:sym typeface="Calibri"/>
              </a:rPr>
              <a:t>. </a:t>
            </a:r>
            <a:r>
              <a:rPr lang="id-ID" sz="2000">
                <a:solidFill>
                  <a:srgbClr val="0F243E"/>
                </a:solidFill>
                <a:latin typeface="Calibri"/>
                <a:ea typeface="Calibri"/>
                <a:cs typeface="Calibri"/>
                <a:sym typeface="Calibri"/>
              </a:rPr>
              <a:t>Moreover</a:t>
            </a:r>
            <a:r>
              <a:rPr lang="id-ID" sz="2000" b="0" i="0" u="none" strike="noStrike" cap="none" baseline="0">
                <a:solidFill>
                  <a:srgbClr val="0F243E"/>
                </a:solidFill>
                <a:latin typeface="Calibri"/>
                <a:ea typeface="Calibri"/>
                <a:cs typeface="Calibri"/>
                <a:sym typeface="Calibri"/>
              </a:rPr>
              <a:t>, students familiarized </a:t>
            </a:r>
            <a:r>
              <a:rPr lang="id-ID" sz="2000">
                <a:solidFill>
                  <a:srgbClr val="0F243E"/>
                </a:solidFill>
                <a:latin typeface="Calibri"/>
                <a:ea typeface="Calibri"/>
                <a:cs typeface="Calibri"/>
                <a:sym typeface="Calibri"/>
              </a:rPr>
              <a:t>to</a:t>
            </a:r>
            <a:r>
              <a:rPr lang="id-ID" sz="2000" b="0" i="0" u="none" strike="noStrike" cap="none" baseline="0">
                <a:solidFill>
                  <a:srgbClr val="0F243E"/>
                </a:solidFill>
                <a:latin typeface="Calibri"/>
                <a:ea typeface="Calibri"/>
                <a:cs typeface="Calibri"/>
                <a:sym typeface="Calibri"/>
              </a:rPr>
              <a:t> networking </a:t>
            </a:r>
            <a:r>
              <a:rPr lang="id-ID" sz="2000">
                <a:solidFill>
                  <a:srgbClr val="0F243E"/>
                </a:solidFill>
                <a:latin typeface="Calibri"/>
                <a:ea typeface="Calibri"/>
                <a:cs typeface="Calibri"/>
                <a:sym typeface="Calibri"/>
              </a:rPr>
              <a:t>through </a:t>
            </a:r>
            <a:r>
              <a:rPr lang="id-ID" sz="2000" b="1" i="0" u="none" strike="noStrike" cap="none" baseline="0">
                <a:solidFill>
                  <a:srgbClr val="C00000"/>
                </a:solidFill>
                <a:latin typeface="Calibri"/>
                <a:ea typeface="Calibri"/>
                <a:cs typeface="Calibri"/>
                <a:sym typeface="Calibri"/>
              </a:rPr>
              <a:t>collaborative learning</a:t>
            </a:r>
          </a:p>
        </p:txBody>
      </p:sp>
      <p:sp>
        <p:nvSpPr>
          <p:cNvPr id="425" name="Shape 425"/>
          <p:cNvSpPr txBox="1"/>
          <p:nvPr/>
        </p:nvSpPr>
        <p:spPr>
          <a:xfrm>
            <a:off x="5779519" y="2527735"/>
            <a:ext cx="3256977" cy="1754325"/>
          </a:xfrm>
          <a:prstGeom prst="rect">
            <a:avLst/>
          </a:prstGeom>
          <a:solidFill>
            <a:srgbClr val="FDE9D8"/>
          </a:solidFill>
          <a:ln>
            <a:noFill/>
          </a:ln>
        </p:spPr>
        <p:txBody>
          <a:bodyPr lIns="91425" tIns="45700" rIns="91425" bIns="45700" anchor="t" anchorCtr="0">
            <a:noAutofit/>
          </a:bodyPr>
          <a:lstStyle/>
          <a:p>
            <a:pPr marL="0" marR="0" lvl="0" indent="0" algn="l" rtl="0">
              <a:spcBef>
                <a:spcPts val="0"/>
              </a:spcBef>
              <a:buSzPct val="25000"/>
              <a:buNone/>
            </a:pPr>
            <a:r>
              <a:rPr lang="id-ID" sz="1800">
                <a:solidFill>
                  <a:schemeClr val="dk1"/>
                </a:solidFill>
                <a:latin typeface="Calibri"/>
                <a:ea typeface="Calibri"/>
                <a:cs typeface="Calibri"/>
                <a:sym typeface="Calibri"/>
              </a:rPr>
              <a:t>Intelligence-based learning will not have significant result</a:t>
            </a:r>
            <a:r>
              <a:rPr lang="id-ID" sz="1800" b="0" i="0" u="none" strike="noStrike" cap="none" baseline="0">
                <a:solidFill>
                  <a:schemeClr val="dk1"/>
                </a:solidFill>
                <a:latin typeface="Calibri"/>
                <a:ea typeface="Calibri"/>
                <a:cs typeface="Calibri"/>
                <a:sym typeface="Calibri"/>
              </a:rPr>
              <a:t> (</a:t>
            </a:r>
            <a:r>
              <a:rPr lang="id-ID" sz="1800">
                <a:solidFill>
                  <a:schemeClr val="dk1"/>
                </a:solidFill>
                <a:latin typeface="Calibri"/>
                <a:ea typeface="Calibri"/>
                <a:cs typeface="Calibri"/>
                <a:sym typeface="Calibri"/>
              </a:rPr>
              <a:t>only </a:t>
            </a:r>
            <a:r>
              <a:rPr lang="id-ID" sz="1800" b="0" i="0" u="none" strike="noStrike" cap="none" baseline="0">
                <a:solidFill>
                  <a:schemeClr val="dk1"/>
                </a:solidFill>
                <a:latin typeface="Calibri"/>
                <a:ea typeface="Calibri"/>
                <a:cs typeface="Calibri"/>
                <a:sym typeface="Calibri"/>
              </a:rPr>
              <a:t>50% i</a:t>
            </a:r>
            <a:r>
              <a:rPr lang="id-ID" sz="1800">
                <a:solidFill>
                  <a:schemeClr val="dk1"/>
                </a:solidFill>
                <a:latin typeface="Calibri"/>
                <a:ea typeface="Calibri"/>
                <a:cs typeface="Calibri"/>
                <a:sym typeface="Calibri"/>
              </a:rPr>
              <a:t>mprovement</a:t>
            </a:r>
            <a:r>
              <a:rPr lang="id-ID" sz="1800" b="0" i="0" u="none" strike="noStrike" cap="none" baseline="0">
                <a:solidFill>
                  <a:schemeClr val="dk1"/>
                </a:solidFill>
                <a:latin typeface="Calibri"/>
                <a:ea typeface="Calibri"/>
                <a:cs typeface="Calibri"/>
                <a:sym typeface="Calibri"/>
              </a:rPr>
              <a:t>) compa</a:t>
            </a:r>
            <a:r>
              <a:rPr lang="id-ID" sz="1800">
                <a:solidFill>
                  <a:schemeClr val="dk1"/>
                </a:solidFill>
                <a:latin typeface="Calibri"/>
                <a:ea typeface="Calibri"/>
                <a:cs typeface="Calibri"/>
                <a:sym typeface="Calibri"/>
              </a:rPr>
              <a:t>red to creativity-based one </a:t>
            </a:r>
            <a:r>
              <a:rPr lang="id-ID" sz="1800" b="0" i="0" u="none" strike="noStrike" cap="none" baseline="0">
                <a:solidFill>
                  <a:schemeClr val="dk1"/>
                </a:solidFill>
                <a:latin typeface="Calibri"/>
                <a:ea typeface="Calibri"/>
                <a:cs typeface="Calibri"/>
                <a:sym typeface="Calibri"/>
              </a:rPr>
              <a:t>(</a:t>
            </a:r>
            <a:r>
              <a:rPr lang="id-ID" sz="1800">
                <a:solidFill>
                  <a:schemeClr val="dk1"/>
                </a:solidFill>
                <a:latin typeface="Calibri"/>
                <a:ea typeface="Calibri"/>
                <a:cs typeface="Calibri"/>
                <a:sym typeface="Calibri"/>
              </a:rPr>
              <a:t>up to </a:t>
            </a:r>
            <a:r>
              <a:rPr lang="id-ID" sz="1800" b="0" i="0" u="none" strike="noStrike" cap="none" baseline="0">
                <a:solidFill>
                  <a:schemeClr val="dk1"/>
                </a:solidFill>
                <a:latin typeface="Calibri"/>
                <a:ea typeface="Calibri"/>
                <a:cs typeface="Calibri"/>
                <a:sym typeface="Calibri"/>
              </a:rPr>
              <a:t>200%)</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sldNum" idx="12"/>
          </p:nvPr>
        </p:nvSpPr>
        <p:spPr>
          <a:xfrm>
            <a:off x="6553200" y="6212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d-ID" sz="1200" b="0" i="0" u="none" strike="noStrike" cap="none" baseline="0">
                <a:solidFill>
                  <a:srgbClr val="888888"/>
                </a:solidFill>
                <a:latin typeface="Calibri"/>
                <a:ea typeface="Calibri"/>
                <a:cs typeface="Calibri"/>
                <a:sym typeface="Calibri"/>
              </a:rPr>
              <a:pPr marL="0" marR="0" lvl="0" indent="0" algn="r" rtl="0">
                <a:spcBef>
                  <a:spcPts val="0"/>
                </a:spcBef>
                <a:buSzPct val="25000"/>
                <a:buNone/>
              </a:pPr>
              <a:t>16</a:t>
            </a:fld>
            <a:endParaRPr lang="id-ID" sz="1200" b="0" i="0" u="none" strike="noStrike" cap="none" baseline="0">
              <a:solidFill>
                <a:srgbClr val="888888"/>
              </a:solidFill>
              <a:latin typeface="Calibri"/>
              <a:ea typeface="Calibri"/>
              <a:cs typeface="Calibri"/>
              <a:sym typeface="Calibri"/>
            </a:endParaRPr>
          </a:p>
        </p:txBody>
      </p:sp>
      <p:sp>
        <p:nvSpPr>
          <p:cNvPr id="431" name="Shape 431"/>
          <p:cNvSpPr txBox="1"/>
          <p:nvPr/>
        </p:nvSpPr>
        <p:spPr>
          <a:xfrm>
            <a:off x="0" y="0"/>
            <a:ext cx="9144000" cy="762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31859B"/>
              </a:buClr>
              <a:buSzPct val="25000"/>
              <a:buFont typeface="Calibri"/>
              <a:buNone/>
            </a:pPr>
            <a:r>
              <a:rPr lang="id-ID" sz="3200" b="1">
                <a:solidFill>
                  <a:srgbClr val="31859B"/>
                </a:solidFill>
                <a:latin typeface="Calibri"/>
                <a:ea typeface="Calibri"/>
                <a:cs typeface="Calibri"/>
                <a:sym typeface="Calibri"/>
              </a:rPr>
              <a:t>Evaluation Process that Supports Creativity</a:t>
            </a:r>
          </a:p>
        </p:txBody>
      </p:sp>
      <p:cxnSp>
        <p:nvCxnSpPr>
          <p:cNvPr id="432" name="Shape 432"/>
          <p:cNvCxnSpPr/>
          <p:nvPr/>
        </p:nvCxnSpPr>
        <p:spPr>
          <a:xfrm>
            <a:off x="0" y="762000"/>
            <a:ext cx="9144000" cy="0"/>
          </a:xfrm>
          <a:prstGeom prst="straightConnector1">
            <a:avLst/>
          </a:prstGeom>
          <a:noFill/>
          <a:ln w="9525" cap="flat">
            <a:solidFill>
              <a:srgbClr val="BE4B48"/>
            </a:solidFill>
            <a:prstDash val="solid"/>
            <a:round/>
            <a:headEnd type="none" w="med" len="med"/>
            <a:tailEnd type="none" w="med" len="med"/>
          </a:ln>
        </p:spPr>
      </p:cxnSp>
      <p:sp>
        <p:nvSpPr>
          <p:cNvPr id="433" name="Shape 433"/>
          <p:cNvSpPr txBox="1"/>
          <p:nvPr/>
        </p:nvSpPr>
        <p:spPr>
          <a:xfrm>
            <a:off x="107500" y="933675"/>
            <a:ext cx="8928900" cy="3148800"/>
          </a:xfrm>
          <a:prstGeom prst="rect">
            <a:avLst/>
          </a:prstGeom>
          <a:solidFill>
            <a:srgbClr val="DAE5F1"/>
          </a:solidFill>
          <a:ln w="9525" cap="flat">
            <a:solidFill>
              <a:srgbClr val="FBD4B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id-ID" sz="2400" b="1" i="0" u="none" strike="noStrike" cap="none" baseline="0">
                <a:solidFill>
                  <a:srgbClr val="0070C0"/>
                </a:solidFill>
                <a:latin typeface="Calibri"/>
                <a:ea typeface="Calibri"/>
                <a:cs typeface="Calibri"/>
                <a:sym typeface="Calibri"/>
              </a:rPr>
              <a:t>Sharp, C. 2004. Developing young children’s creativity: what can we learn from research?:</a:t>
            </a:r>
          </a:p>
          <a:p>
            <a:pPr marL="269875" marR="0" lvl="0" indent="-269875" algn="l" rtl="0">
              <a:spcBef>
                <a:spcPts val="0"/>
              </a:spcBef>
              <a:spcAft>
                <a:spcPts val="0"/>
              </a:spcAft>
              <a:buSzPct val="25000"/>
              <a:buNone/>
            </a:pPr>
            <a:r>
              <a:rPr lang="id-ID" sz="2000">
                <a:latin typeface="Calibri"/>
                <a:ea typeface="Calibri"/>
                <a:cs typeface="Calibri"/>
                <a:sym typeface="Calibri"/>
              </a:rPr>
              <a:t>Teacher can make students behave creatively using</a:t>
            </a:r>
            <a:r>
              <a:rPr lang="id-ID" sz="2000" b="0" i="0" u="none" strike="noStrike" cap="none" baseline="0">
                <a:solidFill>
                  <a:srgbClr val="000000"/>
                </a:solidFill>
                <a:latin typeface="Calibri"/>
                <a:ea typeface="Calibri"/>
                <a:cs typeface="Calibri"/>
                <a:sym typeface="Calibri"/>
              </a:rPr>
              <a:t>: </a:t>
            </a:r>
          </a:p>
          <a:p>
            <a:pPr marL="452438" marR="0" lvl="1" indent="-274638" algn="l" rtl="0">
              <a:spcBef>
                <a:spcPts val="0"/>
              </a:spcBef>
              <a:spcAft>
                <a:spcPts val="0"/>
              </a:spcAft>
              <a:buClr>
                <a:srgbClr val="000000"/>
              </a:buClr>
              <a:buSzPct val="100000"/>
              <a:buFont typeface="Arial"/>
              <a:buChar char="•"/>
            </a:pPr>
            <a:r>
              <a:rPr lang="id-ID" sz="2000">
                <a:latin typeface="Calibri"/>
                <a:ea typeface="Calibri"/>
                <a:cs typeface="Calibri"/>
                <a:sym typeface="Calibri"/>
              </a:rPr>
              <a:t>problems which has many ways to answer</a:t>
            </a:r>
            <a:r>
              <a:rPr lang="id-ID" sz="2000" b="0" i="0" u="none" strike="noStrike" cap="none" baseline="0">
                <a:solidFill>
                  <a:srgbClr val="000000"/>
                </a:solidFill>
                <a:latin typeface="Calibri"/>
                <a:ea typeface="Calibri"/>
                <a:cs typeface="Calibri"/>
                <a:sym typeface="Calibri"/>
              </a:rPr>
              <a:t>, </a:t>
            </a:r>
          </a:p>
          <a:p>
            <a:pPr marL="452438" marR="0" lvl="1" indent="-274638" algn="l" rtl="0">
              <a:spcBef>
                <a:spcPts val="0"/>
              </a:spcBef>
              <a:spcAft>
                <a:spcPts val="0"/>
              </a:spcAft>
              <a:buClr>
                <a:srgbClr val="000000"/>
              </a:buClr>
              <a:buSzPct val="100000"/>
              <a:buFont typeface="Arial"/>
              <a:buChar char="•"/>
            </a:pPr>
            <a:r>
              <a:rPr lang="id-ID" sz="2000">
                <a:latin typeface="Calibri"/>
                <a:ea typeface="Calibri"/>
                <a:cs typeface="Calibri"/>
                <a:sym typeface="Calibri"/>
              </a:rPr>
              <a:t>tolerating peculiar answers</a:t>
            </a:r>
            <a:r>
              <a:rPr lang="id-ID" sz="2000" b="0" i="0" u="none" strike="noStrike" cap="none" baseline="0">
                <a:solidFill>
                  <a:srgbClr val="000000"/>
                </a:solidFill>
                <a:latin typeface="Calibri"/>
                <a:ea typeface="Calibri"/>
                <a:cs typeface="Calibri"/>
                <a:sym typeface="Calibri"/>
              </a:rPr>
              <a:t>, </a:t>
            </a:r>
          </a:p>
          <a:p>
            <a:pPr marL="452438" marR="0" lvl="1" indent="-274638" algn="l" rtl="0">
              <a:spcBef>
                <a:spcPts val="0"/>
              </a:spcBef>
              <a:spcAft>
                <a:spcPts val="0"/>
              </a:spcAft>
              <a:buClr>
                <a:srgbClr val="000000"/>
              </a:buClr>
              <a:buSzPct val="100000"/>
              <a:buFont typeface="Arial"/>
              <a:buChar char="•"/>
            </a:pPr>
            <a:r>
              <a:rPr lang="id-ID" sz="2000">
                <a:latin typeface="Calibri"/>
                <a:ea typeface="Calibri"/>
                <a:cs typeface="Calibri"/>
                <a:sym typeface="Calibri"/>
              </a:rPr>
              <a:t>emphasizing on the process rather than result,</a:t>
            </a:r>
            <a:r>
              <a:rPr lang="id-ID" sz="2000" b="0" i="0" u="none" strike="noStrike" cap="none" baseline="0">
                <a:solidFill>
                  <a:srgbClr val="000000"/>
                </a:solidFill>
                <a:latin typeface="Calibri"/>
                <a:ea typeface="Calibri"/>
                <a:cs typeface="Calibri"/>
                <a:sym typeface="Calibri"/>
              </a:rPr>
              <a:t> </a:t>
            </a:r>
          </a:p>
          <a:p>
            <a:pPr marL="452438" marR="0" lvl="1" indent="-274638" algn="l" rtl="0">
              <a:spcBef>
                <a:spcPts val="0"/>
              </a:spcBef>
              <a:spcAft>
                <a:spcPts val="0"/>
              </a:spcAft>
              <a:buClr>
                <a:srgbClr val="000000"/>
              </a:buClr>
              <a:buSzPct val="100000"/>
              <a:buFont typeface="Arial"/>
              <a:buChar char="•"/>
            </a:pPr>
            <a:r>
              <a:rPr lang="id-ID" sz="2000">
                <a:latin typeface="Calibri"/>
                <a:ea typeface="Calibri"/>
                <a:cs typeface="Calibri"/>
                <a:sym typeface="Calibri"/>
              </a:rPr>
              <a:t>encourging students to try, to determine which information is unclear, to have their own interpretation of a knowledge or observed event</a:t>
            </a:r>
          </a:p>
          <a:p>
            <a:pPr marL="452438" marR="0" lvl="1" indent="-274638" algn="l" rtl="0">
              <a:spcBef>
                <a:spcPts val="0"/>
              </a:spcBef>
              <a:spcAft>
                <a:spcPts val="0"/>
              </a:spcAft>
              <a:buClr>
                <a:srgbClr val="000000"/>
              </a:buClr>
              <a:buSzPct val="100000"/>
              <a:buFont typeface="Arial"/>
              <a:buChar char="•"/>
            </a:pPr>
            <a:r>
              <a:rPr lang="id-ID" sz="2000">
                <a:latin typeface="Calibri"/>
                <a:ea typeface="Calibri"/>
                <a:cs typeface="Calibri"/>
                <a:sym typeface="Calibri"/>
              </a:rPr>
              <a:t>balancing structured and spontaneous/expresive events</a:t>
            </a:r>
          </a:p>
        </p:txBody>
      </p:sp>
      <p:sp>
        <p:nvSpPr>
          <p:cNvPr id="434" name="Shape 434"/>
          <p:cNvSpPr/>
          <p:nvPr/>
        </p:nvSpPr>
        <p:spPr>
          <a:xfrm>
            <a:off x="3242622" y="4195935"/>
            <a:ext cx="2658900" cy="576000"/>
          </a:xfrm>
          <a:prstGeom prst="downArrow">
            <a:avLst>
              <a:gd name="adj1" fmla="val 50000"/>
              <a:gd name="adj2" fmla="val 50000"/>
            </a:avLst>
          </a:prstGeom>
          <a:solidFill>
            <a:srgbClr val="FBD4B4"/>
          </a:solidFill>
          <a:ln w="25400" cap="flat">
            <a:solidFill>
              <a:srgbClr val="B6DDE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Calibri"/>
              <a:ea typeface="Calibri"/>
              <a:cs typeface="Calibri"/>
              <a:sym typeface="Calibri"/>
            </a:endParaRPr>
          </a:p>
        </p:txBody>
      </p:sp>
      <p:sp>
        <p:nvSpPr>
          <p:cNvPr id="435" name="Shape 435"/>
          <p:cNvSpPr/>
          <p:nvPr/>
        </p:nvSpPr>
        <p:spPr>
          <a:xfrm>
            <a:off x="118575" y="4963599"/>
            <a:ext cx="8906699" cy="1633800"/>
          </a:xfrm>
          <a:prstGeom prst="rect">
            <a:avLst/>
          </a:prstGeom>
          <a:solidFill>
            <a:srgbClr val="DAEEF3"/>
          </a:solidFill>
          <a:ln w="25400" cap="flat">
            <a:solidFill>
              <a:srgbClr val="B6DDE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id-ID" sz="2000">
                <a:solidFill>
                  <a:srgbClr val="0F243E"/>
                </a:solidFill>
                <a:latin typeface="Calibri"/>
                <a:ea typeface="Calibri"/>
                <a:cs typeface="Calibri"/>
                <a:sym typeface="Calibri"/>
              </a:rPr>
              <a:t>The need to formulate a curriculum containing evaluation process that emphasizes on the process and result so that portfolio-based evaluation (problem which has many answers, tolerating peculiar answers, evaluating the process together with the result, spontaneous/expressive evaluation, etc.) is needed</a:t>
            </a:r>
            <a:r>
              <a:rPr lang="id-ID" sz="2000" b="0" i="0" u="none" strike="noStrike" cap="none" baseline="0">
                <a:solidFill>
                  <a:srgbClr val="0F243E"/>
                </a:solidFill>
                <a:latin typeface="Calibri"/>
                <a:ea typeface="Calibri"/>
                <a:cs typeface="Calibri"/>
                <a:sym typeface="Calibri"/>
              </a:rPr>
              <a:t> </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sldNum" idx="12"/>
          </p:nvPr>
        </p:nvSpPr>
        <p:spPr>
          <a:xfrm>
            <a:off x="6553200" y="635636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d-ID" sz="1200" b="0" i="0" u="none" strike="noStrike" cap="none" baseline="0">
                <a:solidFill>
                  <a:srgbClr val="888888"/>
                </a:solidFill>
                <a:latin typeface="Calibri"/>
                <a:ea typeface="Calibri"/>
                <a:cs typeface="Calibri"/>
                <a:sym typeface="Calibri"/>
              </a:rPr>
              <a:pPr marL="0" marR="0" lvl="0" indent="0" algn="r" rtl="0">
                <a:spcBef>
                  <a:spcPts val="0"/>
                </a:spcBef>
                <a:buSzPct val="25000"/>
                <a:buNone/>
              </a:pPr>
              <a:t>17</a:t>
            </a:fld>
            <a:endParaRPr lang="id-ID" sz="1200" b="0" i="0" u="none" strike="noStrike" cap="none" baseline="0">
              <a:solidFill>
                <a:srgbClr val="888888"/>
              </a:solidFill>
              <a:latin typeface="Calibri"/>
              <a:ea typeface="Calibri"/>
              <a:cs typeface="Calibri"/>
              <a:sym typeface="Calibri"/>
            </a:endParaRPr>
          </a:p>
        </p:txBody>
      </p:sp>
      <p:sp>
        <p:nvSpPr>
          <p:cNvPr id="441" name="Shape 441"/>
          <p:cNvSpPr txBox="1"/>
          <p:nvPr/>
        </p:nvSpPr>
        <p:spPr>
          <a:xfrm>
            <a:off x="0" y="0"/>
            <a:ext cx="9144000" cy="762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31859B"/>
              </a:buClr>
              <a:buSzPct val="25000"/>
              <a:buFont typeface="Calibri"/>
              <a:buNone/>
            </a:pPr>
            <a:r>
              <a:rPr lang="id-ID" sz="2800" b="1">
                <a:solidFill>
                  <a:srgbClr val="31859B"/>
                </a:solidFill>
                <a:latin typeface="Calibri"/>
                <a:ea typeface="Calibri"/>
                <a:cs typeface="Calibri"/>
                <a:sym typeface="Calibri"/>
              </a:rPr>
              <a:t>Shaping High Order Thinking Ability Since Early Stages</a:t>
            </a:r>
          </a:p>
        </p:txBody>
      </p:sp>
      <p:cxnSp>
        <p:nvCxnSpPr>
          <p:cNvPr id="442" name="Shape 442"/>
          <p:cNvCxnSpPr/>
          <p:nvPr/>
        </p:nvCxnSpPr>
        <p:spPr>
          <a:xfrm>
            <a:off x="0" y="692695"/>
            <a:ext cx="9144000" cy="0"/>
          </a:xfrm>
          <a:prstGeom prst="straightConnector1">
            <a:avLst/>
          </a:prstGeom>
          <a:noFill/>
          <a:ln w="9525" cap="flat">
            <a:solidFill>
              <a:srgbClr val="BE4B48"/>
            </a:solidFill>
            <a:prstDash val="solid"/>
            <a:round/>
            <a:headEnd type="none" w="med" len="med"/>
            <a:tailEnd type="none" w="med" len="med"/>
          </a:ln>
        </p:spPr>
      </p:cxnSp>
      <p:sp>
        <p:nvSpPr>
          <p:cNvPr id="443" name="Shape 443"/>
          <p:cNvSpPr txBox="1"/>
          <p:nvPr/>
        </p:nvSpPr>
        <p:spPr>
          <a:xfrm>
            <a:off x="107506" y="775754"/>
            <a:ext cx="8928992" cy="4247316"/>
          </a:xfrm>
          <a:prstGeom prst="rect">
            <a:avLst/>
          </a:prstGeom>
          <a:solidFill>
            <a:srgbClr val="DAE5F1"/>
          </a:solidFill>
          <a:ln w="9525" cap="flat">
            <a:solidFill>
              <a:srgbClr val="FBD4B4"/>
            </a:solidFill>
            <a:prstDash val="solid"/>
            <a:round/>
            <a:headEnd type="none" w="med" len="med"/>
            <a:tailEnd type="none" w="med" len="med"/>
          </a:ln>
        </p:spPr>
        <p:txBody>
          <a:bodyPr lIns="91425" tIns="45700" rIns="91425" bIns="45700" anchor="t" anchorCtr="0">
            <a:noAutofit/>
          </a:bodyPr>
          <a:lstStyle/>
          <a:p>
            <a:pPr marL="0" marR="0" lvl="0" indent="0" algn="l" rtl="0">
              <a:lnSpc>
                <a:spcPct val="75000"/>
              </a:lnSpc>
              <a:spcBef>
                <a:spcPts val="0"/>
              </a:spcBef>
              <a:spcAft>
                <a:spcPts val="0"/>
              </a:spcAft>
              <a:buSzPct val="25000"/>
              <a:buNone/>
            </a:pPr>
            <a:r>
              <a:rPr lang="id-ID" sz="2000" b="1" i="0" u="none" strike="noStrike" cap="none" baseline="0">
                <a:solidFill>
                  <a:srgbClr val="0070C0"/>
                </a:solidFill>
                <a:latin typeface="Calibri"/>
                <a:ea typeface="Calibri"/>
                <a:cs typeface="Calibri"/>
                <a:sym typeface="Calibri"/>
              </a:rPr>
              <a:t>Center on the Developing Child, Harvard University [2011]. Building the Brain ‘ATC’ System: How Early Experiences Shape the Development of Executive Function.</a:t>
            </a:r>
          </a:p>
          <a:p>
            <a:pPr marL="457200" marR="0" lvl="0" indent="-444500" algn="l" rtl="0">
              <a:spcBef>
                <a:spcPts val="0"/>
              </a:spcBef>
              <a:spcAft>
                <a:spcPts val="0"/>
              </a:spcAft>
              <a:buClr>
                <a:srgbClr val="000000"/>
              </a:buClr>
              <a:buSzPct val="100000"/>
              <a:buFont typeface="Arial"/>
              <a:buChar char="•"/>
            </a:pPr>
            <a:r>
              <a:rPr lang="id-ID" sz="1800">
                <a:latin typeface="Calibri"/>
                <a:ea typeface="Calibri"/>
                <a:cs typeface="Calibri"/>
                <a:sym typeface="Calibri"/>
              </a:rPr>
              <a:t>The architecture of the brain is formed by layers of tissue containing neurons that are related to each other</a:t>
            </a:r>
          </a:p>
          <a:p>
            <a:pPr marL="457200" marR="0" lvl="0" indent="-444500" algn="l" rtl="0">
              <a:spcBef>
                <a:spcPts val="0"/>
              </a:spcBef>
              <a:spcAft>
                <a:spcPts val="0"/>
              </a:spcAft>
              <a:buClr>
                <a:srgbClr val="000000"/>
              </a:buClr>
              <a:buSzPct val="100000"/>
              <a:buFont typeface="Arial"/>
              <a:buChar char="•"/>
            </a:pPr>
            <a:r>
              <a:rPr lang="id-ID" sz="1800">
                <a:latin typeface="Calibri"/>
                <a:ea typeface="Calibri"/>
                <a:cs typeface="Calibri"/>
                <a:sym typeface="Calibri"/>
              </a:rPr>
              <a:t>The network is formed since early age, although it is still developing until the age of 30, the development is not as fast as children's</a:t>
            </a:r>
          </a:p>
          <a:p>
            <a:pPr marL="457200" marR="0" lvl="0" indent="-444500" algn="l" rtl="0">
              <a:spcBef>
                <a:spcPts val="0"/>
              </a:spcBef>
              <a:spcAft>
                <a:spcPts val="0"/>
              </a:spcAft>
              <a:buClr>
                <a:srgbClr val="000000"/>
              </a:buClr>
              <a:buSzPct val="100000"/>
              <a:buFont typeface="Arial"/>
              <a:buChar char="•"/>
            </a:pPr>
            <a:r>
              <a:rPr lang="id-ID" sz="1800">
                <a:latin typeface="Calibri"/>
                <a:ea typeface="Calibri"/>
                <a:cs typeface="Calibri"/>
                <a:sym typeface="Calibri"/>
              </a:rPr>
              <a:t>The complexity of the network determines the level of a person's thinking ability </a:t>
            </a:r>
            <a:r>
              <a:rPr lang="id-ID" sz="1800" b="0" i="0" u="none" strike="noStrike" cap="none" baseline="0">
                <a:solidFill>
                  <a:srgbClr val="000000"/>
                </a:solidFill>
                <a:latin typeface="Calibri"/>
                <a:ea typeface="Calibri"/>
                <a:cs typeface="Calibri"/>
                <a:sym typeface="Calibri"/>
              </a:rPr>
              <a:t>[</a:t>
            </a:r>
            <a:r>
              <a:rPr lang="id-ID" sz="1800" b="0" i="1" u="none" strike="noStrike" cap="none" baseline="0">
                <a:solidFill>
                  <a:srgbClr val="000000"/>
                </a:solidFill>
                <a:latin typeface="Calibri"/>
                <a:ea typeface="Calibri"/>
                <a:cs typeface="Calibri"/>
                <a:sym typeface="Calibri"/>
              </a:rPr>
              <a:t>low order of thinking skills </a:t>
            </a:r>
            <a:r>
              <a:rPr lang="id-ID" sz="1800">
                <a:latin typeface="Calibri"/>
                <a:ea typeface="Calibri"/>
                <a:cs typeface="Calibri"/>
                <a:sym typeface="Calibri"/>
              </a:rPr>
              <a:t>for routine functions to </a:t>
            </a:r>
            <a:r>
              <a:rPr lang="id-ID" sz="1800" b="0" i="1" u="none" strike="noStrike" cap="none" baseline="0">
                <a:solidFill>
                  <a:srgbClr val="000000"/>
                </a:solidFill>
                <a:latin typeface="Calibri"/>
                <a:ea typeface="Calibri"/>
                <a:cs typeface="Calibri"/>
                <a:sym typeface="Calibri"/>
              </a:rPr>
              <a:t>high order of thinking skills </a:t>
            </a:r>
            <a:r>
              <a:rPr lang="id-ID" sz="1800">
                <a:latin typeface="Calibri"/>
                <a:ea typeface="Calibri"/>
                <a:cs typeface="Calibri"/>
                <a:sym typeface="Calibri"/>
              </a:rPr>
              <a:t>for executive decision making functions</a:t>
            </a:r>
            <a:r>
              <a:rPr lang="id-ID" sz="1800" b="0" i="0" u="none" strike="noStrike" cap="none" baseline="0">
                <a:solidFill>
                  <a:srgbClr val="000000"/>
                </a:solidFill>
                <a:latin typeface="Calibri"/>
                <a:ea typeface="Calibri"/>
                <a:cs typeface="Calibri"/>
                <a:sym typeface="Calibri"/>
              </a:rPr>
              <a:t>]</a:t>
            </a:r>
          </a:p>
          <a:p>
            <a:pPr marL="457200" marR="0" lvl="0" indent="-444500" algn="l" rtl="0">
              <a:spcBef>
                <a:spcPts val="0"/>
              </a:spcBef>
              <a:spcAft>
                <a:spcPts val="0"/>
              </a:spcAft>
              <a:buClr>
                <a:srgbClr val="000000"/>
              </a:buClr>
              <a:buSzPct val="100000"/>
              <a:buFont typeface="Arial"/>
              <a:buChar char="•"/>
            </a:pPr>
            <a:r>
              <a:rPr lang="id-ID" sz="1800">
                <a:latin typeface="Calibri"/>
                <a:ea typeface="Calibri"/>
                <a:cs typeface="Calibri"/>
                <a:sym typeface="Calibri"/>
              </a:rPr>
              <a:t>It is required a learning system that can build the high order thinking skills capacity </a:t>
            </a:r>
            <a:r>
              <a:rPr lang="id-ID" sz="1800" b="0" i="0" u="none" strike="noStrike" cap="none" baseline="0">
                <a:solidFill>
                  <a:srgbClr val="000000"/>
                </a:solidFill>
                <a:latin typeface="Calibri"/>
                <a:ea typeface="Calibri"/>
                <a:cs typeface="Calibri"/>
                <a:sym typeface="Calibri"/>
              </a:rPr>
              <a:t>[</a:t>
            </a:r>
            <a:r>
              <a:rPr lang="id-ID" sz="1800">
                <a:latin typeface="Calibri"/>
                <a:ea typeface="Calibri"/>
                <a:cs typeface="Calibri"/>
                <a:sym typeface="Calibri"/>
              </a:rPr>
              <a:t>by finding out rather than being informed</a:t>
            </a:r>
            <a:r>
              <a:rPr lang="id-ID" sz="1800" b="0" i="0" u="none" strike="noStrike" cap="none" baseline="0">
                <a:solidFill>
                  <a:srgbClr val="000000"/>
                </a:solidFill>
                <a:latin typeface="Calibri"/>
                <a:ea typeface="Calibri"/>
                <a:cs typeface="Calibri"/>
                <a:sym typeface="Calibri"/>
              </a:rPr>
              <a:t>] from the early ages through freedom to determine what kind of activities to do</a:t>
            </a:r>
          </a:p>
        </p:txBody>
      </p:sp>
      <p:sp>
        <p:nvSpPr>
          <p:cNvPr id="444" name="Shape 444"/>
          <p:cNvSpPr/>
          <p:nvPr/>
        </p:nvSpPr>
        <p:spPr>
          <a:xfrm>
            <a:off x="3242622" y="5024223"/>
            <a:ext cx="2658757" cy="576064"/>
          </a:xfrm>
          <a:prstGeom prst="downArrow">
            <a:avLst>
              <a:gd name="adj1" fmla="val 50000"/>
              <a:gd name="adj2" fmla="val 50000"/>
            </a:avLst>
          </a:prstGeom>
          <a:solidFill>
            <a:srgbClr val="FBD4B4"/>
          </a:solidFill>
          <a:ln w="25400" cap="flat">
            <a:solidFill>
              <a:srgbClr val="B6DDE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Calibri"/>
              <a:ea typeface="Calibri"/>
              <a:cs typeface="Calibri"/>
              <a:sym typeface="Calibri"/>
            </a:endParaRPr>
          </a:p>
        </p:txBody>
      </p:sp>
      <p:sp>
        <p:nvSpPr>
          <p:cNvPr id="445" name="Shape 445"/>
          <p:cNvSpPr/>
          <p:nvPr/>
        </p:nvSpPr>
        <p:spPr>
          <a:xfrm>
            <a:off x="118581" y="5600287"/>
            <a:ext cx="8906835" cy="1196752"/>
          </a:xfrm>
          <a:prstGeom prst="rect">
            <a:avLst/>
          </a:prstGeom>
          <a:solidFill>
            <a:srgbClr val="DAEEF3"/>
          </a:solidFill>
          <a:ln w="25400" cap="flat">
            <a:solidFill>
              <a:srgbClr val="B6DDE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id-ID" sz="2000">
                <a:solidFill>
                  <a:srgbClr val="0F243E"/>
                </a:solidFill>
                <a:latin typeface="Calibri"/>
                <a:ea typeface="Calibri"/>
                <a:cs typeface="Calibri"/>
                <a:sym typeface="Calibri"/>
              </a:rPr>
              <a:t>The need to formulate curriculum that emphasizes on process </a:t>
            </a:r>
            <a:r>
              <a:rPr lang="id-ID" sz="2000" b="1">
                <a:solidFill>
                  <a:srgbClr val="C00000"/>
                </a:solidFill>
                <a:latin typeface="Calibri"/>
                <a:ea typeface="Calibri"/>
                <a:cs typeface="Calibri"/>
                <a:sym typeface="Calibri"/>
              </a:rPr>
              <a:t>observing</a:t>
            </a:r>
            <a:r>
              <a:rPr lang="id-ID" sz="2000" b="1" i="0" u="none" strike="noStrike" cap="none" baseline="0">
                <a:solidFill>
                  <a:srgbClr val="C00000"/>
                </a:solidFill>
                <a:latin typeface="Calibri"/>
                <a:ea typeface="Calibri"/>
                <a:cs typeface="Calibri"/>
                <a:sym typeface="Calibri"/>
              </a:rPr>
              <a:t>, </a:t>
            </a:r>
            <a:r>
              <a:rPr lang="id-ID" sz="2000" b="1">
                <a:solidFill>
                  <a:srgbClr val="C00000"/>
                </a:solidFill>
                <a:latin typeface="Calibri"/>
                <a:ea typeface="Calibri"/>
                <a:cs typeface="Calibri"/>
                <a:sym typeface="Calibri"/>
              </a:rPr>
              <a:t>questioning</a:t>
            </a:r>
            <a:r>
              <a:rPr lang="id-ID" sz="2000" b="1" i="0" u="none" strike="noStrike" cap="none" baseline="0">
                <a:solidFill>
                  <a:srgbClr val="C00000"/>
                </a:solidFill>
                <a:latin typeface="Calibri"/>
                <a:ea typeface="Calibri"/>
                <a:cs typeface="Calibri"/>
                <a:sym typeface="Calibri"/>
              </a:rPr>
              <a:t>, </a:t>
            </a:r>
            <a:r>
              <a:rPr lang="id-ID" sz="2000" b="1">
                <a:solidFill>
                  <a:srgbClr val="C00000"/>
                </a:solidFill>
                <a:latin typeface="Calibri"/>
                <a:ea typeface="Calibri"/>
                <a:cs typeface="Calibri"/>
                <a:sym typeface="Calibri"/>
              </a:rPr>
              <a:t>associating</a:t>
            </a:r>
            <a:r>
              <a:rPr lang="id-ID" sz="2000" b="1" i="0" u="none" strike="noStrike" cap="none" baseline="0">
                <a:solidFill>
                  <a:srgbClr val="C00000"/>
                </a:solidFill>
                <a:latin typeface="Calibri"/>
                <a:ea typeface="Calibri"/>
                <a:cs typeface="Calibri"/>
                <a:sym typeface="Calibri"/>
              </a:rPr>
              <a:t>, </a:t>
            </a:r>
            <a:r>
              <a:rPr lang="id-ID" sz="2000" b="1">
                <a:solidFill>
                  <a:srgbClr val="C00000"/>
                </a:solidFill>
                <a:latin typeface="Calibri"/>
                <a:ea typeface="Calibri"/>
                <a:cs typeface="Calibri"/>
                <a:sym typeface="Calibri"/>
              </a:rPr>
              <a:t>concluding and deciding </a:t>
            </a:r>
            <a:r>
              <a:rPr lang="id-ID" sz="2000" b="0" i="0" u="none" strike="noStrike" cap="none" baseline="0">
                <a:solidFill>
                  <a:srgbClr val="0F243E"/>
                </a:solidFill>
                <a:latin typeface="Calibri"/>
                <a:ea typeface="Calibri"/>
                <a:cs typeface="Calibri"/>
                <a:sym typeface="Calibri"/>
              </a:rPr>
              <a:t>so that from early ages, student</a:t>
            </a:r>
            <a:r>
              <a:rPr lang="id-ID" sz="2000">
                <a:solidFill>
                  <a:srgbClr val="0F243E"/>
                </a:solidFill>
                <a:latin typeface="Calibri"/>
                <a:ea typeface="Calibri"/>
                <a:cs typeface="Calibri"/>
                <a:sym typeface="Calibri"/>
              </a:rPr>
              <a:t>s are skilled in high order thinking which will be needed for executive decision making</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780928"/>
            <a:ext cx="8712968" cy="1512168"/>
          </a:xfrm>
        </p:spPr>
        <p:txBody>
          <a:bodyPr/>
          <a:lstStyle/>
          <a:p>
            <a:pPr marL="0" lvl="0" indent="0" algn="ctr">
              <a:lnSpc>
                <a:spcPct val="80000"/>
              </a:lnSpc>
              <a:spcBef>
                <a:spcPts val="0"/>
              </a:spcBef>
              <a:buSzPct val="25000"/>
              <a:buNone/>
            </a:pPr>
            <a:r>
              <a:rPr lang="id-ID" sz="3600" b="1" dirty="0">
                <a:solidFill>
                  <a:srgbClr val="E36C09"/>
                </a:solidFill>
                <a:ea typeface="Calibri"/>
                <a:cs typeface="Calibri"/>
                <a:sym typeface="Calibri"/>
              </a:rPr>
              <a:t>Standard Competence of Graduates</a:t>
            </a:r>
          </a:p>
          <a:p>
            <a:pPr marL="0" lvl="0" indent="0" algn="ctr">
              <a:lnSpc>
                <a:spcPct val="80000"/>
              </a:lnSpc>
              <a:spcBef>
                <a:spcPts val="0"/>
              </a:spcBef>
              <a:buSzPct val="25000"/>
              <a:buNone/>
            </a:pPr>
            <a:r>
              <a:rPr lang="id-ID" sz="3600" b="1" dirty="0">
                <a:solidFill>
                  <a:srgbClr val="205867"/>
                </a:solidFill>
                <a:ea typeface="Calibri"/>
                <a:cs typeface="Calibri"/>
                <a:sym typeface="Calibri"/>
              </a:rPr>
              <a:t> </a:t>
            </a:r>
            <a:r>
              <a:rPr lang="id-ID" sz="3600" b="1" dirty="0">
                <a:solidFill>
                  <a:srgbClr val="E36C09"/>
                </a:solidFill>
                <a:ea typeface="Calibri"/>
                <a:cs typeface="Calibri"/>
                <a:sym typeface="Calibri"/>
              </a:rPr>
              <a:t>Main Competence</a:t>
            </a:r>
            <a:r>
              <a:rPr lang="id-ID" sz="3600" b="1" dirty="0">
                <a:solidFill>
                  <a:srgbClr val="205867"/>
                </a:solidFill>
                <a:ea typeface="Calibri"/>
                <a:cs typeface="Calibri"/>
                <a:sym typeface="Calibri"/>
              </a:rPr>
              <a:t>, and </a:t>
            </a:r>
            <a:r>
              <a:rPr lang="id-ID" sz="3600" b="1" dirty="0">
                <a:solidFill>
                  <a:srgbClr val="E36C09"/>
                </a:solidFill>
                <a:ea typeface="Calibri"/>
                <a:cs typeface="Calibri"/>
                <a:sym typeface="Calibri"/>
              </a:rPr>
              <a:t>Basic Competence</a:t>
            </a:r>
            <a:r>
              <a:rPr lang="id-ID" sz="3600" b="1" dirty="0">
                <a:solidFill>
                  <a:srgbClr val="205867"/>
                </a:solidFill>
                <a:ea typeface="Calibri"/>
                <a:cs typeface="Calibri"/>
                <a:sym typeface="Calibri"/>
              </a:rPr>
              <a:t> </a:t>
            </a:r>
          </a:p>
          <a:p>
            <a:endParaRPr lang="id-ID" dirty="0"/>
          </a:p>
        </p:txBody>
      </p:sp>
    </p:spTree>
    <p:extLst>
      <p:ext uri="{BB962C8B-B14F-4D97-AF65-F5344CB8AC3E}">
        <p14:creationId xmlns:p14="http://schemas.microsoft.com/office/powerpoint/2010/main" val="4064244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p:nvPr/>
        </p:nvSpPr>
        <p:spPr>
          <a:xfrm>
            <a:off x="353160" y="5486403"/>
            <a:ext cx="3276923" cy="1200329"/>
          </a:xfrm>
          <a:prstGeom prst="rect">
            <a:avLst/>
          </a:prstGeom>
          <a:noFill/>
          <a:ln>
            <a:noFill/>
          </a:ln>
        </p:spPr>
        <p:txBody>
          <a:bodyPr lIns="91425" tIns="45700" rIns="91425" bIns="45700" anchor="t" anchorCtr="0">
            <a:noAutofit/>
          </a:bodyPr>
          <a:lstStyle/>
          <a:p>
            <a:pPr marL="342900" marR="0" lvl="0" indent="-266700" algn="l" rtl="0">
              <a:spcBef>
                <a:spcPts val="0"/>
              </a:spcBef>
              <a:spcAft>
                <a:spcPts val="0"/>
              </a:spcAft>
              <a:buNone/>
            </a:pPr>
            <a:r>
              <a:rPr lang="id-ID" sz="1200">
                <a:solidFill>
                  <a:schemeClr val="dk1"/>
                </a:solidFill>
                <a:latin typeface="Calibri"/>
                <a:ea typeface="Calibri"/>
                <a:cs typeface="Calibri"/>
                <a:sym typeface="Calibri"/>
              </a:rPr>
              <a:t>Gradation between Education Unit attention;</a:t>
            </a:r>
          </a:p>
          <a:p>
            <a:pPr marL="457200" marR="0" lvl="0" indent="-304800" algn="l" rtl="0">
              <a:spcBef>
                <a:spcPts val="0"/>
              </a:spcBef>
              <a:spcAft>
                <a:spcPts val="0"/>
              </a:spcAft>
              <a:buClr>
                <a:schemeClr val="dk1"/>
              </a:buClr>
              <a:buSzPct val="100000"/>
              <a:buFont typeface="Calibri"/>
              <a:buAutoNum type="arabicPeriod"/>
            </a:pPr>
            <a:r>
              <a:rPr lang="id-ID" sz="1200">
                <a:solidFill>
                  <a:schemeClr val="dk1"/>
                </a:solidFill>
                <a:latin typeface="Calibri"/>
                <a:ea typeface="Calibri"/>
                <a:cs typeface="Calibri"/>
                <a:sym typeface="Calibri"/>
              </a:rPr>
              <a:t>Psychological development of children</a:t>
            </a:r>
          </a:p>
          <a:p>
            <a:pPr marL="457200" marR="0" lvl="0" indent="-304800" algn="l" rtl="0">
              <a:spcBef>
                <a:spcPts val="0"/>
              </a:spcBef>
              <a:spcAft>
                <a:spcPts val="0"/>
              </a:spcAft>
              <a:buClr>
                <a:schemeClr val="dk1"/>
              </a:buClr>
              <a:buSzPct val="100000"/>
              <a:buFont typeface="Calibri"/>
              <a:buAutoNum type="arabicPeriod"/>
            </a:pPr>
            <a:r>
              <a:rPr lang="id-ID" sz="1200">
                <a:solidFill>
                  <a:schemeClr val="dk1"/>
                </a:solidFill>
                <a:latin typeface="Calibri"/>
                <a:ea typeface="Calibri"/>
                <a:cs typeface="Calibri"/>
                <a:sym typeface="Calibri"/>
              </a:rPr>
              <a:t>The scope and depth of the material continuity</a:t>
            </a:r>
          </a:p>
          <a:p>
            <a:pPr marL="457200" marR="0" lvl="0" indent="-304800" algn="l" rtl="0">
              <a:spcBef>
                <a:spcPts val="0"/>
              </a:spcBef>
              <a:spcAft>
                <a:spcPts val="0"/>
              </a:spcAft>
              <a:buClr>
                <a:schemeClr val="dk1"/>
              </a:buClr>
              <a:buSzPct val="100000"/>
              <a:buFont typeface="Calibri"/>
              <a:buAutoNum type="arabicPeriod"/>
            </a:pPr>
            <a:r>
              <a:rPr lang="id-ID" sz="1200">
                <a:solidFill>
                  <a:schemeClr val="dk1"/>
                </a:solidFill>
                <a:latin typeface="Calibri"/>
                <a:ea typeface="Calibri"/>
                <a:cs typeface="Calibri"/>
                <a:sym typeface="Calibri"/>
              </a:rPr>
              <a:t> The function of the educational unit</a:t>
            </a:r>
          </a:p>
          <a:p>
            <a:pPr marL="342900" marR="0" lvl="0" indent="-266700" algn="l" rtl="0">
              <a:spcBef>
                <a:spcPts val="0"/>
              </a:spcBef>
              <a:spcAft>
                <a:spcPts val="0"/>
              </a:spcAft>
              <a:buNone/>
            </a:pPr>
            <a:r>
              <a:rPr lang="id-ID" sz="1200">
                <a:solidFill>
                  <a:schemeClr val="dk1"/>
                </a:solidFill>
                <a:latin typeface="Calibri"/>
                <a:ea typeface="Calibri"/>
                <a:cs typeface="Calibri"/>
                <a:sym typeface="Calibri"/>
              </a:rPr>
              <a:t> 4.        The Environment</a:t>
            </a:r>
          </a:p>
          <a:p>
            <a:pPr marR="0" lvl="0" algn="l" rtl="0">
              <a:spcBef>
                <a:spcPts val="0"/>
              </a:spcBef>
              <a:spcAft>
                <a:spcPts val="0"/>
              </a:spcAft>
              <a:buNone/>
            </a:pPr>
            <a:endParaRPr sz="1200">
              <a:solidFill>
                <a:schemeClr val="dk1"/>
              </a:solidFill>
              <a:latin typeface="Calibri"/>
              <a:ea typeface="Calibri"/>
              <a:cs typeface="Calibri"/>
              <a:sym typeface="Calibri"/>
            </a:endParaRPr>
          </a:p>
        </p:txBody>
      </p:sp>
      <p:sp>
        <p:nvSpPr>
          <p:cNvPr id="458" name="Shape 458"/>
          <p:cNvSpPr txBox="1"/>
          <p:nvPr/>
        </p:nvSpPr>
        <p:spPr>
          <a:xfrm>
            <a:off x="0" y="-26988"/>
            <a:ext cx="9144000" cy="5842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31859B"/>
              </a:buClr>
              <a:buSzPct val="25000"/>
              <a:buFont typeface="Calibri"/>
              <a:buNone/>
            </a:pPr>
            <a:r>
              <a:rPr lang="id-ID" sz="3200" b="1" i="0" u="none" strike="noStrike" cap="none" baseline="0">
                <a:solidFill>
                  <a:srgbClr val="31859B"/>
                </a:solidFill>
                <a:latin typeface="Calibri"/>
                <a:ea typeface="Calibri"/>
                <a:cs typeface="Calibri"/>
                <a:sym typeface="Calibri"/>
              </a:rPr>
              <a:t>STANDARD </a:t>
            </a:r>
            <a:r>
              <a:rPr lang="id-ID" sz="3200" b="1">
                <a:solidFill>
                  <a:srgbClr val="31859B"/>
                </a:solidFill>
                <a:latin typeface="Calibri"/>
                <a:ea typeface="Calibri"/>
                <a:cs typeface="Calibri"/>
                <a:sym typeface="Calibri"/>
              </a:rPr>
              <a:t>COMPETENCE OF GRADUATES</a:t>
            </a:r>
            <a:r>
              <a:rPr lang="id-ID" sz="3200" b="1" i="0" u="none" strike="noStrike" cap="none" baseline="0">
                <a:solidFill>
                  <a:srgbClr val="31859B"/>
                </a:solidFill>
                <a:latin typeface="Calibri"/>
                <a:ea typeface="Calibri"/>
                <a:cs typeface="Calibri"/>
                <a:sym typeface="Calibri"/>
              </a:rPr>
              <a:t> </a:t>
            </a:r>
            <a:r>
              <a:rPr lang="id-ID" sz="3200" b="1" i="0" u="none" strike="noStrike" cap="none" baseline="0">
                <a:solidFill>
                  <a:srgbClr val="E36C09"/>
                </a:solidFill>
                <a:latin typeface="Calibri"/>
                <a:ea typeface="Calibri"/>
                <a:cs typeface="Calibri"/>
                <a:sym typeface="Calibri"/>
              </a:rPr>
              <a:t>- </a:t>
            </a:r>
            <a:r>
              <a:rPr lang="id-ID" sz="3200" b="1">
                <a:solidFill>
                  <a:srgbClr val="E36C09"/>
                </a:solidFill>
                <a:latin typeface="Calibri"/>
                <a:ea typeface="Calibri"/>
                <a:cs typeface="Calibri"/>
                <a:sym typeface="Calibri"/>
              </a:rPr>
              <a:t>BRIEF</a:t>
            </a:r>
          </a:p>
        </p:txBody>
      </p:sp>
      <p:graphicFrame>
        <p:nvGraphicFramePr>
          <p:cNvPr id="459" name="Shape 459"/>
          <p:cNvGraphicFramePr/>
          <p:nvPr/>
        </p:nvGraphicFramePr>
        <p:xfrm>
          <a:off x="152403" y="781524"/>
          <a:ext cx="8766600" cy="4565440"/>
        </p:xfrm>
        <a:graphic>
          <a:graphicData uri="http://schemas.openxmlformats.org/drawingml/2006/table">
            <a:tbl>
              <a:tblPr firstRow="1" bandRow="1">
                <a:noFill/>
              </a:tblPr>
              <a:tblGrid>
                <a:gridCol w="1555850"/>
                <a:gridCol w="2332000"/>
                <a:gridCol w="2193475"/>
                <a:gridCol w="2685275"/>
              </a:tblGrid>
              <a:tr h="505225">
                <a:tc>
                  <a:txBody>
                    <a:bodyPr/>
                    <a:lstStyle/>
                    <a:p>
                      <a:pPr marL="0" marR="0" lvl="0" indent="0" algn="ctr" rtl="0">
                        <a:spcBef>
                          <a:spcPts val="0"/>
                        </a:spcBef>
                        <a:buSzPct val="25000"/>
                        <a:buNone/>
                      </a:pPr>
                      <a:r>
                        <a:rPr lang="id-ID" sz="1800" u="none" strike="noStrike" cap="none" baseline="0"/>
                        <a:t>DOMAIN</a:t>
                      </a:r>
                    </a:p>
                  </a:txBody>
                  <a:tcPr marL="91450" marR="91450" marT="45725" marB="45725">
                    <a:solidFill>
                      <a:srgbClr val="7F7F7F"/>
                    </a:solidFill>
                  </a:tcPr>
                </a:tc>
                <a:tc>
                  <a:txBody>
                    <a:bodyPr/>
                    <a:lstStyle/>
                    <a:p>
                      <a:pPr marL="0" marR="0" lvl="0" indent="0" algn="ctr" rtl="0">
                        <a:spcBef>
                          <a:spcPts val="0"/>
                        </a:spcBef>
                        <a:buSzPct val="25000"/>
                        <a:buNone/>
                      </a:pPr>
                      <a:r>
                        <a:rPr lang="id-ID" sz="1800"/>
                        <a:t>PRIMARY SCHOOL</a:t>
                      </a:r>
                    </a:p>
                  </a:txBody>
                  <a:tcPr marL="91450" marR="91450" marT="45725" marB="45725">
                    <a:solidFill>
                      <a:srgbClr val="7F7F7F"/>
                    </a:solidFill>
                  </a:tcPr>
                </a:tc>
                <a:tc>
                  <a:txBody>
                    <a:bodyPr/>
                    <a:lstStyle/>
                    <a:p>
                      <a:pPr marL="0" marR="0" lvl="0" indent="0" algn="ctr" rtl="0">
                        <a:spcBef>
                          <a:spcPts val="0"/>
                        </a:spcBef>
                        <a:buSzPct val="25000"/>
                        <a:buNone/>
                      </a:pPr>
                      <a:r>
                        <a:rPr lang="id-ID" sz="1800"/>
                        <a:t>JUNIOR HS</a:t>
                      </a:r>
                    </a:p>
                  </a:txBody>
                  <a:tcPr marL="91450" marR="91450" marT="45725" marB="45725">
                    <a:solidFill>
                      <a:srgbClr val="7F7F7F"/>
                    </a:solidFill>
                  </a:tcPr>
                </a:tc>
                <a:tc>
                  <a:txBody>
                    <a:bodyPr/>
                    <a:lstStyle/>
                    <a:p>
                      <a:pPr marL="0" marR="0" lvl="0" indent="0" algn="ctr" rtl="0">
                        <a:spcBef>
                          <a:spcPts val="0"/>
                        </a:spcBef>
                        <a:buSzPct val="25000"/>
                        <a:buNone/>
                      </a:pPr>
                      <a:r>
                        <a:rPr lang="id-ID" sz="1800"/>
                        <a:t>SENIOR HS</a:t>
                      </a:r>
                    </a:p>
                  </a:txBody>
                  <a:tcPr marL="91450" marR="91450" marT="45725" marB="45725">
                    <a:solidFill>
                      <a:srgbClr val="7F7F7F"/>
                    </a:solidFill>
                  </a:tcPr>
                </a:tc>
              </a:tr>
              <a:tr h="469150">
                <a:tc rowSpan="2">
                  <a:txBody>
                    <a:bodyPr/>
                    <a:lstStyle/>
                    <a:p>
                      <a:pPr marL="0" marR="0" lvl="0" indent="0" algn="ctr" rtl="0">
                        <a:spcBef>
                          <a:spcPts val="0"/>
                        </a:spcBef>
                        <a:buNone/>
                      </a:pPr>
                      <a:endParaRPr sz="1600" b="1" u="none" strike="noStrike" cap="none" baseline="0"/>
                    </a:p>
                    <a:p>
                      <a:pPr marL="0" marR="0" lvl="0" indent="0" algn="ctr" rtl="0">
                        <a:spcBef>
                          <a:spcPts val="0"/>
                        </a:spcBef>
                        <a:buNone/>
                      </a:pPr>
                      <a:endParaRPr sz="1600" b="1" u="none" strike="noStrike" cap="none" baseline="0"/>
                    </a:p>
                    <a:p>
                      <a:pPr marL="0" marR="0" lvl="0" indent="0" algn="ctr" rtl="0">
                        <a:spcBef>
                          <a:spcPts val="0"/>
                        </a:spcBef>
                        <a:buNone/>
                      </a:pPr>
                      <a:endParaRPr sz="1600" b="1" u="none" strike="noStrike" cap="none" baseline="0"/>
                    </a:p>
                    <a:p>
                      <a:pPr marL="0" marR="0" lvl="0" indent="0" algn="ctr" rtl="0">
                        <a:spcBef>
                          <a:spcPts val="0"/>
                        </a:spcBef>
                        <a:buSzPct val="25000"/>
                        <a:buNone/>
                      </a:pPr>
                      <a:r>
                        <a:rPr lang="id-ID" sz="1800" b="1">
                          <a:solidFill>
                            <a:srgbClr val="366092"/>
                          </a:solidFill>
                        </a:rPr>
                        <a:t>ATTITUDE</a:t>
                      </a:r>
                    </a:p>
                  </a:txBody>
                  <a:tcPr marL="91450" marR="91450" marT="45725" marB="45725">
                    <a:solidFill>
                      <a:srgbClr val="8EB4E3"/>
                    </a:solidFill>
                  </a:tcPr>
                </a:tc>
                <a:tc gridSpan="3">
                  <a:txBody>
                    <a:bodyPr/>
                    <a:lstStyle/>
                    <a:p>
                      <a:pPr marL="0" marR="0" lvl="0" indent="0" algn="ctr" rtl="0">
                        <a:spcBef>
                          <a:spcPts val="0"/>
                        </a:spcBef>
                        <a:buSzPct val="25000"/>
                        <a:buNone/>
                      </a:pPr>
                      <a:r>
                        <a:rPr lang="id-ID" sz="1600" b="1">
                          <a:solidFill>
                            <a:srgbClr val="FFFF00"/>
                          </a:solidFill>
                        </a:rPr>
                        <a:t>Accepting</a:t>
                      </a:r>
                      <a:r>
                        <a:rPr lang="id-ID" sz="1600" b="1" u="none" strike="noStrike" cap="none" baseline="0">
                          <a:solidFill>
                            <a:srgbClr val="FFFF00"/>
                          </a:solidFill>
                        </a:rPr>
                        <a:t> + </a:t>
                      </a:r>
                      <a:r>
                        <a:rPr lang="id-ID" sz="1600" b="1">
                          <a:solidFill>
                            <a:srgbClr val="FFFF00"/>
                          </a:solidFill>
                        </a:rPr>
                        <a:t>Implementing</a:t>
                      </a:r>
                      <a:r>
                        <a:rPr lang="id-ID" sz="1600" b="1" u="none" strike="noStrike" cap="none" baseline="0">
                          <a:solidFill>
                            <a:srgbClr val="FFFF00"/>
                          </a:solidFill>
                        </a:rPr>
                        <a:t> + </a:t>
                      </a:r>
                      <a:r>
                        <a:rPr lang="id-ID" sz="1600" b="1">
                          <a:solidFill>
                            <a:srgbClr val="FFFF00"/>
                          </a:solidFill>
                        </a:rPr>
                        <a:t>Respecting</a:t>
                      </a:r>
                      <a:r>
                        <a:rPr lang="id-ID" sz="1600" b="1" u="none" strike="noStrike" cap="none" baseline="0">
                          <a:solidFill>
                            <a:srgbClr val="FFFF00"/>
                          </a:solidFill>
                        </a:rPr>
                        <a:t> + </a:t>
                      </a:r>
                      <a:r>
                        <a:rPr lang="id-ID" sz="1600" b="1">
                          <a:solidFill>
                            <a:srgbClr val="FFFF00"/>
                          </a:solidFill>
                        </a:rPr>
                        <a:t>Appreciating</a:t>
                      </a:r>
                      <a:r>
                        <a:rPr lang="id-ID" sz="1600" b="1" u="none" strike="noStrike" cap="none" baseline="0">
                          <a:solidFill>
                            <a:srgbClr val="FFFF00"/>
                          </a:solidFill>
                        </a:rPr>
                        <a:t> + </a:t>
                      </a:r>
                      <a:r>
                        <a:rPr lang="id-ID" sz="1600" b="1">
                          <a:solidFill>
                            <a:srgbClr val="FFFF00"/>
                          </a:solidFill>
                        </a:rPr>
                        <a:t>Practicing</a:t>
                      </a:r>
                    </a:p>
                  </a:txBody>
                  <a:tcPr marL="91450" marR="91450" marT="45725" marB="45725">
                    <a:solidFill>
                      <a:srgbClr val="366092"/>
                    </a:solidFill>
                  </a:tcPr>
                </a:tc>
                <a:tc hMerge="1">
                  <a:txBody>
                    <a:bodyPr/>
                    <a:lstStyle/>
                    <a:p>
                      <a:endParaRPr lang="en-US"/>
                    </a:p>
                  </a:txBody>
                  <a:tcPr/>
                </a:tc>
                <a:tc hMerge="1">
                  <a:txBody>
                    <a:bodyPr/>
                    <a:lstStyle/>
                    <a:p>
                      <a:endParaRPr lang="en-US"/>
                    </a:p>
                  </a:txBody>
                  <a:tcPr/>
                </a:tc>
              </a:tr>
              <a:tr h="1190775">
                <a:tc vMerge="1">
                  <a:txBody>
                    <a:bodyPr/>
                    <a:lstStyle/>
                    <a:p>
                      <a:endParaRPr lang="en-US"/>
                    </a:p>
                  </a:txBody>
                  <a:tcPr/>
                </a:tc>
                <a:tc gridSpan="3">
                  <a:txBody>
                    <a:bodyPr/>
                    <a:lstStyle/>
                    <a:p>
                      <a:pPr marL="0" marR="0" lvl="0" indent="0" algn="ctr" rtl="0">
                        <a:spcBef>
                          <a:spcPts val="0"/>
                        </a:spcBef>
                        <a:buNone/>
                      </a:pPr>
                      <a:endParaRPr sz="1400" b="1" u="none" strike="noStrike" cap="none" baseline="0">
                        <a:solidFill>
                          <a:srgbClr val="000090"/>
                        </a:solidFill>
                      </a:endParaRPr>
                    </a:p>
                    <a:p>
                      <a:pPr marL="0" marR="0" lvl="0" indent="0" algn="ctr" rtl="0">
                        <a:spcBef>
                          <a:spcPts val="0"/>
                        </a:spcBef>
                        <a:buSzPct val="25000"/>
                        <a:buNone/>
                      </a:pPr>
                      <a:r>
                        <a:rPr lang="id-ID" b="1">
                          <a:solidFill>
                            <a:srgbClr val="000090"/>
                          </a:solidFill>
                        </a:rPr>
                        <a:t>PERSON WHO HAS FAIH, NOBLE, CONFIDENT AND RESPONSIBLE IN INTERACTING EFFECTIVELY WITH SOCIAL ENVIRONMENT, THE NATURE AROUND AND THE WORLD WITH ITS CIVILISATION</a:t>
                      </a:r>
                    </a:p>
                  </a:txBody>
                  <a:tcPr marL="91450" marR="91450" marT="45725" marB="45725">
                    <a:solidFill>
                      <a:srgbClr val="DAE5F1"/>
                    </a:solidFill>
                  </a:tcPr>
                </a:tc>
                <a:tc hMerge="1">
                  <a:txBody>
                    <a:bodyPr/>
                    <a:lstStyle/>
                    <a:p>
                      <a:endParaRPr lang="en-US"/>
                    </a:p>
                  </a:txBody>
                  <a:tcPr/>
                </a:tc>
                <a:tc hMerge="1">
                  <a:txBody>
                    <a:bodyPr/>
                    <a:lstStyle/>
                    <a:p>
                      <a:endParaRPr lang="en-US"/>
                    </a:p>
                  </a:txBody>
                  <a:tcPr/>
                </a:tc>
              </a:tr>
              <a:tr h="469150">
                <a:tc rowSpan="2">
                  <a:txBody>
                    <a:bodyPr/>
                    <a:lstStyle/>
                    <a:p>
                      <a:pPr marL="0" marR="0" lvl="0" indent="0" algn="ctr" rtl="0">
                        <a:spcBef>
                          <a:spcPts val="0"/>
                        </a:spcBef>
                        <a:buNone/>
                      </a:pPr>
                      <a:endParaRPr sz="1600" b="1" u="none" strike="noStrike" cap="none" baseline="0"/>
                    </a:p>
                    <a:p>
                      <a:pPr marL="0" marR="0" lvl="0" indent="0" algn="ctr" rtl="0">
                        <a:spcBef>
                          <a:spcPts val="0"/>
                        </a:spcBef>
                        <a:buNone/>
                      </a:pPr>
                      <a:endParaRPr sz="1600" b="1" u="none" strike="noStrike" cap="none" baseline="0"/>
                    </a:p>
                    <a:p>
                      <a:pPr marL="0" marR="0" lvl="0" indent="0" algn="ctr" rtl="0">
                        <a:spcBef>
                          <a:spcPts val="0"/>
                        </a:spcBef>
                        <a:buSzPct val="25000"/>
                        <a:buNone/>
                      </a:pPr>
                      <a:r>
                        <a:rPr lang="id-ID" sz="1600" b="1">
                          <a:solidFill>
                            <a:srgbClr val="008000"/>
                          </a:solidFill>
                        </a:rPr>
                        <a:t>SKILLS</a:t>
                      </a:r>
                    </a:p>
                  </a:txBody>
                  <a:tcPr marL="91450" marR="91450" marT="45725" marB="45725">
                    <a:solidFill>
                      <a:srgbClr val="CCFFCC"/>
                    </a:solidFill>
                  </a:tcPr>
                </a:tc>
                <a:tc gridSpan="3">
                  <a:txBody>
                    <a:bodyPr/>
                    <a:lstStyle/>
                    <a:p>
                      <a:pPr marL="0" marR="0" lvl="0" indent="0" algn="ctr" rtl="0">
                        <a:spcBef>
                          <a:spcPts val="0"/>
                        </a:spcBef>
                        <a:buSzPct val="25000"/>
                        <a:buNone/>
                      </a:pPr>
                      <a:r>
                        <a:rPr lang="id-ID" sz="1600" b="1">
                          <a:solidFill>
                            <a:srgbClr val="FFFF00"/>
                          </a:solidFill>
                        </a:rPr>
                        <a:t>Observing</a:t>
                      </a:r>
                      <a:r>
                        <a:rPr lang="id-ID" sz="1600" b="1" u="none" strike="noStrike" cap="none" baseline="0">
                          <a:solidFill>
                            <a:srgbClr val="FFFF00"/>
                          </a:solidFill>
                        </a:rPr>
                        <a:t>+ </a:t>
                      </a:r>
                      <a:r>
                        <a:rPr lang="id-ID" sz="1600" b="1">
                          <a:solidFill>
                            <a:srgbClr val="FFFF00"/>
                          </a:solidFill>
                        </a:rPr>
                        <a:t>Asking </a:t>
                      </a:r>
                      <a:r>
                        <a:rPr lang="id-ID" sz="1600" b="1" u="none" strike="noStrike" cap="none" baseline="0">
                          <a:solidFill>
                            <a:srgbClr val="FFFF00"/>
                          </a:solidFill>
                        </a:rPr>
                        <a:t>+ </a:t>
                      </a:r>
                      <a:r>
                        <a:rPr lang="id-ID" sz="1600" b="1">
                          <a:solidFill>
                            <a:srgbClr val="FFFF00"/>
                          </a:solidFill>
                        </a:rPr>
                        <a:t>Experimenting</a:t>
                      </a:r>
                      <a:r>
                        <a:rPr lang="id-ID" sz="1600" b="1" u="none" strike="noStrike" cap="none" baseline="0">
                          <a:solidFill>
                            <a:srgbClr val="FFFF00"/>
                          </a:solidFill>
                        </a:rPr>
                        <a:t> + </a:t>
                      </a:r>
                      <a:r>
                        <a:rPr lang="id-ID" sz="1600" b="1">
                          <a:solidFill>
                            <a:srgbClr val="FFFF00"/>
                          </a:solidFill>
                        </a:rPr>
                        <a:t>Reasoning</a:t>
                      </a:r>
                      <a:r>
                        <a:rPr lang="id-ID" sz="1600" b="1" u="none" strike="noStrike" cap="none" baseline="0">
                          <a:solidFill>
                            <a:srgbClr val="FFFF00"/>
                          </a:solidFill>
                        </a:rPr>
                        <a:t> + </a:t>
                      </a:r>
                      <a:r>
                        <a:rPr lang="id-ID" sz="1600" b="1">
                          <a:solidFill>
                            <a:srgbClr val="FFFF00"/>
                          </a:solidFill>
                        </a:rPr>
                        <a:t>Presenting</a:t>
                      </a:r>
                      <a:r>
                        <a:rPr lang="id-ID" sz="1600" b="1" u="none" strike="noStrike" cap="none" baseline="0">
                          <a:solidFill>
                            <a:srgbClr val="FFFF00"/>
                          </a:solidFill>
                        </a:rPr>
                        <a:t> + </a:t>
                      </a:r>
                      <a:r>
                        <a:rPr lang="id-ID" sz="1600" b="1">
                          <a:solidFill>
                            <a:srgbClr val="FFFF00"/>
                          </a:solidFill>
                        </a:rPr>
                        <a:t>Creating</a:t>
                      </a:r>
                    </a:p>
                  </a:txBody>
                  <a:tcPr marL="91450" marR="91450" marT="45725" marB="45725">
                    <a:solidFill>
                      <a:srgbClr val="4F6128"/>
                    </a:solidFill>
                  </a:tcPr>
                </a:tc>
                <a:tc hMerge="1">
                  <a:txBody>
                    <a:bodyPr/>
                    <a:lstStyle/>
                    <a:p>
                      <a:endParaRPr lang="en-US"/>
                    </a:p>
                  </a:txBody>
                  <a:tcPr/>
                </a:tc>
                <a:tc hMerge="1">
                  <a:txBody>
                    <a:bodyPr/>
                    <a:lstStyle/>
                    <a:p>
                      <a:endParaRPr lang="en-US"/>
                    </a:p>
                  </a:txBody>
                  <a:tcPr/>
                </a:tc>
              </a:tr>
              <a:tr h="821900">
                <a:tc vMerge="1">
                  <a:txBody>
                    <a:bodyPr/>
                    <a:lstStyle/>
                    <a:p>
                      <a:endParaRPr lang="en-US"/>
                    </a:p>
                  </a:txBody>
                  <a:tcPr/>
                </a:tc>
                <a:tc gridSpan="3">
                  <a:txBody>
                    <a:bodyPr/>
                    <a:lstStyle/>
                    <a:p>
                      <a:pPr marL="0" marR="0" lvl="0" indent="0" algn="ctr" rtl="0">
                        <a:spcBef>
                          <a:spcPts val="0"/>
                        </a:spcBef>
                        <a:buSzPct val="25000"/>
                        <a:buNone/>
                      </a:pPr>
                      <a:r>
                        <a:rPr lang="id-ID" b="1">
                          <a:solidFill>
                            <a:srgbClr val="008000"/>
                          </a:solidFill>
                        </a:rPr>
                        <a:t>PERSON CAPABLE OF THINKING AND FOLLOWING  PRODUCTIVELY AND CREATIVELY IN THE FIELD ABSTRACT AND CONCRETE</a:t>
                      </a:r>
                    </a:p>
                  </a:txBody>
                  <a:tcPr marL="91450" marR="91450" marT="45725" marB="45725">
                    <a:solidFill>
                      <a:srgbClr val="EAF1DD"/>
                    </a:solidFill>
                  </a:tcPr>
                </a:tc>
                <a:tc hMerge="1">
                  <a:txBody>
                    <a:bodyPr/>
                    <a:lstStyle/>
                    <a:p>
                      <a:endParaRPr lang="en-US"/>
                    </a:p>
                  </a:txBody>
                  <a:tcPr/>
                </a:tc>
                <a:tc hMerge="1">
                  <a:txBody>
                    <a:bodyPr/>
                    <a:lstStyle/>
                    <a:p>
                      <a:endParaRPr lang="en-US"/>
                    </a:p>
                  </a:txBody>
                  <a:tcPr/>
                </a:tc>
              </a:tr>
              <a:tr h="469150">
                <a:tc rowSpan="2">
                  <a:txBody>
                    <a:bodyPr/>
                    <a:lstStyle/>
                    <a:p>
                      <a:pPr marL="0" marR="0" lvl="0" indent="0" algn="ctr" rtl="0">
                        <a:spcBef>
                          <a:spcPts val="0"/>
                        </a:spcBef>
                        <a:buNone/>
                      </a:pPr>
                      <a:endParaRPr sz="1600" b="1" u="none" strike="noStrike" cap="none" baseline="0"/>
                    </a:p>
                    <a:p>
                      <a:pPr marL="0" marR="0" lvl="0" indent="0" algn="ctr" rtl="0">
                        <a:spcBef>
                          <a:spcPts val="0"/>
                        </a:spcBef>
                        <a:buNone/>
                      </a:pPr>
                      <a:endParaRPr sz="1600" b="1" u="none" strike="noStrike" cap="none" baseline="0"/>
                    </a:p>
                    <a:p>
                      <a:pPr marL="0" marR="0" lvl="0" indent="0" algn="ctr" rtl="0">
                        <a:spcBef>
                          <a:spcPts val="0"/>
                        </a:spcBef>
                        <a:buSzPct val="25000"/>
                        <a:buNone/>
                      </a:pPr>
                      <a:r>
                        <a:rPr lang="id-ID" sz="1600" b="1">
                          <a:solidFill>
                            <a:srgbClr val="800000"/>
                          </a:solidFill>
                        </a:rPr>
                        <a:t>KNOWLEDGE</a:t>
                      </a:r>
                    </a:p>
                  </a:txBody>
                  <a:tcPr marL="91450" marR="91450" marT="45725" marB="45725">
                    <a:solidFill>
                      <a:srgbClr val="E5B8B7"/>
                    </a:solidFill>
                  </a:tcPr>
                </a:tc>
                <a:tc gridSpan="3">
                  <a:txBody>
                    <a:bodyPr/>
                    <a:lstStyle/>
                    <a:p>
                      <a:pPr marL="0" marR="0" lvl="0" indent="0" algn="ctr" rtl="0">
                        <a:lnSpc>
                          <a:spcPct val="100000"/>
                        </a:lnSpc>
                        <a:spcBef>
                          <a:spcPts val="0"/>
                        </a:spcBef>
                        <a:spcAft>
                          <a:spcPts val="0"/>
                        </a:spcAft>
                        <a:buClr>
                          <a:srgbClr val="FFFF00"/>
                        </a:buClr>
                        <a:buSzPct val="25000"/>
                        <a:buFont typeface="Calibri"/>
                        <a:buNone/>
                      </a:pPr>
                      <a:r>
                        <a:rPr lang="id-ID" sz="1600" b="1">
                          <a:solidFill>
                            <a:srgbClr val="FFFF00"/>
                          </a:solidFill>
                        </a:rPr>
                        <a:t>Knowing + Understanding + Applying + Analyzing + Evaluating + Creating</a:t>
                      </a:r>
                    </a:p>
                  </a:txBody>
                  <a:tcPr marL="91450" marR="91450" marT="45725" marB="45725">
                    <a:solidFill>
                      <a:srgbClr val="C00000"/>
                    </a:solidFill>
                  </a:tcPr>
                </a:tc>
                <a:tc hMerge="1">
                  <a:txBody>
                    <a:bodyPr/>
                    <a:lstStyle/>
                    <a:p>
                      <a:endParaRPr lang="en-US"/>
                    </a:p>
                  </a:txBody>
                  <a:tcPr/>
                </a:tc>
                <a:tc hMerge="1">
                  <a:txBody>
                    <a:bodyPr/>
                    <a:lstStyle/>
                    <a:p>
                      <a:endParaRPr lang="en-US"/>
                    </a:p>
                  </a:txBody>
                  <a:tcPr/>
                </a:tc>
              </a:tr>
              <a:tr h="627100">
                <a:tc vMerge="1">
                  <a:txBody>
                    <a:bodyPr/>
                    <a:lstStyle/>
                    <a:p>
                      <a:endParaRPr lang="en-US"/>
                    </a:p>
                  </a:txBody>
                  <a:tcPr/>
                </a:tc>
                <a:tc gridSpan="3">
                  <a:txBody>
                    <a:bodyPr/>
                    <a:lstStyle/>
                    <a:p>
                      <a:pPr marL="0" marR="0" lvl="0" indent="0" algn="ctr" rtl="0">
                        <a:spcBef>
                          <a:spcPts val="0"/>
                        </a:spcBef>
                        <a:buSzPct val="25000"/>
                        <a:buNone/>
                      </a:pPr>
                      <a:r>
                        <a:rPr lang="id-ID" b="1">
                          <a:solidFill>
                            <a:srgbClr val="800000"/>
                          </a:solidFill>
                        </a:rPr>
                        <a:t>PERSONAL WHO MASTERS SCIENCE, TECHNOLOGY, ARTS, CULTURE AND HUMANITY , NATIONALITY, STATE INSIGHTS, AND CIVILIZATION</a:t>
                      </a:r>
                    </a:p>
                  </a:txBody>
                  <a:tcPr marL="91450" marR="91450" marT="45725" marB="45725">
                    <a:solidFill>
                      <a:srgbClr val="F2DADA"/>
                    </a:solidFill>
                  </a:tcPr>
                </a:tc>
                <a:tc hMerge="1">
                  <a:txBody>
                    <a:bodyPr/>
                    <a:lstStyle/>
                    <a:p>
                      <a:endParaRPr lang="en-US"/>
                    </a:p>
                  </a:txBody>
                  <a:tcPr/>
                </a:tc>
                <a:tc hMerge="1">
                  <a:txBody>
                    <a:bodyPr/>
                    <a:lstStyle/>
                    <a:p>
                      <a:endParaRPr lang="en-US"/>
                    </a:p>
                  </a:txBody>
                  <a:tcPr/>
                </a:tc>
              </a:tr>
            </a:tbl>
          </a:graphicData>
        </a:graphic>
      </p:graphicFrame>
      <p:cxnSp>
        <p:nvCxnSpPr>
          <p:cNvPr id="460" name="Shape 460"/>
          <p:cNvCxnSpPr/>
          <p:nvPr/>
        </p:nvCxnSpPr>
        <p:spPr>
          <a:xfrm>
            <a:off x="0" y="549275"/>
            <a:ext cx="9144000" cy="0"/>
          </a:xfrm>
          <a:prstGeom prst="straightConnector1">
            <a:avLst/>
          </a:prstGeom>
          <a:noFill/>
          <a:ln w="9525" cap="flat">
            <a:solidFill>
              <a:srgbClr val="E36C09"/>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files.myopera.com/toejoehrupa/albums/3767112/200973peta_indonesia.gif"/>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552728"/>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5577510"/>
            <a:ext cx="1748112" cy="42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54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graphicFrame>
        <p:nvGraphicFramePr>
          <p:cNvPr id="466" name="Shape 466"/>
          <p:cNvGraphicFramePr/>
          <p:nvPr>
            <p:extLst>
              <p:ext uri="{D42A27DB-BD31-4B8C-83A1-F6EECF244321}">
                <p14:modId xmlns:p14="http://schemas.microsoft.com/office/powerpoint/2010/main" val="799638520"/>
              </p:ext>
            </p:extLst>
          </p:nvPr>
        </p:nvGraphicFramePr>
        <p:xfrm>
          <a:off x="107505" y="385651"/>
          <a:ext cx="8790300" cy="6355717"/>
        </p:xfrm>
        <a:graphic>
          <a:graphicData uri="http://schemas.openxmlformats.org/drawingml/2006/table">
            <a:tbl>
              <a:tblPr firstRow="1" bandRow="1">
                <a:noFill/>
              </a:tblPr>
              <a:tblGrid>
                <a:gridCol w="4065675"/>
                <a:gridCol w="731150"/>
                <a:gridCol w="3993475"/>
              </a:tblGrid>
              <a:tr h="347916">
                <a:tc>
                  <a:txBody>
                    <a:bodyPr/>
                    <a:lstStyle/>
                    <a:p>
                      <a:pPr marL="0" marR="0" lvl="0" indent="0" algn="ctr" rtl="0">
                        <a:lnSpc>
                          <a:spcPct val="100000"/>
                        </a:lnSpc>
                        <a:spcBef>
                          <a:spcPts val="0"/>
                        </a:spcBef>
                        <a:buSzPct val="25000"/>
                        <a:buNone/>
                      </a:pPr>
                      <a:r>
                        <a:rPr lang="id-ID" sz="1400" u="none" strike="noStrike" cap="none" baseline="0" dirty="0"/>
                        <a:t>S</a:t>
                      </a:r>
                      <a:r>
                        <a:rPr lang="id-ID" sz="1400" dirty="0"/>
                        <a:t>GC</a:t>
                      </a:r>
                    </a:p>
                  </a:txBody>
                  <a:tcPr marL="91450" marR="91450" marT="45725" marB="45725">
                    <a:solidFill>
                      <a:srgbClr val="7F7F7F"/>
                    </a:solidFill>
                  </a:tcPr>
                </a:tc>
                <a:tc rowSpan="7">
                  <a:txBody>
                    <a:bodyPr/>
                    <a:lstStyle/>
                    <a:p>
                      <a:pPr marL="0" marR="0" lvl="0" indent="0" algn="ctr" rtl="0">
                        <a:lnSpc>
                          <a:spcPct val="100000"/>
                        </a:lnSpc>
                        <a:spcBef>
                          <a:spcPts val="0"/>
                        </a:spcBef>
                        <a:buNone/>
                      </a:pPr>
                      <a:endParaRPr sz="1400" u="none" strike="noStrike" cap="none" baseline="0"/>
                    </a:p>
                  </a:txBody>
                  <a:tcPr marL="91450" marR="91450" marT="45725" marB="45725">
                    <a:solidFill>
                      <a:srgbClr val="7F7F7F"/>
                    </a:solidFill>
                  </a:tcPr>
                </a:tc>
                <a:tc>
                  <a:txBody>
                    <a:bodyPr/>
                    <a:lstStyle/>
                    <a:p>
                      <a:pPr marL="0" marR="0" lvl="0" indent="0" algn="ctr" rtl="0">
                        <a:lnSpc>
                          <a:spcPct val="100000"/>
                        </a:lnSpc>
                        <a:spcBef>
                          <a:spcPts val="0"/>
                        </a:spcBef>
                        <a:buSzPct val="25000"/>
                        <a:buNone/>
                      </a:pPr>
                      <a:r>
                        <a:rPr lang="id-ID" sz="1400"/>
                        <a:t>Main Competence</a:t>
                      </a:r>
                    </a:p>
                  </a:txBody>
                  <a:tcPr marL="91450" marR="91450" marT="45725" marB="45725">
                    <a:solidFill>
                      <a:srgbClr val="7F7F7F"/>
                    </a:solidFill>
                  </a:tcPr>
                </a:tc>
              </a:tr>
              <a:tr h="802871">
                <a:tc>
                  <a:txBody>
                    <a:bodyPr/>
                    <a:lstStyle/>
                    <a:p>
                      <a:pPr marL="0" marR="0" lvl="0" indent="0" algn="l" rtl="0">
                        <a:lnSpc>
                          <a:spcPct val="100000"/>
                        </a:lnSpc>
                        <a:spcBef>
                          <a:spcPts val="0"/>
                        </a:spcBef>
                        <a:buSzPct val="25000"/>
                        <a:buNone/>
                      </a:pPr>
                      <a:r>
                        <a:rPr lang="id-ID" sz="1400" b="1">
                          <a:solidFill>
                            <a:schemeClr val="lt1"/>
                          </a:solidFill>
                        </a:rPr>
                        <a:t>ATTITUDE AND BEHAVIOR: Accepting + Implementing + Respecting + Appreciating + Practicing</a:t>
                      </a:r>
                    </a:p>
                  </a:txBody>
                  <a:tcPr marL="91450" marR="91450" marT="45725" marB="45725">
                    <a:solidFill>
                      <a:srgbClr val="205867"/>
                    </a:solidFill>
                  </a:tcPr>
                </a:tc>
                <a:tc vMerge="1">
                  <a:txBody>
                    <a:bodyPr/>
                    <a:lstStyle/>
                    <a:p>
                      <a:endParaRPr lang="en-US"/>
                    </a:p>
                  </a:txBody>
                  <a:tcPr/>
                </a:tc>
                <a:tc rowSpan="6">
                  <a:txBody>
                    <a:bodyPr/>
                    <a:lstStyle/>
                    <a:p>
                      <a:pPr marL="273050" marR="0" lvl="0" indent="-171450" algn="l" rtl="0">
                        <a:lnSpc>
                          <a:spcPct val="100000"/>
                        </a:lnSpc>
                        <a:spcBef>
                          <a:spcPts val="800"/>
                        </a:spcBef>
                        <a:spcAft>
                          <a:spcPts val="400"/>
                        </a:spcAft>
                        <a:buClr>
                          <a:schemeClr val="lt1"/>
                        </a:buClr>
                        <a:buNone/>
                      </a:pPr>
                      <a:r>
                        <a:rPr lang="id-ID" sz="1400" b="1" i="1" dirty="0">
                          <a:solidFill>
                            <a:schemeClr val="lt1"/>
                          </a:solidFill>
                        </a:rPr>
                        <a:t>Appreciate and practice the teachings of their </a:t>
                      </a:r>
                      <a:r>
                        <a:rPr lang="id-ID" sz="1400" b="1" i="1" dirty="0" smtClean="0">
                          <a:solidFill>
                            <a:schemeClr val="lt1"/>
                          </a:solidFill>
                        </a:rPr>
                        <a:t>religion</a:t>
                      </a:r>
                      <a:endParaRPr sz="1400" b="1" i="1" dirty="0">
                        <a:solidFill>
                          <a:schemeClr val="lt1"/>
                        </a:solidFill>
                      </a:endParaRPr>
                    </a:p>
                    <a:p>
                      <a:pPr marL="273050" marR="0" lvl="0" indent="-171450" algn="l" rtl="0">
                        <a:lnSpc>
                          <a:spcPct val="100000"/>
                        </a:lnSpc>
                        <a:spcBef>
                          <a:spcPts val="800"/>
                        </a:spcBef>
                        <a:spcAft>
                          <a:spcPts val="400"/>
                        </a:spcAft>
                        <a:buClr>
                          <a:schemeClr val="lt1"/>
                        </a:buClr>
                        <a:buNone/>
                      </a:pPr>
                      <a:r>
                        <a:rPr lang="id-ID" sz="1400" b="1" i="1" dirty="0">
                          <a:solidFill>
                            <a:schemeClr val="lt1"/>
                          </a:solidFill>
                        </a:rPr>
                        <a:t>Develop behavior (honest, discipline, responsibility, caring, polite, environmently friendly, mutual aid, cooperation, peace-loving, responsive and pro-active) and demonstrate behaviors as part of a solution to the various problems of the nation to interact effectively with the social and natural environment and in placing itself as a reflection of the nation in the association world. </a:t>
                      </a:r>
                      <a:endParaRPr sz="1400" b="1" i="1" dirty="0">
                        <a:solidFill>
                          <a:schemeClr val="lt1"/>
                        </a:solidFill>
                      </a:endParaRPr>
                    </a:p>
                    <a:p>
                      <a:pPr marL="273050" marR="0" lvl="0" indent="-171450" algn="l" rtl="0">
                        <a:lnSpc>
                          <a:spcPct val="100000"/>
                        </a:lnSpc>
                        <a:spcBef>
                          <a:spcPts val="800"/>
                        </a:spcBef>
                        <a:spcAft>
                          <a:spcPts val="400"/>
                        </a:spcAft>
                        <a:buClr>
                          <a:schemeClr val="lt1"/>
                        </a:buClr>
                        <a:buNone/>
                      </a:pPr>
                      <a:r>
                        <a:rPr lang="id-ID" sz="1400" b="1" i="1" dirty="0">
                          <a:solidFill>
                            <a:schemeClr val="lt1"/>
                          </a:solidFill>
                        </a:rPr>
                        <a:t>Understand and apply factual knowledge, conceptual, procedural in science, technology, art, culture, and humanities with human insight, national, state, and civilization-related phenomena and events, as well as apply the procedural knowledge in a specific field of study according to their talents and interests to solve the problem</a:t>
                      </a:r>
                      <a:r>
                        <a:rPr lang="id-ID" sz="1400" b="1" i="1" dirty="0" smtClean="0">
                          <a:solidFill>
                            <a:schemeClr val="lt1"/>
                          </a:solidFill>
                        </a:rPr>
                        <a:t>.</a:t>
                      </a:r>
                      <a:endParaRPr sz="1400" b="1" i="1" dirty="0">
                        <a:solidFill>
                          <a:schemeClr val="lt1"/>
                        </a:solidFill>
                      </a:endParaRPr>
                    </a:p>
                    <a:p>
                      <a:pPr marL="273050" marR="0" lvl="0" indent="-171450" algn="l" rtl="0">
                        <a:lnSpc>
                          <a:spcPct val="100000"/>
                        </a:lnSpc>
                        <a:spcBef>
                          <a:spcPts val="800"/>
                        </a:spcBef>
                        <a:spcAft>
                          <a:spcPts val="400"/>
                        </a:spcAft>
                        <a:buClr>
                          <a:schemeClr val="lt1"/>
                        </a:buClr>
                        <a:buNone/>
                      </a:pPr>
                      <a:r>
                        <a:rPr lang="id-ID" sz="1400" b="1" i="1" dirty="0">
                          <a:solidFill>
                            <a:schemeClr val="lt1"/>
                          </a:solidFill>
                        </a:rPr>
                        <a:t> Processing, reasoning, and presenting in the realm of concrete and abstract domains associated with the development of whats is learned in school independently, and is able to use the method according to the rules of science.</a:t>
                      </a:r>
                    </a:p>
                  </a:txBody>
                  <a:tcPr marL="91450" marR="91450" marT="45725" marB="45725">
                    <a:solidFill>
                      <a:srgbClr val="244061"/>
                    </a:solidFill>
                  </a:tcPr>
                </a:tc>
              </a:tr>
              <a:tr h="2120345">
                <a:tc>
                  <a:txBody>
                    <a:bodyPr/>
                    <a:lstStyle/>
                    <a:p>
                      <a:pPr marL="457200" lvl="0" indent="-317500" rtl="0">
                        <a:lnSpc>
                          <a:spcPct val="100000"/>
                        </a:lnSpc>
                        <a:spcBef>
                          <a:spcPts val="600"/>
                        </a:spcBef>
                        <a:spcAft>
                          <a:spcPts val="300"/>
                        </a:spcAft>
                        <a:buClr>
                          <a:srgbClr val="17365D"/>
                        </a:buClr>
                        <a:buSzPct val="100000"/>
                        <a:buFont typeface="Arial"/>
                        <a:buAutoNum type="arabicPeriod"/>
                      </a:pPr>
                      <a:r>
                        <a:rPr lang="id-ID" sz="1400" b="1" dirty="0">
                          <a:solidFill>
                            <a:srgbClr val="17365D"/>
                          </a:solidFill>
                        </a:rPr>
                        <a:t>Faith, morality (honest, discipline, responsibility, caring, polite), curiosity, aesthetics, confident, internal motivation</a:t>
                      </a:r>
                    </a:p>
                    <a:p>
                      <a:pPr marL="457200" lvl="0" indent="-317500" rtl="0">
                        <a:lnSpc>
                          <a:spcPct val="100000"/>
                        </a:lnSpc>
                        <a:spcBef>
                          <a:spcPts val="600"/>
                        </a:spcBef>
                        <a:spcAft>
                          <a:spcPts val="300"/>
                        </a:spcAft>
                        <a:buClr>
                          <a:srgbClr val="17365D"/>
                        </a:buClr>
                        <a:buSzPct val="100000"/>
                        <a:buFont typeface="Arial"/>
                        <a:buAutoNum type="arabicPeriod"/>
                      </a:pPr>
                      <a:r>
                        <a:rPr lang="id-ID" sz="1400" b="1" dirty="0">
                          <a:solidFill>
                            <a:srgbClr val="17365D"/>
                          </a:solidFill>
                        </a:rPr>
                        <a:t>Tolerance, mutual cooperation, collaboration, and consensus</a:t>
                      </a:r>
                    </a:p>
                    <a:p>
                      <a:pPr marL="457200" lvl="0" indent="-317500" rtl="0">
                        <a:lnSpc>
                          <a:spcPct val="100000"/>
                        </a:lnSpc>
                        <a:spcBef>
                          <a:spcPts val="600"/>
                        </a:spcBef>
                        <a:spcAft>
                          <a:spcPts val="300"/>
                        </a:spcAft>
                        <a:buClr>
                          <a:srgbClr val="17365D"/>
                        </a:buClr>
                        <a:buSzPct val="100000"/>
                        <a:buFont typeface="Arial"/>
                        <a:buAutoNum type="arabicPeriod"/>
                      </a:pPr>
                      <a:r>
                        <a:rPr lang="id-ID" sz="1400" b="1" dirty="0">
                          <a:solidFill>
                            <a:srgbClr val="17365D"/>
                          </a:solidFill>
                        </a:rPr>
                        <a:t>Healthy lifestyle, environment friendly, patriotic, and love of </a:t>
                      </a:r>
                      <a:r>
                        <a:rPr lang="id-ID" sz="1400" b="1" dirty="0" smtClean="0">
                          <a:solidFill>
                            <a:srgbClr val="17365D"/>
                          </a:solidFill>
                        </a:rPr>
                        <a:t>peace</a:t>
                      </a:r>
                      <a:endParaRPr lang="id-ID" sz="1400" b="1" dirty="0">
                        <a:solidFill>
                          <a:srgbClr val="17365D"/>
                        </a:solidFill>
                      </a:endParaRPr>
                    </a:p>
                  </a:txBody>
                  <a:tcPr marL="91450" marR="91450" marT="45725" marB="45725">
                    <a:solidFill>
                      <a:schemeClr val="lt1"/>
                    </a:solidFill>
                  </a:tcPr>
                </a:tc>
                <a:tc vMerge="1">
                  <a:txBody>
                    <a:bodyPr/>
                    <a:lstStyle/>
                    <a:p>
                      <a:endParaRPr lang="en-US"/>
                    </a:p>
                  </a:txBody>
                  <a:tcPr/>
                </a:tc>
                <a:tc vMerge="1">
                  <a:txBody>
                    <a:bodyPr/>
                    <a:lstStyle/>
                    <a:p>
                      <a:endParaRPr lang="en-US"/>
                    </a:p>
                  </a:txBody>
                  <a:tcPr/>
                </a:tc>
              </a:tr>
              <a:tr h="802871">
                <a:tc>
                  <a:txBody>
                    <a:bodyPr/>
                    <a:lstStyle/>
                    <a:p>
                      <a:pPr marL="0" marR="0" lvl="0" indent="0" algn="l" rtl="0">
                        <a:lnSpc>
                          <a:spcPct val="100000"/>
                        </a:lnSpc>
                        <a:spcBef>
                          <a:spcPts val="0"/>
                        </a:spcBef>
                        <a:buSzPct val="25000"/>
                        <a:buNone/>
                      </a:pPr>
                      <a:r>
                        <a:rPr lang="id-ID" sz="1400" b="1">
                          <a:solidFill>
                            <a:schemeClr val="lt1"/>
                          </a:solidFill>
                        </a:rPr>
                        <a:t>SKILLS: Observing+ Questioning + Trying + Processing + Presenting + Reasoning + Creating</a:t>
                      </a:r>
                    </a:p>
                  </a:txBody>
                  <a:tcPr marL="91450" marR="91450" marT="45725" marB="45725">
                    <a:solidFill>
                      <a:srgbClr val="205867"/>
                    </a:solidFill>
                  </a:tcPr>
                </a:tc>
                <a:tc vMerge="1">
                  <a:txBody>
                    <a:bodyPr/>
                    <a:lstStyle/>
                    <a:p>
                      <a:endParaRPr lang="en-US"/>
                    </a:p>
                  </a:txBody>
                  <a:tcPr/>
                </a:tc>
                <a:tc vMerge="1">
                  <a:txBody>
                    <a:bodyPr/>
                    <a:lstStyle/>
                    <a:p>
                      <a:endParaRPr lang="en-US"/>
                    </a:p>
                  </a:txBody>
                  <a:tcPr/>
                </a:tc>
              </a:tr>
              <a:tr h="956194">
                <a:tc>
                  <a:txBody>
                    <a:bodyPr/>
                    <a:lstStyle/>
                    <a:p>
                      <a:pPr marL="457200" marR="0" lvl="0" indent="-317500" algn="l" rtl="0">
                        <a:lnSpc>
                          <a:spcPct val="100000"/>
                        </a:lnSpc>
                        <a:spcBef>
                          <a:spcPts val="600"/>
                        </a:spcBef>
                        <a:spcAft>
                          <a:spcPts val="300"/>
                        </a:spcAft>
                        <a:buClr>
                          <a:srgbClr val="17365D"/>
                        </a:buClr>
                        <a:buSzPct val="100000"/>
                        <a:buFont typeface="Arial"/>
                        <a:buAutoNum type="arabicPeriod"/>
                      </a:pPr>
                      <a:r>
                        <a:rPr lang="id-ID" sz="1400" b="1">
                          <a:solidFill>
                            <a:srgbClr val="17365D"/>
                          </a:solidFill>
                        </a:rPr>
                        <a:t>Reading, writing, counting, drawing, writing</a:t>
                      </a:r>
                    </a:p>
                    <a:p>
                      <a:pPr marL="457200" marR="0" lvl="0" indent="-317500" algn="l" rtl="0">
                        <a:lnSpc>
                          <a:spcPct val="100000"/>
                        </a:lnSpc>
                        <a:spcBef>
                          <a:spcPts val="600"/>
                        </a:spcBef>
                        <a:spcAft>
                          <a:spcPts val="300"/>
                        </a:spcAft>
                        <a:buClr>
                          <a:srgbClr val="17365D"/>
                        </a:buClr>
                        <a:buSzPct val="100000"/>
                        <a:buFont typeface="Arial"/>
                        <a:buAutoNum type="arabicPeriod"/>
                      </a:pPr>
                      <a:r>
                        <a:rPr lang="id-ID" sz="1400" b="1">
                          <a:solidFill>
                            <a:srgbClr val="17365D"/>
                          </a:solidFill>
                        </a:rPr>
                        <a:t>Use, parse, compose, modify, making, creating</a:t>
                      </a:r>
                    </a:p>
                  </a:txBody>
                  <a:tcPr marL="91450" marR="91450" marT="45725" marB="45725">
                    <a:solidFill>
                      <a:schemeClr val="lt1"/>
                    </a:solidFill>
                  </a:tcPr>
                </a:tc>
                <a:tc vMerge="1">
                  <a:txBody>
                    <a:bodyPr/>
                    <a:lstStyle/>
                    <a:p>
                      <a:endParaRPr lang="en-US"/>
                    </a:p>
                  </a:txBody>
                  <a:tcPr/>
                </a:tc>
                <a:tc vMerge="1">
                  <a:txBody>
                    <a:bodyPr/>
                    <a:lstStyle/>
                    <a:p>
                      <a:endParaRPr lang="en-US"/>
                    </a:p>
                  </a:txBody>
                  <a:tcPr/>
                </a:tc>
              </a:tr>
              <a:tr h="562012">
                <a:tc>
                  <a:txBody>
                    <a:bodyPr/>
                    <a:lstStyle/>
                    <a:p>
                      <a:pPr marL="0" marR="0" lvl="0" indent="0" algn="l" rtl="0">
                        <a:lnSpc>
                          <a:spcPct val="100000"/>
                        </a:lnSpc>
                        <a:spcBef>
                          <a:spcPts val="0"/>
                        </a:spcBef>
                        <a:spcAft>
                          <a:spcPts val="0"/>
                        </a:spcAft>
                        <a:buClr>
                          <a:schemeClr val="lt1"/>
                        </a:buClr>
                        <a:buSzPct val="25000"/>
                        <a:buFont typeface="Calibri"/>
                        <a:buNone/>
                      </a:pPr>
                      <a:r>
                        <a:rPr lang="id-ID" sz="1400" b="1" dirty="0">
                          <a:solidFill>
                            <a:schemeClr val="lt1"/>
                          </a:solidFill>
                        </a:rPr>
                        <a:t>KNOWLEDGE: Knowing + Understanding + Applying + Analyzing + Evaluating</a:t>
                      </a:r>
                    </a:p>
                  </a:txBody>
                  <a:tcPr marL="91450" marR="91450" marT="45725" marB="45725">
                    <a:solidFill>
                      <a:srgbClr val="205867"/>
                    </a:solidFill>
                  </a:tcPr>
                </a:tc>
                <a:tc vMerge="1">
                  <a:txBody>
                    <a:bodyPr/>
                    <a:lstStyle/>
                    <a:p>
                      <a:endParaRPr lang="en-US"/>
                    </a:p>
                  </a:txBody>
                  <a:tcPr/>
                </a:tc>
                <a:tc vMerge="1">
                  <a:txBody>
                    <a:bodyPr/>
                    <a:lstStyle/>
                    <a:p>
                      <a:endParaRPr lang="en-US"/>
                    </a:p>
                  </a:txBody>
                  <a:tcPr/>
                </a:tc>
              </a:tr>
              <a:tr h="763508">
                <a:tc>
                  <a:txBody>
                    <a:bodyPr/>
                    <a:lstStyle/>
                    <a:p>
                      <a:pPr marL="457200" marR="0" lvl="0" indent="-317500" algn="l" rtl="0">
                        <a:lnSpc>
                          <a:spcPct val="100000"/>
                        </a:lnSpc>
                        <a:spcBef>
                          <a:spcPts val="600"/>
                        </a:spcBef>
                        <a:spcAft>
                          <a:spcPts val="300"/>
                        </a:spcAft>
                        <a:buClr>
                          <a:srgbClr val="17365D"/>
                        </a:buClr>
                        <a:buSzPct val="100000"/>
                        <a:buFont typeface="Arial"/>
                        <a:buAutoNum type="arabicPeriod"/>
                      </a:pPr>
                      <a:r>
                        <a:rPr lang="id-ID" sz="1400" b="1" dirty="0">
                          <a:solidFill>
                            <a:srgbClr val="17365D"/>
                          </a:solidFill>
                        </a:rPr>
                        <a:t>Science, technology, art, and culture</a:t>
                      </a:r>
                    </a:p>
                    <a:p>
                      <a:pPr marL="457200" marR="0" lvl="0" indent="-317500" algn="l" rtl="0">
                        <a:lnSpc>
                          <a:spcPct val="100000"/>
                        </a:lnSpc>
                        <a:spcBef>
                          <a:spcPts val="600"/>
                        </a:spcBef>
                        <a:spcAft>
                          <a:spcPts val="300"/>
                        </a:spcAft>
                        <a:buClr>
                          <a:srgbClr val="17365D"/>
                        </a:buClr>
                        <a:buSzPct val="100000"/>
                        <a:buFont typeface="Arial"/>
                        <a:buAutoNum type="arabicPeriod"/>
                      </a:pPr>
                      <a:r>
                        <a:rPr lang="id-ID" sz="1400" b="1" dirty="0">
                          <a:solidFill>
                            <a:srgbClr val="17365D"/>
                          </a:solidFill>
                        </a:rPr>
                        <a:t>Humans, nation, state, country, and world</a:t>
                      </a:r>
                    </a:p>
                  </a:txBody>
                  <a:tcPr marL="91450" marR="91450" marT="45725" marB="45725">
                    <a:solidFill>
                      <a:schemeClr val="lt1"/>
                    </a:solidFill>
                  </a:tcPr>
                </a:tc>
                <a:tc vMerge="1">
                  <a:txBody>
                    <a:bodyPr/>
                    <a:lstStyle/>
                    <a:p>
                      <a:endParaRPr lang="en-US"/>
                    </a:p>
                  </a:txBody>
                  <a:tcPr/>
                </a:tc>
                <a:tc vMerge="1">
                  <a:txBody>
                    <a:bodyPr/>
                    <a:lstStyle/>
                    <a:p>
                      <a:endParaRPr lang="en-US"/>
                    </a:p>
                  </a:txBody>
                  <a:tcPr/>
                </a:tc>
              </a:tr>
            </a:tbl>
          </a:graphicData>
        </a:graphic>
      </p:graphicFrame>
      <p:sp>
        <p:nvSpPr>
          <p:cNvPr id="467" name="Shape 467"/>
          <p:cNvSpPr txBox="1"/>
          <p:nvPr/>
        </p:nvSpPr>
        <p:spPr>
          <a:xfrm>
            <a:off x="0" y="-99391"/>
            <a:ext cx="9144000" cy="5842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31859B"/>
              </a:buClr>
              <a:buSzPct val="25000"/>
              <a:buFont typeface="Calibri"/>
              <a:buNone/>
            </a:pPr>
            <a:r>
              <a:rPr lang="id-ID" sz="2400" b="1">
                <a:solidFill>
                  <a:srgbClr val="31859B"/>
                </a:solidFill>
                <a:latin typeface="Calibri"/>
                <a:ea typeface="Calibri"/>
                <a:cs typeface="Calibri"/>
                <a:sym typeface="Calibri"/>
              </a:rPr>
              <a:t>Standard Graduate Competence </a:t>
            </a:r>
            <a:r>
              <a:rPr lang="id-ID" sz="2400" b="1" i="0" u="none" strike="noStrike" cap="none" baseline="0">
                <a:solidFill>
                  <a:srgbClr val="31859B"/>
                </a:solidFill>
                <a:latin typeface="Calibri"/>
                <a:ea typeface="Calibri"/>
                <a:cs typeface="Calibri"/>
                <a:sym typeface="Calibri"/>
              </a:rPr>
              <a:t>(S</a:t>
            </a:r>
            <a:r>
              <a:rPr lang="id-ID" sz="2400" b="1">
                <a:solidFill>
                  <a:srgbClr val="31859B"/>
                </a:solidFill>
                <a:latin typeface="Calibri"/>
                <a:ea typeface="Calibri"/>
                <a:cs typeface="Calibri"/>
                <a:sym typeface="Calibri"/>
              </a:rPr>
              <a:t>GC</a:t>
            </a:r>
            <a:r>
              <a:rPr lang="id-ID" sz="2400" b="1" i="0" u="none" strike="noStrike" cap="none" baseline="0">
                <a:solidFill>
                  <a:srgbClr val="31859B"/>
                </a:solidFill>
                <a:latin typeface="Calibri"/>
                <a:ea typeface="Calibri"/>
                <a:cs typeface="Calibri"/>
                <a:sym typeface="Calibri"/>
              </a:rPr>
              <a:t>) - </a:t>
            </a:r>
            <a:r>
              <a:rPr lang="id-ID" sz="2400" b="1">
                <a:solidFill>
                  <a:srgbClr val="E36C09"/>
                </a:solidFill>
                <a:latin typeface="Calibri"/>
                <a:ea typeface="Calibri"/>
                <a:cs typeface="Calibri"/>
                <a:sym typeface="Calibri"/>
              </a:rPr>
              <a:t>Brief</a:t>
            </a:r>
          </a:p>
        </p:txBody>
      </p:sp>
      <p:sp>
        <p:nvSpPr>
          <p:cNvPr id="468" name="Shape 468"/>
          <p:cNvSpPr/>
          <p:nvPr/>
        </p:nvSpPr>
        <p:spPr>
          <a:xfrm>
            <a:off x="4040248" y="2204864"/>
            <a:ext cx="864095" cy="2664295"/>
          </a:xfrm>
          <a:prstGeom prst="rightArrow">
            <a:avLst>
              <a:gd name="adj1" fmla="val 50000"/>
              <a:gd name="adj2" fmla="val 50000"/>
            </a:avLst>
          </a:prstGeom>
          <a:solidFill>
            <a:srgbClr val="EAF1DD"/>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2" name="Shape 474"/>
          <p:cNvGrpSpPr/>
          <p:nvPr/>
        </p:nvGrpSpPr>
        <p:grpSpPr>
          <a:xfrm>
            <a:off x="971600" y="5852318"/>
            <a:ext cx="5502821" cy="829061"/>
            <a:chOff x="971600" y="5028169"/>
            <a:chExt cx="5502821" cy="829061"/>
          </a:xfrm>
        </p:grpSpPr>
        <p:sp>
          <p:nvSpPr>
            <p:cNvPr id="475" name="Shape 475"/>
            <p:cNvSpPr/>
            <p:nvPr/>
          </p:nvSpPr>
          <p:spPr>
            <a:xfrm>
              <a:off x="998778" y="5028169"/>
              <a:ext cx="4998764" cy="412007"/>
            </a:xfrm>
            <a:prstGeom prst="rect">
              <a:avLst/>
            </a:prstGeom>
            <a:solidFill>
              <a:srgbClr val="C5D8F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0" i="0" u="none" strike="noStrike" cap="none" baseline="0">
                  <a:solidFill>
                    <a:schemeClr val="dk1"/>
                  </a:solidFill>
                  <a:latin typeface="Calibri"/>
                  <a:ea typeface="Calibri"/>
                  <a:cs typeface="Calibri"/>
                  <a:sym typeface="Calibri"/>
                </a:rPr>
                <a:t>Mata Pelajaran</a:t>
              </a:r>
            </a:p>
          </p:txBody>
        </p:sp>
        <p:sp>
          <p:nvSpPr>
            <p:cNvPr id="476" name="Shape 476"/>
            <p:cNvSpPr/>
            <p:nvPr/>
          </p:nvSpPr>
          <p:spPr>
            <a:xfrm>
              <a:off x="1081054" y="5100176"/>
              <a:ext cx="4998764" cy="412007"/>
            </a:xfrm>
            <a:prstGeom prst="rect">
              <a:avLst/>
            </a:prstGeom>
            <a:solidFill>
              <a:srgbClr val="C5D8F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0" i="0" u="none" strike="noStrike" cap="none" baseline="0">
                  <a:solidFill>
                    <a:schemeClr val="dk1"/>
                  </a:solidFill>
                  <a:latin typeface="Calibri"/>
                  <a:ea typeface="Calibri"/>
                  <a:cs typeface="Calibri"/>
                  <a:sym typeface="Calibri"/>
                </a:rPr>
                <a:t>Mata Pelajaran</a:t>
              </a:r>
            </a:p>
          </p:txBody>
        </p:sp>
        <p:sp>
          <p:nvSpPr>
            <p:cNvPr id="477" name="Shape 477"/>
            <p:cNvSpPr/>
            <p:nvPr/>
          </p:nvSpPr>
          <p:spPr>
            <a:xfrm>
              <a:off x="1170342" y="5172185"/>
              <a:ext cx="4998764" cy="412007"/>
            </a:xfrm>
            <a:prstGeom prst="rect">
              <a:avLst/>
            </a:prstGeom>
            <a:solidFill>
              <a:srgbClr val="C5D8F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0" i="0" u="none" strike="noStrike" cap="none" baseline="0">
                  <a:solidFill>
                    <a:schemeClr val="dk1"/>
                  </a:solidFill>
                  <a:latin typeface="Calibri"/>
                  <a:ea typeface="Calibri"/>
                  <a:cs typeface="Calibri"/>
                  <a:sym typeface="Calibri"/>
                </a:rPr>
                <a:t>Mata Pelajaran</a:t>
              </a:r>
            </a:p>
          </p:txBody>
        </p:sp>
        <p:sp>
          <p:nvSpPr>
            <p:cNvPr id="478" name="Shape 478"/>
            <p:cNvSpPr/>
            <p:nvPr/>
          </p:nvSpPr>
          <p:spPr>
            <a:xfrm>
              <a:off x="1242350" y="5244192"/>
              <a:ext cx="4998764" cy="412007"/>
            </a:xfrm>
            <a:prstGeom prst="rect">
              <a:avLst/>
            </a:prstGeom>
            <a:solidFill>
              <a:srgbClr val="C5D8F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0" i="0" u="none" strike="noStrike" cap="none" baseline="0">
                  <a:solidFill>
                    <a:schemeClr val="dk1"/>
                  </a:solidFill>
                  <a:latin typeface="Calibri"/>
                  <a:ea typeface="Calibri"/>
                  <a:cs typeface="Calibri"/>
                  <a:sym typeface="Calibri"/>
                </a:rPr>
                <a:t>Mata Pelajaran</a:t>
              </a:r>
            </a:p>
          </p:txBody>
        </p:sp>
        <p:sp>
          <p:nvSpPr>
            <p:cNvPr id="479" name="Shape 479"/>
            <p:cNvSpPr/>
            <p:nvPr/>
          </p:nvSpPr>
          <p:spPr>
            <a:xfrm>
              <a:off x="1314358" y="5316201"/>
              <a:ext cx="4998764" cy="412007"/>
            </a:xfrm>
            <a:prstGeom prst="rect">
              <a:avLst/>
            </a:prstGeom>
            <a:solidFill>
              <a:srgbClr val="C5D8F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0" i="0" u="none" strike="noStrike" cap="none" baseline="0">
                  <a:solidFill>
                    <a:schemeClr val="dk1"/>
                  </a:solidFill>
                  <a:latin typeface="Calibri"/>
                  <a:ea typeface="Calibri"/>
                  <a:cs typeface="Calibri"/>
                  <a:sym typeface="Calibri"/>
                </a:rPr>
                <a:t>Mata Pelajaran</a:t>
              </a:r>
            </a:p>
          </p:txBody>
        </p:sp>
        <p:cxnSp>
          <p:nvCxnSpPr>
            <p:cNvPr id="480" name="Shape 480"/>
            <p:cNvCxnSpPr/>
            <p:nvPr/>
          </p:nvCxnSpPr>
          <p:spPr>
            <a:xfrm>
              <a:off x="971600" y="5429955"/>
              <a:ext cx="504056" cy="427275"/>
            </a:xfrm>
            <a:prstGeom prst="straightConnector1">
              <a:avLst/>
            </a:prstGeom>
            <a:noFill/>
            <a:ln w="28575" cap="flat">
              <a:solidFill>
                <a:schemeClr val="dk1"/>
              </a:solidFill>
              <a:prstDash val="solid"/>
              <a:round/>
              <a:headEnd type="none" w="med" len="med"/>
              <a:tailEnd type="none" w="med" len="med"/>
            </a:ln>
          </p:spPr>
        </p:cxnSp>
        <p:cxnSp>
          <p:nvCxnSpPr>
            <p:cNvPr id="481" name="Shape 481"/>
            <p:cNvCxnSpPr/>
            <p:nvPr/>
          </p:nvCxnSpPr>
          <p:spPr>
            <a:xfrm>
              <a:off x="6012200" y="5085183"/>
              <a:ext cx="462221" cy="365011"/>
            </a:xfrm>
            <a:prstGeom prst="straightConnector1">
              <a:avLst/>
            </a:prstGeom>
            <a:noFill/>
            <a:ln w="28575" cap="flat">
              <a:solidFill>
                <a:schemeClr val="dk1"/>
              </a:solidFill>
              <a:prstDash val="solid"/>
              <a:round/>
              <a:headEnd type="none" w="med" len="med"/>
              <a:tailEnd type="none" w="med" len="med"/>
            </a:ln>
          </p:spPr>
        </p:cxnSp>
        <p:sp>
          <p:nvSpPr>
            <p:cNvPr id="482" name="Shape 482"/>
            <p:cNvSpPr/>
            <p:nvPr/>
          </p:nvSpPr>
          <p:spPr>
            <a:xfrm>
              <a:off x="1386366" y="5373216"/>
              <a:ext cx="4998764" cy="412007"/>
            </a:xfrm>
            <a:prstGeom prst="rect">
              <a:avLst/>
            </a:prstGeom>
            <a:solidFill>
              <a:srgbClr val="C5D8F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0" i="0" u="none" strike="noStrike" cap="none" baseline="0">
                  <a:solidFill>
                    <a:schemeClr val="dk1"/>
                  </a:solidFill>
                  <a:latin typeface="Calibri"/>
                  <a:ea typeface="Calibri"/>
                  <a:cs typeface="Calibri"/>
                  <a:sym typeface="Calibri"/>
                </a:rPr>
                <a:t>Mata Pelajaran</a:t>
              </a:r>
            </a:p>
          </p:txBody>
        </p:sp>
        <p:sp>
          <p:nvSpPr>
            <p:cNvPr id="483" name="Shape 483"/>
            <p:cNvSpPr/>
            <p:nvPr/>
          </p:nvSpPr>
          <p:spPr>
            <a:xfrm>
              <a:off x="1475655" y="5445223"/>
              <a:ext cx="4998764" cy="412007"/>
            </a:xfrm>
            <a:prstGeom prst="rect">
              <a:avLst/>
            </a:prstGeom>
            <a:solidFill>
              <a:srgbClr val="C5D8F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a:solidFill>
                    <a:schemeClr val="dk1"/>
                  </a:solidFill>
                  <a:latin typeface="Calibri"/>
                  <a:ea typeface="Calibri"/>
                  <a:cs typeface="Calibri"/>
                  <a:sym typeface="Calibri"/>
                </a:rPr>
                <a:t>Subject</a:t>
              </a:r>
            </a:p>
          </p:txBody>
        </p:sp>
        <p:cxnSp>
          <p:nvCxnSpPr>
            <p:cNvPr id="484" name="Shape 484"/>
            <p:cNvCxnSpPr/>
            <p:nvPr/>
          </p:nvCxnSpPr>
          <p:spPr>
            <a:xfrm>
              <a:off x="1007648" y="5069914"/>
              <a:ext cx="468008" cy="375308"/>
            </a:xfrm>
            <a:prstGeom prst="straightConnector1">
              <a:avLst/>
            </a:prstGeom>
            <a:noFill/>
            <a:ln w="28575" cap="flat">
              <a:solidFill>
                <a:schemeClr val="dk1"/>
              </a:solidFill>
              <a:prstDash val="solid"/>
              <a:round/>
              <a:headEnd type="none" w="med" len="med"/>
              <a:tailEnd type="none" w="med" len="med"/>
            </a:ln>
          </p:spPr>
        </p:cxnSp>
      </p:grpSp>
      <p:grpSp>
        <p:nvGrpSpPr>
          <p:cNvPr id="3" name="Shape 485"/>
          <p:cNvGrpSpPr/>
          <p:nvPr/>
        </p:nvGrpSpPr>
        <p:grpSpPr>
          <a:xfrm>
            <a:off x="941388" y="5296295"/>
            <a:ext cx="5502821" cy="829062"/>
            <a:chOff x="941387" y="4472146"/>
            <a:chExt cx="5502821" cy="829062"/>
          </a:xfrm>
        </p:grpSpPr>
        <p:sp>
          <p:nvSpPr>
            <p:cNvPr id="486" name="Shape 486"/>
            <p:cNvSpPr/>
            <p:nvPr/>
          </p:nvSpPr>
          <p:spPr>
            <a:xfrm>
              <a:off x="968565" y="4472146"/>
              <a:ext cx="4998764" cy="412007"/>
            </a:xfrm>
            <a:prstGeom prst="rect">
              <a:avLst/>
            </a:prstGeom>
            <a:solidFill>
              <a:srgbClr val="76923C"/>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Mata Pelajaran</a:t>
              </a:r>
            </a:p>
          </p:txBody>
        </p:sp>
        <p:sp>
          <p:nvSpPr>
            <p:cNvPr id="487" name="Shape 487"/>
            <p:cNvSpPr/>
            <p:nvPr/>
          </p:nvSpPr>
          <p:spPr>
            <a:xfrm>
              <a:off x="1050841" y="4544153"/>
              <a:ext cx="4998764" cy="412007"/>
            </a:xfrm>
            <a:prstGeom prst="rect">
              <a:avLst/>
            </a:prstGeom>
            <a:solidFill>
              <a:srgbClr val="76923C"/>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Mata Pelajaran</a:t>
              </a:r>
            </a:p>
          </p:txBody>
        </p:sp>
        <p:sp>
          <p:nvSpPr>
            <p:cNvPr id="488" name="Shape 488"/>
            <p:cNvSpPr/>
            <p:nvPr/>
          </p:nvSpPr>
          <p:spPr>
            <a:xfrm>
              <a:off x="1140129" y="4616162"/>
              <a:ext cx="4998764" cy="412007"/>
            </a:xfrm>
            <a:prstGeom prst="rect">
              <a:avLst/>
            </a:prstGeom>
            <a:solidFill>
              <a:srgbClr val="76923C"/>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Mata Pelajaran</a:t>
              </a:r>
            </a:p>
          </p:txBody>
        </p:sp>
        <p:sp>
          <p:nvSpPr>
            <p:cNvPr id="489" name="Shape 489"/>
            <p:cNvSpPr/>
            <p:nvPr/>
          </p:nvSpPr>
          <p:spPr>
            <a:xfrm>
              <a:off x="1212137" y="4688169"/>
              <a:ext cx="4998764" cy="412007"/>
            </a:xfrm>
            <a:prstGeom prst="rect">
              <a:avLst/>
            </a:prstGeom>
            <a:solidFill>
              <a:srgbClr val="76923C"/>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Mata Pelajaran</a:t>
              </a:r>
            </a:p>
          </p:txBody>
        </p:sp>
        <p:sp>
          <p:nvSpPr>
            <p:cNvPr id="490" name="Shape 490"/>
            <p:cNvSpPr/>
            <p:nvPr/>
          </p:nvSpPr>
          <p:spPr>
            <a:xfrm>
              <a:off x="1284145" y="4760178"/>
              <a:ext cx="4998764" cy="412007"/>
            </a:xfrm>
            <a:prstGeom prst="rect">
              <a:avLst/>
            </a:prstGeom>
            <a:solidFill>
              <a:srgbClr val="76923C"/>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Mata Pelajaran</a:t>
              </a:r>
            </a:p>
          </p:txBody>
        </p:sp>
        <p:cxnSp>
          <p:nvCxnSpPr>
            <p:cNvPr id="491" name="Shape 491"/>
            <p:cNvCxnSpPr/>
            <p:nvPr/>
          </p:nvCxnSpPr>
          <p:spPr>
            <a:xfrm>
              <a:off x="941387" y="4873932"/>
              <a:ext cx="504056" cy="427275"/>
            </a:xfrm>
            <a:prstGeom prst="straightConnector1">
              <a:avLst/>
            </a:prstGeom>
            <a:noFill/>
            <a:ln w="28575" cap="flat">
              <a:solidFill>
                <a:srgbClr val="4F6128"/>
              </a:solidFill>
              <a:prstDash val="solid"/>
              <a:round/>
              <a:headEnd type="none" w="med" len="med"/>
              <a:tailEnd type="none" w="med" len="med"/>
            </a:ln>
          </p:spPr>
        </p:cxnSp>
        <p:cxnSp>
          <p:nvCxnSpPr>
            <p:cNvPr id="492" name="Shape 492"/>
            <p:cNvCxnSpPr/>
            <p:nvPr/>
          </p:nvCxnSpPr>
          <p:spPr>
            <a:xfrm>
              <a:off x="5981987" y="4529160"/>
              <a:ext cx="462221" cy="365011"/>
            </a:xfrm>
            <a:prstGeom prst="straightConnector1">
              <a:avLst/>
            </a:prstGeom>
            <a:noFill/>
            <a:ln w="28575" cap="flat">
              <a:solidFill>
                <a:srgbClr val="4F6128"/>
              </a:solidFill>
              <a:prstDash val="solid"/>
              <a:round/>
              <a:headEnd type="none" w="med" len="med"/>
              <a:tailEnd type="none" w="med" len="med"/>
            </a:ln>
          </p:spPr>
        </p:cxnSp>
        <p:sp>
          <p:nvSpPr>
            <p:cNvPr id="493" name="Shape 493"/>
            <p:cNvSpPr/>
            <p:nvPr/>
          </p:nvSpPr>
          <p:spPr>
            <a:xfrm>
              <a:off x="1356154" y="4817192"/>
              <a:ext cx="4998764" cy="412007"/>
            </a:xfrm>
            <a:prstGeom prst="rect">
              <a:avLst/>
            </a:prstGeom>
            <a:solidFill>
              <a:srgbClr val="76923C"/>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Mata Pelajaran</a:t>
              </a:r>
            </a:p>
          </p:txBody>
        </p:sp>
        <p:sp>
          <p:nvSpPr>
            <p:cNvPr id="494" name="Shape 494"/>
            <p:cNvSpPr/>
            <p:nvPr/>
          </p:nvSpPr>
          <p:spPr>
            <a:xfrm>
              <a:off x="1445442" y="4889201"/>
              <a:ext cx="4998764" cy="412007"/>
            </a:xfrm>
            <a:prstGeom prst="rect">
              <a:avLst/>
            </a:prstGeom>
            <a:solidFill>
              <a:srgbClr val="76923C"/>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a:solidFill>
                    <a:schemeClr val="lt1"/>
                  </a:solidFill>
                  <a:latin typeface="Calibri"/>
                  <a:ea typeface="Calibri"/>
                  <a:cs typeface="Calibri"/>
                  <a:sym typeface="Calibri"/>
                </a:rPr>
                <a:t>Basic Competence Set</a:t>
              </a:r>
            </a:p>
          </p:txBody>
        </p:sp>
        <p:cxnSp>
          <p:nvCxnSpPr>
            <p:cNvPr id="495" name="Shape 495"/>
            <p:cNvCxnSpPr/>
            <p:nvPr/>
          </p:nvCxnSpPr>
          <p:spPr>
            <a:xfrm>
              <a:off x="977434" y="4513892"/>
              <a:ext cx="468008" cy="375308"/>
            </a:xfrm>
            <a:prstGeom prst="straightConnector1">
              <a:avLst/>
            </a:prstGeom>
            <a:noFill/>
            <a:ln w="28575" cap="flat">
              <a:solidFill>
                <a:srgbClr val="4F6128"/>
              </a:solidFill>
              <a:prstDash val="solid"/>
              <a:round/>
              <a:headEnd type="none" w="med" len="med"/>
              <a:tailEnd type="none" w="med" len="med"/>
            </a:ln>
          </p:spPr>
        </p:cxnSp>
      </p:grpSp>
      <p:sp>
        <p:nvSpPr>
          <p:cNvPr id="496" name="Shape 496"/>
          <p:cNvSpPr/>
          <p:nvPr/>
        </p:nvSpPr>
        <p:spPr>
          <a:xfrm>
            <a:off x="1114951" y="4869160"/>
            <a:ext cx="4998763" cy="412007"/>
          </a:xfrm>
          <a:prstGeom prst="rect">
            <a:avLst/>
          </a:prstGeom>
          <a:solidFill>
            <a:srgbClr val="953734"/>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Mata Pelajaran</a:t>
            </a:r>
          </a:p>
        </p:txBody>
      </p:sp>
      <p:sp>
        <p:nvSpPr>
          <p:cNvPr id="497" name="Shape 497"/>
          <p:cNvSpPr/>
          <p:nvPr/>
        </p:nvSpPr>
        <p:spPr>
          <a:xfrm>
            <a:off x="1186961" y="4941169"/>
            <a:ext cx="4998763" cy="412007"/>
          </a:xfrm>
          <a:prstGeom prst="rect">
            <a:avLst/>
          </a:prstGeom>
          <a:solidFill>
            <a:srgbClr val="953734"/>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Mata Pelajaran</a:t>
            </a:r>
          </a:p>
        </p:txBody>
      </p:sp>
      <p:sp>
        <p:nvSpPr>
          <p:cNvPr id="498" name="Shape 498"/>
          <p:cNvSpPr/>
          <p:nvPr/>
        </p:nvSpPr>
        <p:spPr>
          <a:xfrm>
            <a:off x="1258967" y="5013176"/>
            <a:ext cx="4998763" cy="412007"/>
          </a:xfrm>
          <a:prstGeom prst="rect">
            <a:avLst/>
          </a:prstGeom>
          <a:solidFill>
            <a:srgbClr val="953734"/>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Mata Pelajaran</a:t>
            </a:r>
          </a:p>
        </p:txBody>
      </p:sp>
      <p:cxnSp>
        <p:nvCxnSpPr>
          <p:cNvPr id="499" name="Shape 499"/>
          <p:cNvCxnSpPr/>
          <p:nvPr/>
        </p:nvCxnSpPr>
        <p:spPr>
          <a:xfrm>
            <a:off x="1081054" y="5281167"/>
            <a:ext cx="339210" cy="273038"/>
          </a:xfrm>
          <a:prstGeom prst="straightConnector1">
            <a:avLst/>
          </a:prstGeom>
          <a:solidFill>
            <a:srgbClr val="953734"/>
          </a:solidFill>
          <a:ln w="28575" cap="flat">
            <a:solidFill>
              <a:srgbClr val="4F6128"/>
            </a:solidFill>
            <a:prstDash val="solid"/>
            <a:round/>
            <a:headEnd type="none" w="med" len="med"/>
            <a:tailEnd type="none" w="med" len="med"/>
          </a:ln>
        </p:spPr>
      </p:cxnSp>
      <p:cxnSp>
        <p:nvCxnSpPr>
          <p:cNvPr id="500" name="Shape 500"/>
          <p:cNvCxnSpPr/>
          <p:nvPr/>
        </p:nvCxnSpPr>
        <p:spPr>
          <a:xfrm>
            <a:off x="5956810" y="4782158"/>
            <a:ext cx="462221" cy="365011"/>
          </a:xfrm>
          <a:prstGeom prst="straightConnector1">
            <a:avLst/>
          </a:prstGeom>
          <a:solidFill>
            <a:srgbClr val="953734"/>
          </a:solidFill>
          <a:ln w="28575" cap="flat">
            <a:solidFill>
              <a:srgbClr val="4F6128"/>
            </a:solidFill>
            <a:prstDash val="solid"/>
            <a:round/>
            <a:headEnd type="none" w="med" len="med"/>
            <a:tailEnd type="none" w="med" len="med"/>
          </a:ln>
        </p:spPr>
      </p:cxnSp>
      <p:sp>
        <p:nvSpPr>
          <p:cNvPr id="501" name="Shape 501"/>
          <p:cNvSpPr/>
          <p:nvPr/>
        </p:nvSpPr>
        <p:spPr>
          <a:xfrm>
            <a:off x="1330975" y="5070192"/>
            <a:ext cx="4998763" cy="412007"/>
          </a:xfrm>
          <a:prstGeom prst="rect">
            <a:avLst/>
          </a:prstGeom>
          <a:solidFill>
            <a:srgbClr val="953734"/>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Mata Pelajaran</a:t>
            </a:r>
          </a:p>
        </p:txBody>
      </p:sp>
      <p:sp>
        <p:nvSpPr>
          <p:cNvPr id="502" name="Shape 502"/>
          <p:cNvSpPr/>
          <p:nvPr/>
        </p:nvSpPr>
        <p:spPr>
          <a:xfrm>
            <a:off x="1420266" y="5142200"/>
            <a:ext cx="4998900" cy="411899"/>
          </a:xfrm>
          <a:prstGeom prst="rect">
            <a:avLst/>
          </a:prstGeom>
          <a:solidFill>
            <a:srgbClr val="953734"/>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a:solidFill>
                  <a:schemeClr val="lt1"/>
                </a:solidFill>
                <a:latin typeface="Calibri"/>
                <a:ea typeface="Calibri"/>
                <a:cs typeface="Calibri"/>
                <a:sym typeface="Calibri"/>
              </a:rPr>
              <a:t>Core Competence Set</a:t>
            </a:r>
          </a:p>
        </p:txBody>
      </p:sp>
      <p:cxnSp>
        <p:nvCxnSpPr>
          <p:cNvPr id="503" name="Shape 503"/>
          <p:cNvCxnSpPr/>
          <p:nvPr/>
        </p:nvCxnSpPr>
        <p:spPr>
          <a:xfrm>
            <a:off x="1081054" y="4899212"/>
            <a:ext cx="339210" cy="242986"/>
          </a:xfrm>
          <a:prstGeom prst="straightConnector1">
            <a:avLst/>
          </a:prstGeom>
          <a:solidFill>
            <a:srgbClr val="953734"/>
          </a:solidFill>
          <a:ln w="28575" cap="flat">
            <a:solidFill>
              <a:srgbClr val="4F6128"/>
            </a:solidFill>
            <a:prstDash val="solid"/>
            <a:round/>
            <a:headEnd type="none" w="med" len="med"/>
            <a:tailEnd type="none" w="med" len="med"/>
          </a:ln>
        </p:spPr>
      </p:cxnSp>
      <p:grpSp>
        <p:nvGrpSpPr>
          <p:cNvPr id="4" name="Shape 504"/>
          <p:cNvGrpSpPr/>
          <p:nvPr/>
        </p:nvGrpSpPr>
        <p:grpSpPr>
          <a:xfrm>
            <a:off x="1170343" y="1511004"/>
            <a:ext cx="5129848" cy="3286148"/>
            <a:chOff x="2830127" y="1354629"/>
            <a:chExt cx="3441635" cy="3286148"/>
          </a:xfrm>
        </p:grpSpPr>
        <p:sp>
          <p:nvSpPr>
            <p:cNvPr id="505" name="Shape 505"/>
            <p:cNvSpPr/>
            <p:nvPr/>
          </p:nvSpPr>
          <p:spPr>
            <a:xfrm>
              <a:off x="2830127" y="2959491"/>
              <a:ext cx="857255" cy="1681284"/>
            </a:xfrm>
            <a:prstGeom prst="rect">
              <a:avLst/>
            </a:prstGeom>
            <a:solidFill>
              <a:srgbClr val="B6DDE7"/>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dk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IIII</a:t>
              </a:r>
            </a:p>
          </p:txBody>
        </p:sp>
        <p:sp>
          <p:nvSpPr>
            <p:cNvPr id="506" name="Shape 506"/>
            <p:cNvSpPr/>
            <p:nvPr/>
          </p:nvSpPr>
          <p:spPr>
            <a:xfrm>
              <a:off x="3687383" y="2424538"/>
              <a:ext cx="857255" cy="2216239"/>
            </a:xfrm>
            <a:prstGeom prst="rect">
              <a:avLst/>
            </a:prstGeom>
            <a:solidFill>
              <a:srgbClr val="92CCDC"/>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dk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IV</a:t>
              </a:r>
            </a:p>
          </p:txBody>
        </p:sp>
        <p:sp>
          <p:nvSpPr>
            <p:cNvPr id="507" name="Shape 507"/>
            <p:cNvSpPr/>
            <p:nvPr/>
          </p:nvSpPr>
          <p:spPr>
            <a:xfrm>
              <a:off x="4544639" y="1889583"/>
              <a:ext cx="857255" cy="2751194"/>
            </a:xfrm>
            <a:prstGeom prst="rect">
              <a:avLst/>
            </a:prstGeom>
            <a:solidFill>
              <a:srgbClr val="31859B"/>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lt1"/>
                  </a:solidFill>
                  <a:latin typeface="Calibri"/>
                  <a:ea typeface="Calibri"/>
                  <a:cs typeface="Calibri"/>
                  <a:sym typeface="Calibri"/>
                </a:rPr>
                <a:t>Kelas V</a:t>
              </a:r>
            </a:p>
          </p:txBody>
        </p:sp>
        <p:sp>
          <p:nvSpPr>
            <p:cNvPr id="508" name="Shape 508"/>
            <p:cNvSpPr/>
            <p:nvPr/>
          </p:nvSpPr>
          <p:spPr>
            <a:xfrm>
              <a:off x="5414507" y="1354629"/>
              <a:ext cx="857255" cy="3286148"/>
            </a:xfrm>
            <a:prstGeom prst="rect">
              <a:avLst/>
            </a:prstGeom>
            <a:solidFill>
              <a:srgbClr val="205867"/>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lt1"/>
                  </a:solidFill>
                  <a:latin typeface="Calibri"/>
                  <a:ea typeface="Calibri"/>
                  <a:cs typeface="Calibri"/>
                  <a:sym typeface="Calibri"/>
                </a:rPr>
                <a:t>Kelas VI</a:t>
              </a:r>
            </a:p>
          </p:txBody>
        </p:sp>
      </p:grpSp>
      <p:grpSp>
        <p:nvGrpSpPr>
          <p:cNvPr id="5" name="Shape 509"/>
          <p:cNvGrpSpPr/>
          <p:nvPr/>
        </p:nvGrpSpPr>
        <p:grpSpPr>
          <a:xfrm>
            <a:off x="1257795" y="1613064"/>
            <a:ext cx="5129848" cy="3286148"/>
            <a:chOff x="2830127" y="1354629"/>
            <a:chExt cx="3441635" cy="3286148"/>
          </a:xfrm>
        </p:grpSpPr>
        <p:sp>
          <p:nvSpPr>
            <p:cNvPr id="510" name="Shape 510"/>
            <p:cNvSpPr/>
            <p:nvPr/>
          </p:nvSpPr>
          <p:spPr>
            <a:xfrm>
              <a:off x="2830127" y="2959491"/>
              <a:ext cx="857255" cy="1681284"/>
            </a:xfrm>
            <a:prstGeom prst="rect">
              <a:avLst/>
            </a:prstGeom>
            <a:solidFill>
              <a:srgbClr val="B6DDE7"/>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dk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IIII</a:t>
              </a:r>
            </a:p>
          </p:txBody>
        </p:sp>
        <p:sp>
          <p:nvSpPr>
            <p:cNvPr id="511" name="Shape 511"/>
            <p:cNvSpPr/>
            <p:nvPr/>
          </p:nvSpPr>
          <p:spPr>
            <a:xfrm>
              <a:off x="3687383" y="2424538"/>
              <a:ext cx="857255" cy="2216239"/>
            </a:xfrm>
            <a:prstGeom prst="rect">
              <a:avLst/>
            </a:prstGeom>
            <a:solidFill>
              <a:srgbClr val="92CCDC"/>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dk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IV</a:t>
              </a:r>
            </a:p>
          </p:txBody>
        </p:sp>
        <p:sp>
          <p:nvSpPr>
            <p:cNvPr id="512" name="Shape 512"/>
            <p:cNvSpPr/>
            <p:nvPr/>
          </p:nvSpPr>
          <p:spPr>
            <a:xfrm>
              <a:off x="4544639" y="1889583"/>
              <a:ext cx="857255" cy="2751194"/>
            </a:xfrm>
            <a:prstGeom prst="rect">
              <a:avLst/>
            </a:prstGeom>
            <a:solidFill>
              <a:srgbClr val="31859B"/>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lt1"/>
                  </a:solidFill>
                  <a:latin typeface="Calibri"/>
                  <a:ea typeface="Calibri"/>
                  <a:cs typeface="Calibri"/>
                  <a:sym typeface="Calibri"/>
                </a:rPr>
                <a:t>Kelas V</a:t>
              </a:r>
            </a:p>
          </p:txBody>
        </p:sp>
        <p:sp>
          <p:nvSpPr>
            <p:cNvPr id="513" name="Shape 513"/>
            <p:cNvSpPr/>
            <p:nvPr/>
          </p:nvSpPr>
          <p:spPr>
            <a:xfrm>
              <a:off x="5414507" y="1354629"/>
              <a:ext cx="857255" cy="3286148"/>
            </a:xfrm>
            <a:prstGeom prst="rect">
              <a:avLst/>
            </a:prstGeom>
            <a:solidFill>
              <a:srgbClr val="205867"/>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lt1"/>
                  </a:solidFill>
                  <a:latin typeface="Calibri"/>
                  <a:ea typeface="Calibri"/>
                  <a:cs typeface="Calibri"/>
                  <a:sym typeface="Calibri"/>
                </a:rPr>
                <a:t>Kelas VI</a:t>
              </a:r>
            </a:p>
          </p:txBody>
        </p:sp>
      </p:grpSp>
      <p:grpSp>
        <p:nvGrpSpPr>
          <p:cNvPr id="6" name="Shape 514"/>
          <p:cNvGrpSpPr/>
          <p:nvPr/>
        </p:nvGrpSpPr>
        <p:grpSpPr>
          <a:xfrm>
            <a:off x="1386367" y="1727028"/>
            <a:ext cx="5129848" cy="3286148"/>
            <a:chOff x="2830127" y="1354629"/>
            <a:chExt cx="3441635" cy="3286148"/>
          </a:xfrm>
        </p:grpSpPr>
        <p:sp>
          <p:nvSpPr>
            <p:cNvPr id="515" name="Shape 515"/>
            <p:cNvSpPr/>
            <p:nvPr/>
          </p:nvSpPr>
          <p:spPr>
            <a:xfrm>
              <a:off x="2830127" y="2959491"/>
              <a:ext cx="857255" cy="1681284"/>
            </a:xfrm>
            <a:prstGeom prst="rect">
              <a:avLst/>
            </a:prstGeom>
            <a:solidFill>
              <a:srgbClr val="B6DDE7"/>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2400" b="1">
                  <a:solidFill>
                    <a:schemeClr val="dk1"/>
                  </a:solidFill>
                  <a:latin typeface="Calibri"/>
                  <a:ea typeface="Calibri"/>
                  <a:cs typeface="Calibri"/>
                  <a:sym typeface="Calibri"/>
                </a:rPr>
                <a:t>GC</a:t>
              </a:r>
            </a:p>
            <a:p>
              <a:pPr marL="0" marR="0" lvl="0" indent="0" algn="ctr" rtl="0">
                <a:spcBef>
                  <a:spcPts val="0"/>
                </a:spcBef>
                <a:buSzPct val="25000"/>
                <a:buNone/>
              </a:pPr>
              <a:r>
                <a:rPr lang="id-ID" sz="1800" b="1">
                  <a:solidFill>
                    <a:schemeClr val="dk1"/>
                  </a:solidFill>
                  <a:latin typeface="Calibri"/>
                  <a:ea typeface="Calibri"/>
                  <a:cs typeface="Calibri"/>
                  <a:sym typeface="Calibri"/>
                </a:rPr>
                <a:t>PS/MI</a:t>
              </a:r>
            </a:p>
          </p:txBody>
        </p:sp>
        <p:sp>
          <p:nvSpPr>
            <p:cNvPr id="516" name="Shape 516"/>
            <p:cNvSpPr/>
            <p:nvPr/>
          </p:nvSpPr>
          <p:spPr>
            <a:xfrm>
              <a:off x="3687383" y="2424538"/>
              <a:ext cx="857255" cy="2216239"/>
            </a:xfrm>
            <a:prstGeom prst="rect">
              <a:avLst/>
            </a:prstGeom>
            <a:solidFill>
              <a:srgbClr val="92CCDC"/>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2400" b="1">
                  <a:solidFill>
                    <a:schemeClr val="dk1"/>
                  </a:solidFill>
                  <a:latin typeface="Calibri"/>
                  <a:ea typeface="Calibri"/>
                  <a:cs typeface="Calibri"/>
                  <a:sym typeface="Calibri"/>
                </a:rPr>
                <a:t>GC</a:t>
              </a:r>
            </a:p>
            <a:p>
              <a:pPr marL="0" marR="0" lvl="0" indent="0" algn="ctr" rtl="0">
                <a:spcBef>
                  <a:spcPts val="0"/>
                </a:spcBef>
                <a:buSzPct val="25000"/>
                <a:buNone/>
              </a:pPr>
              <a:r>
                <a:rPr lang="id-ID" sz="1800" b="1">
                  <a:solidFill>
                    <a:schemeClr val="dk1"/>
                  </a:solidFill>
                  <a:latin typeface="Calibri"/>
                  <a:ea typeface="Calibri"/>
                  <a:cs typeface="Calibri"/>
                  <a:sym typeface="Calibri"/>
                </a:rPr>
                <a:t>JHS</a:t>
              </a:r>
              <a:r>
                <a:rPr lang="id-ID" sz="1800" b="1" i="0" u="none" strike="noStrike" cap="none" baseline="0">
                  <a:solidFill>
                    <a:schemeClr val="dk1"/>
                  </a:solidFill>
                  <a:latin typeface="Calibri"/>
                  <a:ea typeface="Calibri"/>
                  <a:cs typeface="Calibri"/>
                  <a:sym typeface="Calibri"/>
                </a:rPr>
                <a:t>/MTs</a:t>
              </a:r>
            </a:p>
          </p:txBody>
        </p:sp>
        <p:sp>
          <p:nvSpPr>
            <p:cNvPr id="517" name="Shape 517"/>
            <p:cNvSpPr/>
            <p:nvPr/>
          </p:nvSpPr>
          <p:spPr>
            <a:xfrm>
              <a:off x="4544639" y="1889583"/>
              <a:ext cx="857255" cy="2751194"/>
            </a:xfrm>
            <a:prstGeom prst="rect">
              <a:avLst/>
            </a:prstGeom>
            <a:solidFill>
              <a:srgbClr val="31859B"/>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2400" b="1">
                  <a:solidFill>
                    <a:schemeClr val="lt1"/>
                  </a:solidFill>
                  <a:latin typeface="Calibri"/>
                  <a:ea typeface="Calibri"/>
                  <a:cs typeface="Calibri"/>
                  <a:sym typeface="Calibri"/>
                </a:rPr>
                <a:t>GC</a:t>
              </a:r>
            </a:p>
            <a:p>
              <a:pPr marL="0" marR="0" lvl="0" indent="0" algn="ctr" rtl="0">
                <a:spcBef>
                  <a:spcPts val="0"/>
                </a:spcBef>
                <a:buSzPct val="25000"/>
                <a:buNone/>
              </a:pPr>
              <a:r>
                <a:rPr lang="id-ID" sz="1800" b="1">
                  <a:solidFill>
                    <a:schemeClr val="lt1"/>
                  </a:solidFill>
                  <a:latin typeface="Calibri"/>
                  <a:ea typeface="Calibri"/>
                  <a:cs typeface="Calibri"/>
                  <a:sym typeface="Calibri"/>
                </a:rPr>
                <a:t>SHS</a:t>
              </a:r>
              <a:r>
                <a:rPr lang="id-ID" sz="1800" b="1" i="0" u="none" strike="noStrike" cap="none" baseline="0">
                  <a:solidFill>
                    <a:schemeClr val="lt1"/>
                  </a:solidFill>
                  <a:latin typeface="Calibri"/>
                  <a:ea typeface="Calibri"/>
                  <a:cs typeface="Calibri"/>
                  <a:sym typeface="Calibri"/>
                </a:rPr>
                <a:t>/</a:t>
              </a:r>
              <a:r>
                <a:rPr lang="id-ID" sz="1800" b="1">
                  <a:solidFill>
                    <a:schemeClr val="lt1"/>
                  </a:solidFill>
                  <a:latin typeface="Calibri"/>
                  <a:ea typeface="Calibri"/>
                  <a:cs typeface="Calibri"/>
                  <a:sym typeface="Calibri"/>
                </a:rPr>
                <a:t>VS</a:t>
              </a:r>
              <a:r>
                <a:rPr lang="id-ID" sz="1800" b="1" i="0" u="none" strike="noStrike" cap="none" baseline="0">
                  <a:solidFill>
                    <a:schemeClr val="lt1"/>
                  </a:solidFill>
                  <a:latin typeface="Calibri"/>
                  <a:ea typeface="Calibri"/>
                  <a:cs typeface="Calibri"/>
                  <a:sym typeface="Calibri"/>
                </a:rPr>
                <a:t>/MA</a:t>
              </a:r>
            </a:p>
          </p:txBody>
        </p:sp>
        <p:sp>
          <p:nvSpPr>
            <p:cNvPr id="518" name="Shape 518"/>
            <p:cNvSpPr/>
            <p:nvPr/>
          </p:nvSpPr>
          <p:spPr>
            <a:xfrm>
              <a:off x="5414507" y="1354629"/>
              <a:ext cx="857255" cy="3286148"/>
            </a:xfrm>
            <a:prstGeom prst="rect">
              <a:avLst/>
            </a:prstGeom>
            <a:solidFill>
              <a:srgbClr val="205867"/>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2400" b="1">
                  <a:solidFill>
                    <a:schemeClr val="lt1"/>
                  </a:solidFill>
                  <a:latin typeface="Calibri"/>
                  <a:ea typeface="Calibri"/>
                  <a:cs typeface="Calibri"/>
                  <a:sym typeface="Calibri"/>
                </a:rPr>
                <a:t>GC</a:t>
              </a:r>
              <a:r>
                <a:rPr lang="id-ID" sz="2400" b="1" i="0" u="none" strike="noStrike" cap="none" baseline="0">
                  <a:solidFill>
                    <a:schemeClr val="lt1"/>
                  </a:solidFill>
                  <a:latin typeface="Calibri"/>
                  <a:ea typeface="Calibri"/>
                  <a:cs typeface="Calibri"/>
                  <a:sym typeface="Calibri"/>
                </a:rPr>
                <a:t> </a:t>
              </a:r>
            </a:p>
            <a:p>
              <a:pPr marL="0" marR="0" lvl="0" indent="0" algn="ctr" rtl="0">
                <a:spcBef>
                  <a:spcPts val="0"/>
                </a:spcBef>
                <a:buSzPct val="25000"/>
                <a:buNone/>
              </a:pPr>
              <a:r>
                <a:rPr lang="id-ID" sz="1800" b="1">
                  <a:solidFill>
                    <a:schemeClr val="lt1"/>
                  </a:solidFill>
                  <a:latin typeface="Calibri"/>
                  <a:ea typeface="Calibri"/>
                  <a:cs typeface="Calibri"/>
                  <a:sym typeface="Calibri"/>
                </a:rPr>
                <a:t>UNIV</a:t>
              </a:r>
            </a:p>
          </p:txBody>
        </p:sp>
      </p:grpSp>
      <p:sp>
        <p:nvSpPr>
          <p:cNvPr id="519" name="Shape 519"/>
          <p:cNvSpPr txBox="1"/>
          <p:nvPr/>
        </p:nvSpPr>
        <p:spPr>
          <a:xfrm rot="2414245">
            <a:off x="486419" y="6233568"/>
            <a:ext cx="953005" cy="46171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200" b="0" i="0" u="none" strike="noStrike" cap="none" baseline="0">
                <a:solidFill>
                  <a:schemeClr val="dk1"/>
                </a:solidFill>
                <a:latin typeface="Calibri"/>
                <a:ea typeface="Calibri"/>
                <a:cs typeface="Calibri"/>
                <a:sym typeface="Calibri"/>
              </a:rPr>
              <a:t>Hori</a:t>
            </a:r>
            <a:r>
              <a:rPr lang="id-ID" sz="1200">
                <a:solidFill>
                  <a:schemeClr val="dk1"/>
                </a:solidFill>
                <a:latin typeface="Calibri"/>
                <a:ea typeface="Calibri"/>
                <a:cs typeface="Calibri"/>
                <a:sym typeface="Calibri"/>
              </a:rPr>
              <a:t>Z</a:t>
            </a:r>
            <a:r>
              <a:rPr lang="id-ID" sz="1200" b="0" i="0" u="none" strike="noStrike" cap="none" baseline="0">
                <a:solidFill>
                  <a:schemeClr val="dk1"/>
                </a:solidFill>
                <a:latin typeface="Calibri"/>
                <a:ea typeface="Calibri"/>
                <a:cs typeface="Calibri"/>
                <a:sym typeface="Calibri"/>
              </a:rPr>
              <a:t>onta</a:t>
            </a:r>
          </a:p>
          <a:p>
            <a:pPr marL="0" marR="0" lvl="0" indent="0" algn="l" rtl="0">
              <a:spcBef>
                <a:spcPts val="0"/>
              </a:spcBef>
              <a:buSzPct val="25000"/>
              <a:buNone/>
            </a:pPr>
            <a:r>
              <a:rPr lang="id-ID" sz="1200">
                <a:solidFill>
                  <a:schemeClr val="dk1"/>
                </a:solidFill>
                <a:latin typeface="Calibri"/>
                <a:ea typeface="Calibri"/>
                <a:cs typeface="Calibri"/>
                <a:sym typeface="Calibri"/>
              </a:rPr>
              <a:t>Integration</a:t>
            </a:r>
          </a:p>
        </p:txBody>
      </p:sp>
      <p:sp>
        <p:nvSpPr>
          <p:cNvPr id="520" name="Shape 520"/>
          <p:cNvSpPr txBox="1"/>
          <p:nvPr/>
        </p:nvSpPr>
        <p:spPr>
          <a:xfrm rot="5400000">
            <a:off x="5720489" y="5657612"/>
            <a:ext cx="1972976"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600" b="1">
                <a:solidFill>
                  <a:schemeClr val="dk1"/>
                </a:solidFill>
                <a:latin typeface="Calibri"/>
                <a:ea typeface="Calibri"/>
                <a:cs typeface="Calibri"/>
                <a:sym typeface="Calibri"/>
              </a:rPr>
              <a:t>Formation Process</a:t>
            </a:r>
          </a:p>
        </p:txBody>
      </p:sp>
      <p:sp>
        <p:nvSpPr>
          <p:cNvPr id="521" name="Shape 521"/>
          <p:cNvSpPr txBox="1">
            <a:spLocks noGrp="1"/>
          </p:cNvSpPr>
          <p:nvPr>
            <p:ph type="title"/>
          </p:nvPr>
        </p:nvSpPr>
        <p:spPr>
          <a:xfrm>
            <a:off x="0" y="0"/>
            <a:ext cx="9144000" cy="78579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id-ID" sz="3200">
                <a:solidFill>
                  <a:schemeClr val="dk1"/>
                </a:solidFill>
                <a:latin typeface="Calibri"/>
                <a:ea typeface="Calibri"/>
                <a:cs typeface="Calibri"/>
                <a:sym typeface="Calibri"/>
              </a:rPr>
              <a:t>Competency linkages between levels of education</a:t>
            </a:r>
          </a:p>
        </p:txBody>
      </p:sp>
      <p:sp>
        <p:nvSpPr>
          <p:cNvPr id="522" name="Shape 522"/>
          <p:cNvSpPr/>
          <p:nvPr/>
        </p:nvSpPr>
        <p:spPr>
          <a:xfrm>
            <a:off x="7092279" y="1483653"/>
            <a:ext cx="1408872" cy="3205804"/>
          </a:xfrm>
          <a:prstGeom prst="rect">
            <a:avLst/>
          </a:prstGeom>
          <a:solidFill>
            <a:srgbClr val="FABF8E"/>
          </a:solidFill>
          <a:ln w="9525" cap="flat">
            <a:solidFill>
              <a:srgbClr val="E36C0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a:solidFill>
                  <a:schemeClr val="dk1"/>
                </a:solidFill>
                <a:latin typeface="Calibri"/>
                <a:ea typeface="Calibri"/>
                <a:cs typeface="Calibri"/>
                <a:sym typeface="Calibri"/>
              </a:rPr>
              <a:t>Aim of National Education</a:t>
            </a:r>
          </a:p>
        </p:txBody>
      </p:sp>
      <p:cxnSp>
        <p:nvCxnSpPr>
          <p:cNvPr id="523" name="Shape 523"/>
          <p:cNvCxnSpPr/>
          <p:nvPr/>
        </p:nvCxnSpPr>
        <p:spPr>
          <a:xfrm rot="10800000" flipH="1">
            <a:off x="1708790" y="1426637"/>
            <a:ext cx="4048008" cy="1604862"/>
          </a:xfrm>
          <a:prstGeom prst="straightConnector1">
            <a:avLst/>
          </a:prstGeom>
          <a:noFill/>
          <a:ln w="57150" cap="flat">
            <a:solidFill>
              <a:srgbClr val="E36C09"/>
            </a:solidFill>
            <a:prstDash val="solid"/>
            <a:round/>
            <a:headEnd type="none" w="med" len="med"/>
            <a:tailEnd type="stealth" w="lg" len="lg"/>
          </a:ln>
        </p:spPr>
      </p:cxnSp>
      <p:sp>
        <p:nvSpPr>
          <p:cNvPr id="524" name="Shape 524"/>
          <p:cNvSpPr txBox="1"/>
          <p:nvPr/>
        </p:nvSpPr>
        <p:spPr>
          <a:xfrm rot="-1476418">
            <a:off x="2441813" y="1988406"/>
            <a:ext cx="1576457" cy="33855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600">
                <a:solidFill>
                  <a:schemeClr val="dk1"/>
                </a:solidFill>
                <a:latin typeface="Calibri"/>
                <a:ea typeface="Calibri"/>
                <a:cs typeface="Calibri"/>
                <a:sym typeface="Calibri"/>
              </a:rPr>
              <a:t>VERTICAL INTEGRATION</a:t>
            </a:r>
          </a:p>
        </p:txBody>
      </p:sp>
      <p:sp>
        <p:nvSpPr>
          <p:cNvPr id="525" name="Shape 525"/>
          <p:cNvSpPr txBox="1"/>
          <p:nvPr/>
        </p:nvSpPr>
        <p:spPr>
          <a:xfrm rot="-5400000">
            <a:off x="514225" y="1754050"/>
            <a:ext cx="1996499" cy="338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600" b="1">
                <a:solidFill>
                  <a:schemeClr val="dk1"/>
                </a:solidFill>
                <a:latin typeface="Calibri"/>
                <a:ea typeface="Calibri"/>
                <a:cs typeface="Calibri"/>
                <a:sym typeface="Calibri"/>
              </a:rPr>
              <a:t>Formulation Process</a:t>
            </a:r>
          </a:p>
        </p:txBody>
      </p:sp>
      <p:sp>
        <p:nvSpPr>
          <p:cNvPr id="526" name="Shape 526"/>
          <p:cNvSpPr txBox="1"/>
          <p:nvPr/>
        </p:nvSpPr>
        <p:spPr>
          <a:xfrm>
            <a:off x="6831950" y="6433300"/>
            <a:ext cx="1949700"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200">
                <a:solidFill>
                  <a:schemeClr val="dk1"/>
                </a:solidFill>
                <a:latin typeface="Calibri"/>
                <a:ea typeface="Calibri"/>
                <a:cs typeface="Calibri"/>
                <a:sym typeface="Calibri"/>
              </a:rPr>
              <a:t>GC: Graduate Competence</a:t>
            </a:r>
          </a:p>
        </p:txBody>
      </p:sp>
      <p:cxnSp>
        <p:nvCxnSpPr>
          <p:cNvPr id="527" name="Shape 527"/>
          <p:cNvCxnSpPr/>
          <p:nvPr/>
        </p:nvCxnSpPr>
        <p:spPr>
          <a:xfrm>
            <a:off x="0" y="785793"/>
            <a:ext cx="9108000" cy="0"/>
          </a:xfrm>
          <a:prstGeom prst="straightConnector1">
            <a:avLst/>
          </a:prstGeom>
          <a:noFill/>
          <a:ln w="9525" cap="flat">
            <a:solidFill>
              <a:srgbClr val="BE4B48"/>
            </a:solidFill>
            <a:prstDash val="solid"/>
            <a:round/>
            <a:headEnd type="none" w="med" len="med"/>
            <a:tailEnd type="none" w="med" len="med"/>
          </a:ln>
        </p:spPr>
      </p:cxnSp>
      <p:cxnSp>
        <p:nvCxnSpPr>
          <p:cNvPr id="528" name="Shape 528"/>
          <p:cNvCxnSpPr>
            <a:stCxn id="522" idx="0"/>
          </p:cNvCxnSpPr>
          <p:nvPr/>
        </p:nvCxnSpPr>
        <p:spPr>
          <a:xfrm rot="5400000">
            <a:off x="3978915" y="-786446"/>
            <a:ext cx="1547699" cy="6087900"/>
          </a:xfrm>
          <a:prstGeom prst="bentConnector3">
            <a:avLst>
              <a:gd name="adj1" fmla="val -14770"/>
            </a:avLst>
          </a:prstGeom>
          <a:noFill/>
          <a:ln w="9525" cap="flat">
            <a:solidFill>
              <a:srgbClr val="938953"/>
            </a:solidFill>
            <a:prstDash val="dash"/>
            <a:round/>
            <a:headEnd type="none" w="med" len="med"/>
            <a:tailEnd type="stealth" w="lg" len="lg"/>
          </a:ln>
        </p:spPr>
      </p:cxnSp>
      <p:cxnSp>
        <p:nvCxnSpPr>
          <p:cNvPr id="529" name="Shape 529"/>
          <p:cNvCxnSpPr>
            <a:stCxn id="522" idx="0"/>
          </p:cNvCxnSpPr>
          <p:nvPr/>
        </p:nvCxnSpPr>
        <p:spPr>
          <a:xfrm rot="5400000">
            <a:off x="4885215" y="-415046"/>
            <a:ext cx="1012799" cy="4810200"/>
          </a:xfrm>
          <a:prstGeom prst="bentConnector3">
            <a:avLst>
              <a:gd name="adj1" fmla="val -22571"/>
            </a:avLst>
          </a:prstGeom>
          <a:noFill/>
          <a:ln w="9525" cap="flat">
            <a:solidFill>
              <a:srgbClr val="938953"/>
            </a:solidFill>
            <a:prstDash val="dash"/>
            <a:round/>
            <a:headEnd type="none" w="med" len="med"/>
            <a:tailEnd type="stealth" w="lg" len="lg"/>
          </a:ln>
        </p:spPr>
      </p:cxnSp>
      <p:cxnSp>
        <p:nvCxnSpPr>
          <p:cNvPr id="530" name="Shape 530"/>
          <p:cNvCxnSpPr>
            <a:stCxn id="522" idx="0"/>
          </p:cNvCxnSpPr>
          <p:nvPr/>
        </p:nvCxnSpPr>
        <p:spPr>
          <a:xfrm rot="5400000">
            <a:off x="5791515" y="-43646"/>
            <a:ext cx="477899" cy="3532500"/>
          </a:xfrm>
          <a:prstGeom prst="bentConnector3">
            <a:avLst>
              <a:gd name="adj1" fmla="val -47834"/>
            </a:avLst>
          </a:prstGeom>
          <a:noFill/>
          <a:ln w="9525" cap="flat">
            <a:solidFill>
              <a:srgbClr val="938953"/>
            </a:solidFill>
            <a:prstDash val="dash"/>
            <a:round/>
            <a:headEnd type="none" w="med" len="med"/>
            <a:tailEnd type="stealth" w="lg" len="lg"/>
          </a:ln>
        </p:spPr>
      </p:cxnSp>
      <p:cxnSp>
        <p:nvCxnSpPr>
          <p:cNvPr id="531" name="Shape 531"/>
          <p:cNvCxnSpPr/>
          <p:nvPr/>
        </p:nvCxnSpPr>
        <p:spPr>
          <a:xfrm rot="10800000">
            <a:off x="5588998" y="1426651"/>
            <a:ext cx="2235899" cy="56999"/>
          </a:xfrm>
          <a:prstGeom prst="bentConnector3">
            <a:avLst>
              <a:gd name="adj1" fmla="val 0"/>
            </a:avLst>
          </a:prstGeom>
          <a:noFill/>
          <a:ln w="9525" cap="flat">
            <a:solidFill>
              <a:srgbClr val="938953"/>
            </a:solidFill>
            <a:prstDash val="dash"/>
            <a:round/>
            <a:headEnd type="none" w="med" len="med"/>
            <a:tailEnd type="stealth" w="lg" len="lg"/>
          </a:ln>
        </p:spPr>
      </p:cxnSp>
      <p:cxnSp>
        <p:nvCxnSpPr>
          <p:cNvPr id="532" name="Shape 532"/>
          <p:cNvCxnSpPr/>
          <p:nvPr/>
        </p:nvCxnSpPr>
        <p:spPr>
          <a:xfrm rot="10800000">
            <a:off x="6516216" y="5517231"/>
            <a:ext cx="0" cy="1003071"/>
          </a:xfrm>
          <a:prstGeom prst="straightConnector1">
            <a:avLst/>
          </a:prstGeom>
          <a:noFill/>
          <a:ln w="28575" cap="flat">
            <a:solidFill>
              <a:srgbClr val="953734"/>
            </a:solidFill>
            <a:prstDash val="solid"/>
            <a:round/>
            <a:headEnd type="none" w="med" len="med"/>
            <a:tailEnd type="stealth" w="lg" len="lg"/>
          </a:ln>
        </p:spPr>
      </p:cxn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grpSp>
        <p:nvGrpSpPr>
          <p:cNvPr id="2" name="Shape 537"/>
          <p:cNvGrpSpPr/>
          <p:nvPr/>
        </p:nvGrpSpPr>
        <p:grpSpPr>
          <a:xfrm>
            <a:off x="971600" y="5420270"/>
            <a:ext cx="5502821" cy="829061"/>
            <a:chOff x="971600" y="5028169"/>
            <a:chExt cx="5502821" cy="829061"/>
          </a:xfrm>
        </p:grpSpPr>
        <p:sp>
          <p:nvSpPr>
            <p:cNvPr id="538" name="Shape 538"/>
            <p:cNvSpPr/>
            <p:nvPr/>
          </p:nvSpPr>
          <p:spPr>
            <a:xfrm>
              <a:off x="998778" y="5028169"/>
              <a:ext cx="4998764" cy="412007"/>
            </a:xfrm>
            <a:prstGeom prst="rect">
              <a:avLst/>
            </a:prstGeom>
            <a:solidFill>
              <a:srgbClr val="C5D8F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0" i="0" u="none" strike="noStrike" cap="none" baseline="0">
                  <a:solidFill>
                    <a:schemeClr val="dk1"/>
                  </a:solidFill>
                  <a:latin typeface="Calibri"/>
                  <a:ea typeface="Calibri"/>
                  <a:cs typeface="Calibri"/>
                  <a:sym typeface="Calibri"/>
                </a:rPr>
                <a:t>Mata Pelajaran</a:t>
              </a:r>
            </a:p>
          </p:txBody>
        </p:sp>
        <p:sp>
          <p:nvSpPr>
            <p:cNvPr id="539" name="Shape 539"/>
            <p:cNvSpPr/>
            <p:nvPr/>
          </p:nvSpPr>
          <p:spPr>
            <a:xfrm>
              <a:off x="1081054" y="5100176"/>
              <a:ext cx="4998764" cy="412007"/>
            </a:xfrm>
            <a:prstGeom prst="rect">
              <a:avLst/>
            </a:prstGeom>
            <a:solidFill>
              <a:srgbClr val="C5D8F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0" i="0" u="none" strike="noStrike" cap="none" baseline="0">
                  <a:solidFill>
                    <a:schemeClr val="dk1"/>
                  </a:solidFill>
                  <a:latin typeface="Calibri"/>
                  <a:ea typeface="Calibri"/>
                  <a:cs typeface="Calibri"/>
                  <a:sym typeface="Calibri"/>
                </a:rPr>
                <a:t>Mata Pelajaran</a:t>
              </a:r>
            </a:p>
          </p:txBody>
        </p:sp>
        <p:sp>
          <p:nvSpPr>
            <p:cNvPr id="540" name="Shape 540"/>
            <p:cNvSpPr/>
            <p:nvPr/>
          </p:nvSpPr>
          <p:spPr>
            <a:xfrm>
              <a:off x="1170342" y="5172185"/>
              <a:ext cx="4998764" cy="412007"/>
            </a:xfrm>
            <a:prstGeom prst="rect">
              <a:avLst/>
            </a:prstGeom>
            <a:solidFill>
              <a:srgbClr val="C5D8F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0" i="0" u="none" strike="noStrike" cap="none" baseline="0">
                  <a:solidFill>
                    <a:schemeClr val="dk1"/>
                  </a:solidFill>
                  <a:latin typeface="Calibri"/>
                  <a:ea typeface="Calibri"/>
                  <a:cs typeface="Calibri"/>
                  <a:sym typeface="Calibri"/>
                </a:rPr>
                <a:t>Mata Pelajaran</a:t>
              </a:r>
            </a:p>
          </p:txBody>
        </p:sp>
        <p:sp>
          <p:nvSpPr>
            <p:cNvPr id="541" name="Shape 541"/>
            <p:cNvSpPr/>
            <p:nvPr/>
          </p:nvSpPr>
          <p:spPr>
            <a:xfrm>
              <a:off x="1242350" y="5244192"/>
              <a:ext cx="4998764" cy="412007"/>
            </a:xfrm>
            <a:prstGeom prst="rect">
              <a:avLst/>
            </a:prstGeom>
            <a:solidFill>
              <a:srgbClr val="C5D8F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0" i="0" u="none" strike="noStrike" cap="none" baseline="0">
                  <a:solidFill>
                    <a:schemeClr val="dk1"/>
                  </a:solidFill>
                  <a:latin typeface="Calibri"/>
                  <a:ea typeface="Calibri"/>
                  <a:cs typeface="Calibri"/>
                  <a:sym typeface="Calibri"/>
                </a:rPr>
                <a:t>Mata Pelajaran</a:t>
              </a:r>
            </a:p>
          </p:txBody>
        </p:sp>
        <p:sp>
          <p:nvSpPr>
            <p:cNvPr id="542" name="Shape 542"/>
            <p:cNvSpPr/>
            <p:nvPr/>
          </p:nvSpPr>
          <p:spPr>
            <a:xfrm>
              <a:off x="1314358" y="5316201"/>
              <a:ext cx="4998764" cy="412007"/>
            </a:xfrm>
            <a:prstGeom prst="rect">
              <a:avLst/>
            </a:prstGeom>
            <a:solidFill>
              <a:srgbClr val="C5D8F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0" i="0" u="none" strike="noStrike" cap="none" baseline="0">
                  <a:solidFill>
                    <a:schemeClr val="dk1"/>
                  </a:solidFill>
                  <a:latin typeface="Calibri"/>
                  <a:ea typeface="Calibri"/>
                  <a:cs typeface="Calibri"/>
                  <a:sym typeface="Calibri"/>
                </a:rPr>
                <a:t>Mata Pelajaran</a:t>
              </a:r>
            </a:p>
          </p:txBody>
        </p:sp>
        <p:cxnSp>
          <p:nvCxnSpPr>
            <p:cNvPr id="543" name="Shape 543"/>
            <p:cNvCxnSpPr/>
            <p:nvPr/>
          </p:nvCxnSpPr>
          <p:spPr>
            <a:xfrm>
              <a:off x="971600" y="5429955"/>
              <a:ext cx="504056" cy="427275"/>
            </a:xfrm>
            <a:prstGeom prst="straightConnector1">
              <a:avLst/>
            </a:prstGeom>
            <a:noFill/>
            <a:ln w="28575" cap="flat">
              <a:solidFill>
                <a:schemeClr val="dk1"/>
              </a:solidFill>
              <a:prstDash val="solid"/>
              <a:round/>
              <a:headEnd type="none" w="med" len="med"/>
              <a:tailEnd type="none" w="med" len="med"/>
            </a:ln>
          </p:spPr>
        </p:cxnSp>
        <p:cxnSp>
          <p:nvCxnSpPr>
            <p:cNvPr id="544" name="Shape 544"/>
            <p:cNvCxnSpPr/>
            <p:nvPr/>
          </p:nvCxnSpPr>
          <p:spPr>
            <a:xfrm>
              <a:off x="6012200" y="5085183"/>
              <a:ext cx="462221" cy="365011"/>
            </a:xfrm>
            <a:prstGeom prst="straightConnector1">
              <a:avLst/>
            </a:prstGeom>
            <a:noFill/>
            <a:ln w="28575" cap="flat">
              <a:solidFill>
                <a:schemeClr val="dk1"/>
              </a:solidFill>
              <a:prstDash val="solid"/>
              <a:round/>
              <a:headEnd type="none" w="med" len="med"/>
              <a:tailEnd type="none" w="med" len="med"/>
            </a:ln>
          </p:spPr>
        </p:cxnSp>
        <p:sp>
          <p:nvSpPr>
            <p:cNvPr id="545" name="Shape 545"/>
            <p:cNvSpPr/>
            <p:nvPr/>
          </p:nvSpPr>
          <p:spPr>
            <a:xfrm>
              <a:off x="1386366" y="5373216"/>
              <a:ext cx="4998764" cy="412007"/>
            </a:xfrm>
            <a:prstGeom prst="rect">
              <a:avLst/>
            </a:prstGeom>
            <a:solidFill>
              <a:srgbClr val="C5D8F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0" i="0" u="none" strike="noStrike" cap="none" baseline="0">
                  <a:solidFill>
                    <a:schemeClr val="dk1"/>
                  </a:solidFill>
                  <a:latin typeface="Calibri"/>
                  <a:ea typeface="Calibri"/>
                  <a:cs typeface="Calibri"/>
                  <a:sym typeface="Calibri"/>
                </a:rPr>
                <a:t>Mata Pelajaran</a:t>
              </a:r>
            </a:p>
          </p:txBody>
        </p:sp>
        <p:sp>
          <p:nvSpPr>
            <p:cNvPr id="546" name="Shape 546"/>
            <p:cNvSpPr/>
            <p:nvPr/>
          </p:nvSpPr>
          <p:spPr>
            <a:xfrm>
              <a:off x="1475655" y="5445223"/>
              <a:ext cx="4998764" cy="412007"/>
            </a:xfrm>
            <a:prstGeom prst="rect">
              <a:avLst/>
            </a:prstGeom>
            <a:solidFill>
              <a:srgbClr val="C5D8F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a:solidFill>
                    <a:schemeClr val="dk1"/>
                  </a:solidFill>
                  <a:latin typeface="Calibri"/>
                  <a:ea typeface="Calibri"/>
                  <a:cs typeface="Calibri"/>
                  <a:sym typeface="Calibri"/>
                </a:rPr>
                <a:t>Subject</a:t>
              </a:r>
            </a:p>
          </p:txBody>
        </p:sp>
        <p:cxnSp>
          <p:nvCxnSpPr>
            <p:cNvPr id="547" name="Shape 547"/>
            <p:cNvCxnSpPr/>
            <p:nvPr/>
          </p:nvCxnSpPr>
          <p:spPr>
            <a:xfrm>
              <a:off x="1007648" y="5069914"/>
              <a:ext cx="468008" cy="375308"/>
            </a:xfrm>
            <a:prstGeom prst="straightConnector1">
              <a:avLst/>
            </a:prstGeom>
            <a:noFill/>
            <a:ln w="28575" cap="flat">
              <a:solidFill>
                <a:schemeClr val="dk1"/>
              </a:solidFill>
              <a:prstDash val="solid"/>
              <a:round/>
              <a:headEnd type="none" w="med" len="med"/>
              <a:tailEnd type="none" w="med" len="med"/>
            </a:ln>
          </p:spPr>
        </p:cxnSp>
      </p:grpSp>
      <p:grpSp>
        <p:nvGrpSpPr>
          <p:cNvPr id="3" name="Shape 548"/>
          <p:cNvGrpSpPr/>
          <p:nvPr/>
        </p:nvGrpSpPr>
        <p:grpSpPr>
          <a:xfrm>
            <a:off x="941388" y="4864247"/>
            <a:ext cx="5502821" cy="829062"/>
            <a:chOff x="941387" y="4472146"/>
            <a:chExt cx="5502821" cy="829062"/>
          </a:xfrm>
        </p:grpSpPr>
        <p:sp>
          <p:nvSpPr>
            <p:cNvPr id="549" name="Shape 549"/>
            <p:cNvSpPr/>
            <p:nvPr/>
          </p:nvSpPr>
          <p:spPr>
            <a:xfrm>
              <a:off x="968565" y="4472146"/>
              <a:ext cx="4998764" cy="412007"/>
            </a:xfrm>
            <a:prstGeom prst="rect">
              <a:avLst/>
            </a:prstGeom>
            <a:solidFill>
              <a:srgbClr val="76923C"/>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Mata Pelajaran</a:t>
              </a:r>
            </a:p>
          </p:txBody>
        </p:sp>
        <p:sp>
          <p:nvSpPr>
            <p:cNvPr id="550" name="Shape 550"/>
            <p:cNvSpPr/>
            <p:nvPr/>
          </p:nvSpPr>
          <p:spPr>
            <a:xfrm>
              <a:off x="1050841" y="4544153"/>
              <a:ext cx="4998764" cy="412007"/>
            </a:xfrm>
            <a:prstGeom prst="rect">
              <a:avLst/>
            </a:prstGeom>
            <a:solidFill>
              <a:srgbClr val="76923C"/>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Mata Pelajaran</a:t>
              </a:r>
            </a:p>
          </p:txBody>
        </p:sp>
        <p:sp>
          <p:nvSpPr>
            <p:cNvPr id="551" name="Shape 551"/>
            <p:cNvSpPr/>
            <p:nvPr/>
          </p:nvSpPr>
          <p:spPr>
            <a:xfrm>
              <a:off x="1140129" y="4616162"/>
              <a:ext cx="4998764" cy="412007"/>
            </a:xfrm>
            <a:prstGeom prst="rect">
              <a:avLst/>
            </a:prstGeom>
            <a:solidFill>
              <a:srgbClr val="76923C"/>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Mata Pelajaran</a:t>
              </a:r>
            </a:p>
          </p:txBody>
        </p:sp>
        <p:sp>
          <p:nvSpPr>
            <p:cNvPr id="552" name="Shape 552"/>
            <p:cNvSpPr/>
            <p:nvPr/>
          </p:nvSpPr>
          <p:spPr>
            <a:xfrm>
              <a:off x="1212137" y="4688169"/>
              <a:ext cx="4998764" cy="412007"/>
            </a:xfrm>
            <a:prstGeom prst="rect">
              <a:avLst/>
            </a:prstGeom>
            <a:solidFill>
              <a:srgbClr val="76923C"/>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Mata Pelajaran</a:t>
              </a:r>
            </a:p>
          </p:txBody>
        </p:sp>
        <p:sp>
          <p:nvSpPr>
            <p:cNvPr id="553" name="Shape 553"/>
            <p:cNvSpPr/>
            <p:nvPr/>
          </p:nvSpPr>
          <p:spPr>
            <a:xfrm>
              <a:off x="1284145" y="4760178"/>
              <a:ext cx="4998764" cy="412007"/>
            </a:xfrm>
            <a:prstGeom prst="rect">
              <a:avLst/>
            </a:prstGeom>
            <a:solidFill>
              <a:srgbClr val="76923C"/>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Mata Pelajaran</a:t>
              </a:r>
            </a:p>
          </p:txBody>
        </p:sp>
        <p:cxnSp>
          <p:nvCxnSpPr>
            <p:cNvPr id="554" name="Shape 554"/>
            <p:cNvCxnSpPr/>
            <p:nvPr/>
          </p:nvCxnSpPr>
          <p:spPr>
            <a:xfrm>
              <a:off x="941387" y="4873932"/>
              <a:ext cx="504056" cy="427275"/>
            </a:xfrm>
            <a:prstGeom prst="straightConnector1">
              <a:avLst/>
            </a:prstGeom>
            <a:noFill/>
            <a:ln w="28575" cap="flat">
              <a:solidFill>
                <a:srgbClr val="4F6128"/>
              </a:solidFill>
              <a:prstDash val="solid"/>
              <a:round/>
              <a:headEnd type="none" w="med" len="med"/>
              <a:tailEnd type="none" w="med" len="med"/>
            </a:ln>
          </p:spPr>
        </p:cxnSp>
        <p:cxnSp>
          <p:nvCxnSpPr>
            <p:cNvPr id="555" name="Shape 555"/>
            <p:cNvCxnSpPr/>
            <p:nvPr/>
          </p:nvCxnSpPr>
          <p:spPr>
            <a:xfrm>
              <a:off x="5981987" y="4529160"/>
              <a:ext cx="462221" cy="365011"/>
            </a:xfrm>
            <a:prstGeom prst="straightConnector1">
              <a:avLst/>
            </a:prstGeom>
            <a:noFill/>
            <a:ln w="28575" cap="flat">
              <a:solidFill>
                <a:srgbClr val="4F6128"/>
              </a:solidFill>
              <a:prstDash val="solid"/>
              <a:round/>
              <a:headEnd type="none" w="med" len="med"/>
              <a:tailEnd type="none" w="med" len="med"/>
            </a:ln>
          </p:spPr>
        </p:cxnSp>
        <p:sp>
          <p:nvSpPr>
            <p:cNvPr id="556" name="Shape 556"/>
            <p:cNvSpPr/>
            <p:nvPr/>
          </p:nvSpPr>
          <p:spPr>
            <a:xfrm>
              <a:off x="1356154" y="4817192"/>
              <a:ext cx="4998764" cy="412007"/>
            </a:xfrm>
            <a:prstGeom prst="rect">
              <a:avLst/>
            </a:prstGeom>
            <a:solidFill>
              <a:srgbClr val="76923C"/>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Mata Pelajaran</a:t>
              </a:r>
            </a:p>
          </p:txBody>
        </p:sp>
        <p:sp>
          <p:nvSpPr>
            <p:cNvPr id="557" name="Shape 557"/>
            <p:cNvSpPr/>
            <p:nvPr/>
          </p:nvSpPr>
          <p:spPr>
            <a:xfrm>
              <a:off x="1445442" y="4889201"/>
              <a:ext cx="4998764" cy="412007"/>
            </a:xfrm>
            <a:prstGeom prst="rect">
              <a:avLst/>
            </a:prstGeom>
            <a:solidFill>
              <a:srgbClr val="76923C"/>
            </a:solidFill>
            <a:ln w="25400" cap="flat">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a:solidFill>
                    <a:schemeClr val="lt1"/>
                  </a:solidFill>
                  <a:latin typeface="Calibri"/>
                  <a:ea typeface="Calibri"/>
                  <a:cs typeface="Calibri"/>
                  <a:sym typeface="Calibri"/>
                </a:rPr>
                <a:t>CORE COMPETENCE SET</a:t>
              </a:r>
            </a:p>
          </p:txBody>
        </p:sp>
        <p:cxnSp>
          <p:nvCxnSpPr>
            <p:cNvPr id="558" name="Shape 558"/>
            <p:cNvCxnSpPr/>
            <p:nvPr/>
          </p:nvCxnSpPr>
          <p:spPr>
            <a:xfrm>
              <a:off x="977434" y="4513892"/>
              <a:ext cx="468008" cy="375308"/>
            </a:xfrm>
            <a:prstGeom prst="straightConnector1">
              <a:avLst/>
            </a:prstGeom>
            <a:noFill/>
            <a:ln w="28575" cap="flat">
              <a:solidFill>
                <a:srgbClr val="4F6128"/>
              </a:solidFill>
              <a:prstDash val="solid"/>
              <a:round/>
              <a:headEnd type="none" w="med" len="med"/>
              <a:tailEnd type="none" w="med" len="med"/>
            </a:ln>
          </p:spPr>
        </p:cxnSp>
      </p:grpSp>
      <p:grpSp>
        <p:nvGrpSpPr>
          <p:cNvPr id="4" name="Shape 559"/>
          <p:cNvGrpSpPr/>
          <p:nvPr/>
        </p:nvGrpSpPr>
        <p:grpSpPr>
          <a:xfrm>
            <a:off x="1043608" y="1588853"/>
            <a:ext cx="5156147" cy="3286148"/>
            <a:chOff x="1115616" y="1354629"/>
            <a:chExt cx="5156147" cy="3286148"/>
          </a:xfrm>
        </p:grpSpPr>
        <p:sp>
          <p:nvSpPr>
            <p:cNvPr id="560" name="Shape 560"/>
            <p:cNvSpPr/>
            <p:nvPr/>
          </p:nvSpPr>
          <p:spPr>
            <a:xfrm>
              <a:off x="1115616" y="4029401"/>
              <a:ext cx="857255" cy="611376"/>
            </a:xfrm>
            <a:prstGeom prst="rect">
              <a:avLst/>
            </a:prstGeom>
            <a:solidFill>
              <a:srgbClr val="DDD9C3"/>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dk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a:t>
              </a:r>
            </a:p>
          </p:txBody>
        </p:sp>
        <p:sp>
          <p:nvSpPr>
            <p:cNvPr id="561" name="Shape 561"/>
            <p:cNvSpPr/>
            <p:nvPr/>
          </p:nvSpPr>
          <p:spPr>
            <a:xfrm>
              <a:off x="1972872" y="3494446"/>
              <a:ext cx="857255" cy="1146330"/>
            </a:xfrm>
            <a:prstGeom prst="rect">
              <a:avLst/>
            </a:prstGeom>
            <a:solidFill>
              <a:srgbClr val="DAEEF3"/>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dk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II</a:t>
              </a:r>
            </a:p>
          </p:txBody>
        </p:sp>
        <p:sp>
          <p:nvSpPr>
            <p:cNvPr id="562" name="Shape 562"/>
            <p:cNvSpPr/>
            <p:nvPr/>
          </p:nvSpPr>
          <p:spPr>
            <a:xfrm>
              <a:off x="2830127" y="2959491"/>
              <a:ext cx="857255" cy="1681284"/>
            </a:xfrm>
            <a:prstGeom prst="rect">
              <a:avLst/>
            </a:prstGeom>
            <a:solidFill>
              <a:srgbClr val="B6DDE7"/>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dk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IIII</a:t>
              </a:r>
            </a:p>
          </p:txBody>
        </p:sp>
        <p:sp>
          <p:nvSpPr>
            <p:cNvPr id="563" name="Shape 563"/>
            <p:cNvSpPr/>
            <p:nvPr/>
          </p:nvSpPr>
          <p:spPr>
            <a:xfrm>
              <a:off x="3687383" y="2424538"/>
              <a:ext cx="857255" cy="2216239"/>
            </a:xfrm>
            <a:prstGeom prst="rect">
              <a:avLst/>
            </a:prstGeom>
            <a:solidFill>
              <a:srgbClr val="92CCDC"/>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dk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IV</a:t>
              </a:r>
            </a:p>
          </p:txBody>
        </p:sp>
        <p:sp>
          <p:nvSpPr>
            <p:cNvPr id="564" name="Shape 564"/>
            <p:cNvSpPr/>
            <p:nvPr/>
          </p:nvSpPr>
          <p:spPr>
            <a:xfrm>
              <a:off x="4544639" y="1889583"/>
              <a:ext cx="857255" cy="2751194"/>
            </a:xfrm>
            <a:prstGeom prst="rect">
              <a:avLst/>
            </a:prstGeom>
            <a:solidFill>
              <a:srgbClr val="31859B"/>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lt1"/>
                  </a:solidFill>
                  <a:latin typeface="Calibri"/>
                  <a:ea typeface="Calibri"/>
                  <a:cs typeface="Calibri"/>
                  <a:sym typeface="Calibri"/>
                </a:rPr>
                <a:t>Kelas V</a:t>
              </a:r>
            </a:p>
          </p:txBody>
        </p:sp>
        <p:sp>
          <p:nvSpPr>
            <p:cNvPr id="565" name="Shape 565"/>
            <p:cNvSpPr/>
            <p:nvPr/>
          </p:nvSpPr>
          <p:spPr>
            <a:xfrm>
              <a:off x="5414507" y="1354629"/>
              <a:ext cx="857255" cy="3286148"/>
            </a:xfrm>
            <a:prstGeom prst="rect">
              <a:avLst/>
            </a:prstGeom>
            <a:solidFill>
              <a:srgbClr val="205867"/>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lt1"/>
                  </a:solidFill>
                  <a:latin typeface="Calibri"/>
                  <a:ea typeface="Calibri"/>
                  <a:cs typeface="Calibri"/>
                  <a:sym typeface="Calibri"/>
                </a:rPr>
                <a:t>Kelas VI</a:t>
              </a:r>
            </a:p>
          </p:txBody>
        </p:sp>
      </p:grpSp>
      <p:grpSp>
        <p:nvGrpSpPr>
          <p:cNvPr id="5" name="Shape 566"/>
          <p:cNvGrpSpPr/>
          <p:nvPr/>
        </p:nvGrpSpPr>
        <p:grpSpPr>
          <a:xfrm>
            <a:off x="1144044" y="1673219"/>
            <a:ext cx="5156147" cy="3286148"/>
            <a:chOff x="1115616" y="1354629"/>
            <a:chExt cx="5156147" cy="3286148"/>
          </a:xfrm>
        </p:grpSpPr>
        <p:sp>
          <p:nvSpPr>
            <p:cNvPr id="567" name="Shape 567"/>
            <p:cNvSpPr/>
            <p:nvPr/>
          </p:nvSpPr>
          <p:spPr>
            <a:xfrm>
              <a:off x="1115616" y="4029401"/>
              <a:ext cx="857255" cy="611376"/>
            </a:xfrm>
            <a:prstGeom prst="rect">
              <a:avLst/>
            </a:prstGeom>
            <a:solidFill>
              <a:srgbClr val="DDD9C3"/>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dk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a:t>
              </a:r>
            </a:p>
          </p:txBody>
        </p:sp>
        <p:sp>
          <p:nvSpPr>
            <p:cNvPr id="568" name="Shape 568"/>
            <p:cNvSpPr/>
            <p:nvPr/>
          </p:nvSpPr>
          <p:spPr>
            <a:xfrm>
              <a:off x="1972872" y="3494446"/>
              <a:ext cx="857255" cy="1146330"/>
            </a:xfrm>
            <a:prstGeom prst="rect">
              <a:avLst/>
            </a:prstGeom>
            <a:solidFill>
              <a:srgbClr val="DAEEF3"/>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dk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II</a:t>
              </a:r>
            </a:p>
          </p:txBody>
        </p:sp>
        <p:sp>
          <p:nvSpPr>
            <p:cNvPr id="569" name="Shape 569"/>
            <p:cNvSpPr/>
            <p:nvPr/>
          </p:nvSpPr>
          <p:spPr>
            <a:xfrm>
              <a:off x="2830127" y="2959491"/>
              <a:ext cx="857255" cy="1681284"/>
            </a:xfrm>
            <a:prstGeom prst="rect">
              <a:avLst/>
            </a:prstGeom>
            <a:solidFill>
              <a:srgbClr val="B6DDE7"/>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dk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IIII</a:t>
              </a:r>
            </a:p>
          </p:txBody>
        </p:sp>
        <p:sp>
          <p:nvSpPr>
            <p:cNvPr id="570" name="Shape 570"/>
            <p:cNvSpPr/>
            <p:nvPr/>
          </p:nvSpPr>
          <p:spPr>
            <a:xfrm>
              <a:off x="3687383" y="2424538"/>
              <a:ext cx="857255" cy="2216239"/>
            </a:xfrm>
            <a:prstGeom prst="rect">
              <a:avLst/>
            </a:prstGeom>
            <a:solidFill>
              <a:srgbClr val="92CCDC"/>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dk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IV</a:t>
              </a:r>
            </a:p>
          </p:txBody>
        </p:sp>
        <p:sp>
          <p:nvSpPr>
            <p:cNvPr id="571" name="Shape 571"/>
            <p:cNvSpPr/>
            <p:nvPr/>
          </p:nvSpPr>
          <p:spPr>
            <a:xfrm>
              <a:off x="4544639" y="1889583"/>
              <a:ext cx="857255" cy="2751194"/>
            </a:xfrm>
            <a:prstGeom prst="rect">
              <a:avLst/>
            </a:prstGeom>
            <a:solidFill>
              <a:srgbClr val="31859B"/>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lt1"/>
                  </a:solidFill>
                  <a:latin typeface="Calibri"/>
                  <a:ea typeface="Calibri"/>
                  <a:cs typeface="Calibri"/>
                  <a:sym typeface="Calibri"/>
                </a:rPr>
                <a:t>Kelas V</a:t>
              </a:r>
            </a:p>
          </p:txBody>
        </p:sp>
        <p:sp>
          <p:nvSpPr>
            <p:cNvPr id="572" name="Shape 572"/>
            <p:cNvSpPr/>
            <p:nvPr/>
          </p:nvSpPr>
          <p:spPr>
            <a:xfrm>
              <a:off x="5414507" y="1354629"/>
              <a:ext cx="857255" cy="3286148"/>
            </a:xfrm>
            <a:prstGeom prst="rect">
              <a:avLst/>
            </a:prstGeom>
            <a:solidFill>
              <a:srgbClr val="205867"/>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lt1"/>
                  </a:solidFill>
                  <a:latin typeface="Calibri"/>
                  <a:ea typeface="Calibri"/>
                  <a:cs typeface="Calibri"/>
                  <a:sym typeface="Calibri"/>
                </a:rPr>
                <a:t>Kelas VI</a:t>
              </a:r>
            </a:p>
          </p:txBody>
        </p:sp>
      </p:grpSp>
      <p:grpSp>
        <p:nvGrpSpPr>
          <p:cNvPr id="6" name="Shape 573"/>
          <p:cNvGrpSpPr/>
          <p:nvPr/>
        </p:nvGrpSpPr>
        <p:grpSpPr>
          <a:xfrm>
            <a:off x="1231497" y="1775279"/>
            <a:ext cx="5156147" cy="3286148"/>
            <a:chOff x="1115616" y="1354629"/>
            <a:chExt cx="5156147" cy="3286148"/>
          </a:xfrm>
        </p:grpSpPr>
        <p:sp>
          <p:nvSpPr>
            <p:cNvPr id="574" name="Shape 574"/>
            <p:cNvSpPr/>
            <p:nvPr/>
          </p:nvSpPr>
          <p:spPr>
            <a:xfrm>
              <a:off x="1115616" y="4029401"/>
              <a:ext cx="857255" cy="611376"/>
            </a:xfrm>
            <a:prstGeom prst="rect">
              <a:avLst/>
            </a:prstGeom>
            <a:solidFill>
              <a:srgbClr val="DDD9C3"/>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dk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a:t>
              </a:r>
            </a:p>
          </p:txBody>
        </p:sp>
        <p:sp>
          <p:nvSpPr>
            <p:cNvPr id="575" name="Shape 575"/>
            <p:cNvSpPr/>
            <p:nvPr/>
          </p:nvSpPr>
          <p:spPr>
            <a:xfrm>
              <a:off x="1972872" y="3494446"/>
              <a:ext cx="857255" cy="1146330"/>
            </a:xfrm>
            <a:prstGeom prst="rect">
              <a:avLst/>
            </a:prstGeom>
            <a:solidFill>
              <a:srgbClr val="DAEEF3"/>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dk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II</a:t>
              </a:r>
            </a:p>
          </p:txBody>
        </p:sp>
        <p:sp>
          <p:nvSpPr>
            <p:cNvPr id="576" name="Shape 576"/>
            <p:cNvSpPr/>
            <p:nvPr/>
          </p:nvSpPr>
          <p:spPr>
            <a:xfrm>
              <a:off x="2830127" y="2959491"/>
              <a:ext cx="857255" cy="1681284"/>
            </a:xfrm>
            <a:prstGeom prst="rect">
              <a:avLst/>
            </a:prstGeom>
            <a:solidFill>
              <a:srgbClr val="B6DDE7"/>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dk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IIII</a:t>
              </a:r>
            </a:p>
          </p:txBody>
        </p:sp>
        <p:sp>
          <p:nvSpPr>
            <p:cNvPr id="577" name="Shape 577"/>
            <p:cNvSpPr/>
            <p:nvPr/>
          </p:nvSpPr>
          <p:spPr>
            <a:xfrm>
              <a:off x="3687383" y="2424538"/>
              <a:ext cx="857255" cy="2216239"/>
            </a:xfrm>
            <a:prstGeom prst="rect">
              <a:avLst/>
            </a:prstGeom>
            <a:solidFill>
              <a:srgbClr val="92CCDC"/>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dk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IV</a:t>
              </a:r>
            </a:p>
          </p:txBody>
        </p:sp>
        <p:sp>
          <p:nvSpPr>
            <p:cNvPr id="578" name="Shape 578"/>
            <p:cNvSpPr/>
            <p:nvPr/>
          </p:nvSpPr>
          <p:spPr>
            <a:xfrm>
              <a:off x="4544639" y="1889583"/>
              <a:ext cx="857255" cy="2751194"/>
            </a:xfrm>
            <a:prstGeom prst="rect">
              <a:avLst/>
            </a:prstGeom>
            <a:solidFill>
              <a:srgbClr val="31859B"/>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lt1"/>
                  </a:solidFill>
                  <a:latin typeface="Calibri"/>
                  <a:ea typeface="Calibri"/>
                  <a:cs typeface="Calibri"/>
                  <a:sym typeface="Calibri"/>
                </a:rPr>
                <a:t>Kelas V</a:t>
              </a:r>
            </a:p>
          </p:txBody>
        </p:sp>
        <p:sp>
          <p:nvSpPr>
            <p:cNvPr id="579" name="Shape 579"/>
            <p:cNvSpPr/>
            <p:nvPr/>
          </p:nvSpPr>
          <p:spPr>
            <a:xfrm>
              <a:off x="5414507" y="1354629"/>
              <a:ext cx="857255" cy="3286148"/>
            </a:xfrm>
            <a:prstGeom prst="rect">
              <a:avLst/>
            </a:prstGeom>
            <a:solidFill>
              <a:srgbClr val="205867"/>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i="0" u="none" strike="noStrike" cap="none" baseline="0">
                  <a:solidFill>
                    <a:schemeClr val="lt1"/>
                  </a:solidFill>
                  <a:latin typeface="Calibri"/>
                  <a:ea typeface="Calibri"/>
                  <a:cs typeface="Calibri"/>
                  <a:sym typeface="Calibri"/>
                </a:rPr>
                <a:t>KI</a:t>
              </a:r>
            </a:p>
            <a:p>
              <a:pPr marL="0" marR="0" lvl="0" indent="0" algn="ctr" rtl="0">
                <a:spcBef>
                  <a:spcPts val="0"/>
                </a:spcBef>
                <a:buSzPct val="25000"/>
                <a:buNone/>
              </a:pPr>
              <a:r>
                <a:rPr lang="id-ID" sz="1400" b="1" i="0" u="none" strike="noStrike" cap="none" baseline="0">
                  <a:solidFill>
                    <a:schemeClr val="lt1"/>
                  </a:solidFill>
                  <a:latin typeface="Calibri"/>
                  <a:ea typeface="Calibri"/>
                  <a:cs typeface="Calibri"/>
                  <a:sym typeface="Calibri"/>
                </a:rPr>
                <a:t>Kelas VI</a:t>
              </a:r>
            </a:p>
          </p:txBody>
        </p:sp>
      </p:grpSp>
      <p:grpSp>
        <p:nvGrpSpPr>
          <p:cNvPr id="7" name="Shape 580"/>
          <p:cNvGrpSpPr/>
          <p:nvPr/>
        </p:nvGrpSpPr>
        <p:grpSpPr>
          <a:xfrm>
            <a:off x="1360068" y="1889243"/>
            <a:ext cx="5156147" cy="3286148"/>
            <a:chOff x="1115616" y="1354629"/>
            <a:chExt cx="5156147" cy="3286148"/>
          </a:xfrm>
        </p:grpSpPr>
        <p:sp>
          <p:nvSpPr>
            <p:cNvPr id="581" name="Shape 581"/>
            <p:cNvSpPr/>
            <p:nvPr/>
          </p:nvSpPr>
          <p:spPr>
            <a:xfrm>
              <a:off x="1115616" y="4029401"/>
              <a:ext cx="857255" cy="611376"/>
            </a:xfrm>
            <a:prstGeom prst="rect">
              <a:avLst/>
            </a:prstGeom>
            <a:solidFill>
              <a:srgbClr val="DDD9C3"/>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a:solidFill>
                    <a:schemeClr val="dk1"/>
                  </a:solidFill>
                  <a:latin typeface="Calibri"/>
                  <a:ea typeface="Calibri"/>
                  <a:cs typeface="Calibri"/>
                  <a:sym typeface="Calibri"/>
                </a:rPr>
                <a:t>GC</a:t>
              </a:r>
            </a:p>
            <a:p>
              <a:pPr marL="0" marR="0" lvl="0" indent="0" algn="ctr" rtl="0">
                <a:spcBef>
                  <a:spcPts val="0"/>
                </a:spcBef>
                <a:buSzPct val="25000"/>
                <a:buNone/>
              </a:pPr>
              <a:r>
                <a:rPr lang="id-ID" b="1">
                  <a:solidFill>
                    <a:schemeClr val="dk1"/>
                  </a:solidFill>
                  <a:latin typeface="Calibri"/>
                  <a:ea typeface="Calibri"/>
                  <a:cs typeface="Calibri"/>
                  <a:sym typeface="Calibri"/>
                </a:rPr>
                <a:t>Grade</a:t>
              </a:r>
              <a:r>
                <a:rPr lang="id-ID" sz="1400" b="1" i="0" u="none" strike="noStrike" cap="none" baseline="0">
                  <a:solidFill>
                    <a:schemeClr val="dk1"/>
                  </a:solidFill>
                  <a:latin typeface="Calibri"/>
                  <a:ea typeface="Calibri"/>
                  <a:cs typeface="Calibri"/>
                  <a:sym typeface="Calibri"/>
                </a:rPr>
                <a:t> I</a:t>
              </a:r>
            </a:p>
          </p:txBody>
        </p:sp>
        <p:sp>
          <p:nvSpPr>
            <p:cNvPr id="582" name="Shape 582"/>
            <p:cNvSpPr/>
            <p:nvPr/>
          </p:nvSpPr>
          <p:spPr>
            <a:xfrm>
              <a:off x="1972872" y="3494446"/>
              <a:ext cx="857255" cy="1146330"/>
            </a:xfrm>
            <a:prstGeom prst="rect">
              <a:avLst/>
            </a:prstGeom>
            <a:solidFill>
              <a:srgbClr val="DAEEF3"/>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a:solidFill>
                    <a:schemeClr val="dk1"/>
                  </a:solidFill>
                  <a:latin typeface="Calibri"/>
                  <a:ea typeface="Calibri"/>
                  <a:cs typeface="Calibri"/>
                  <a:sym typeface="Calibri"/>
                </a:rPr>
                <a:t>GC</a:t>
              </a:r>
            </a:p>
            <a:p>
              <a:pPr marL="0" marR="0" lvl="0" indent="0" algn="ctr" rtl="0">
                <a:spcBef>
                  <a:spcPts val="0"/>
                </a:spcBef>
                <a:buSzPct val="25000"/>
                <a:buNone/>
              </a:pPr>
              <a:r>
                <a:rPr lang="id-ID" b="1">
                  <a:solidFill>
                    <a:schemeClr val="dk1"/>
                  </a:solidFill>
                  <a:latin typeface="Calibri"/>
                  <a:ea typeface="Calibri"/>
                  <a:cs typeface="Calibri"/>
                  <a:sym typeface="Calibri"/>
                </a:rPr>
                <a:t>Grade </a:t>
              </a:r>
              <a:r>
                <a:rPr lang="id-ID" sz="1400" b="1" i="0" u="none" strike="noStrike" cap="none" baseline="0">
                  <a:solidFill>
                    <a:schemeClr val="dk1"/>
                  </a:solidFill>
                  <a:latin typeface="Calibri"/>
                  <a:ea typeface="Calibri"/>
                  <a:cs typeface="Calibri"/>
                  <a:sym typeface="Calibri"/>
                </a:rPr>
                <a:t> II</a:t>
              </a:r>
            </a:p>
          </p:txBody>
        </p:sp>
        <p:sp>
          <p:nvSpPr>
            <p:cNvPr id="583" name="Shape 583"/>
            <p:cNvSpPr/>
            <p:nvPr/>
          </p:nvSpPr>
          <p:spPr>
            <a:xfrm>
              <a:off x="2830127" y="2959491"/>
              <a:ext cx="857255" cy="1681284"/>
            </a:xfrm>
            <a:prstGeom prst="rect">
              <a:avLst/>
            </a:prstGeom>
            <a:solidFill>
              <a:srgbClr val="B6DDE7"/>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a:solidFill>
                    <a:schemeClr val="dk1"/>
                  </a:solidFill>
                  <a:latin typeface="Calibri"/>
                  <a:ea typeface="Calibri"/>
                  <a:cs typeface="Calibri"/>
                  <a:sym typeface="Calibri"/>
                </a:rPr>
                <a:t>GC</a:t>
              </a:r>
            </a:p>
            <a:p>
              <a:pPr marL="0" marR="0" lvl="0" indent="0" algn="ctr" rtl="0">
                <a:spcBef>
                  <a:spcPts val="0"/>
                </a:spcBef>
                <a:buSzPct val="25000"/>
                <a:buNone/>
              </a:pPr>
              <a:r>
                <a:rPr lang="id-ID" b="1">
                  <a:solidFill>
                    <a:schemeClr val="dk1"/>
                  </a:solidFill>
                  <a:latin typeface="Calibri"/>
                  <a:ea typeface="Calibri"/>
                  <a:cs typeface="Calibri"/>
                  <a:sym typeface="Calibri"/>
                </a:rPr>
                <a:t>Grade </a:t>
              </a:r>
              <a:r>
                <a:rPr lang="id-ID" sz="1400" b="1" i="0" u="none" strike="noStrike" cap="none" baseline="0">
                  <a:solidFill>
                    <a:schemeClr val="dk1"/>
                  </a:solidFill>
                  <a:latin typeface="Calibri"/>
                  <a:ea typeface="Calibri"/>
                  <a:cs typeface="Calibri"/>
                  <a:sym typeface="Calibri"/>
                </a:rPr>
                <a:t>IIII</a:t>
              </a:r>
            </a:p>
          </p:txBody>
        </p:sp>
        <p:sp>
          <p:nvSpPr>
            <p:cNvPr id="584" name="Shape 584"/>
            <p:cNvSpPr/>
            <p:nvPr/>
          </p:nvSpPr>
          <p:spPr>
            <a:xfrm>
              <a:off x="3687383" y="2424538"/>
              <a:ext cx="857255" cy="2216239"/>
            </a:xfrm>
            <a:prstGeom prst="rect">
              <a:avLst/>
            </a:prstGeom>
            <a:solidFill>
              <a:srgbClr val="92CCDC"/>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a:solidFill>
                    <a:schemeClr val="dk1"/>
                  </a:solidFill>
                  <a:latin typeface="Calibri"/>
                  <a:ea typeface="Calibri"/>
                  <a:cs typeface="Calibri"/>
                  <a:sym typeface="Calibri"/>
                </a:rPr>
                <a:t>GC</a:t>
              </a:r>
            </a:p>
            <a:p>
              <a:pPr marL="0" marR="0" lvl="0" indent="0" algn="ctr" rtl="0">
                <a:spcBef>
                  <a:spcPts val="0"/>
                </a:spcBef>
                <a:buSzPct val="25000"/>
                <a:buNone/>
              </a:pPr>
              <a:r>
                <a:rPr lang="id-ID" sz="1400" b="1" i="0" u="none" strike="noStrike" cap="none" baseline="0">
                  <a:solidFill>
                    <a:schemeClr val="dk1"/>
                  </a:solidFill>
                  <a:latin typeface="Calibri"/>
                  <a:ea typeface="Calibri"/>
                  <a:cs typeface="Calibri"/>
                  <a:sym typeface="Calibri"/>
                </a:rPr>
                <a:t>Kelas IV</a:t>
              </a:r>
            </a:p>
          </p:txBody>
        </p:sp>
        <p:sp>
          <p:nvSpPr>
            <p:cNvPr id="585" name="Shape 585"/>
            <p:cNvSpPr/>
            <p:nvPr/>
          </p:nvSpPr>
          <p:spPr>
            <a:xfrm>
              <a:off x="4544639" y="1889583"/>
              <a:ext cx="857255" cy="2751194"/>
            </a:xfrm>
            <a:prstGeom prst="rect">
              <a:avLst/>
            </a:prstGeom>
            <a:solidFill>
              <a:srgbClr val="31859B"/>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a:solidFill>
                    <a:schemeClr val="lt1"/>
                  </a:solidFill>
                  <a:latin typeface="Calibri"/>
                  <a:ea typeface="Calibri"/>
                  <a:cs typeface="Calibri"/>
                  <a:sym typeface="Calibri"/>
                </a:rPr>
                <a:t>GC</a:t>
              </a:r>
            </a:p>
            <a:p>
              <a:pPr marL="0" marR="0" lvl="0" indent="0" algn="ctr" rtl="0">
                <a:spcBef>
                  <a:spcPts val="0"/>
                </a:spcBef>
                <a:buSzPct val="25000"/>
                <a:buNone/>
              </a:pPr>
              <a:r>
                <a:rPr lang="id-ID" b="1">
                  <a:solidFill>
                    <a:schemeClr val="lt1"/>
                  </a:solidFill>
                  <a:latin typeface="Calibri"/>
                  <a:ea typeface="Calibri"/>
                  <a:cs typeface="Calibri"/>
                  <a:sym typeface="Calibri"/>
                </a:rPr>
                <a:t>Grade </a:t>
              </a:r>
              <a:r>
                <a:rPr lang="id-ID" sz="1400" b="1" i="0" u="none" strike="noStrike" cap="none" baseline="0">
                  <a:solidFill>
                    <a:schemeClr val="lt1"/>
                  </a:solidFill>
                  <a:latin typeface="Calibri"/>
                  <a:ea typeface="Calibri"/>
                  <a:cs typeface="Calibri"/>
                  <a:sym typeface="Calibri"/>
                </a:rPr>
                <a:t>V</a:t>
              </a:r>
            </a:p>
          </p:txBody>
        </p:sp>
        <p:sp>
          <p:nvSpPr>
            <p:cNvPr id="586" name="Shape 586"/>
            <p:cNvSpPr/>
            <p:nvPr/>
          </p:nvSpPr>
          <p:spPr>
            <a:xfrm>
              <a:off x="5414507" y="1354629"/>
              <a:ext cx="857255" cy="3286148"/>
            </a:xfrm>
            <a:prstGeom prst="rect">
              <a:avLst/>
            </a:prstGeom>
            <a:solidFill>
              <a:srgbClr val="205867"/>
            </a:solidFill>
            <a:ln w="25400" cap="flat">
              <a:solidFill>
                <a:srgbClr val="8CB3E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a:solidFill>
                    <a:schemeClr val="lt1"/>
                  </a:solidFill>
                  <a:latin typeface="Calibri"/>
                  <a:ea typeface="Calibri"/>
                  <a:cs typeface="Calibri"/>
                  <a:sym typeface="Calibri"/>
                </a:rPr>
                <a:t>GC</a:t>
              </a:r>
            </a:p>
            <a:p>
              <a:pPr marL="0" marR="0" lvl="0" indent="0" algn="ctr" rtl="0">
                <a:spcBef>
                  <a:spcPts val="0"/>
                </a:spcBef>
                <a:buSzPct val="25000"/>
                <a:buNone/>
              </a:pPr>
              <a:r>
                <a:rPr lang="id-ID" b="1">
                  <a:solidFill>
                    <a:schemeClr val="lt1"/>
                  </a:solidFill>
                  <a:latin typeface="Calibri"/>
                  <a:ea typeface="Calibri"/>
                  <a:cs typeface="Calibri"/>
                  <a:sym typeface="Calibri"/>
                </a:rPr>
                <a:t>Grade </a:t>
              </a:r>
              <a:r>
                <a:rPr lang="id-ID" sz="1400" b="1" i="0" u="none" strike="noStrike" cap="none" baseline="0">
                  <a:solidFill>
                    <a:schemeClr val="lt1"/>
                  </a:solidFill>
                  <a:latin typeface="Calibri"/>
                  <a:ea typeface="Calibri"/>
                  <a:cs typeface="Calibri"/>
                  <a:sym typeface="Calibri"/>
                </a:rPr>
                <a:t> VI</a:t>
              </a:r>
            </a:p>
          </p:txBody>
        </p:sp>
      </p:grpSp>
      <p:sp>
        <p:nvSpPr>
          <p:cNvPr id="587" name="Shape 587"/>
          <p:cNvSpPr txBox="1"/>
          <p:nvPr/>
        </p:nvSpPr>
        <p:spPr>
          <a:xfrm rot="2413897">
            <a:off x="388352" y="5918567"/>
            <a:ext cx="1064131" cy="46171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d-ID" sz="1200">
                <a:solidFill>
                  <a:schemeClr val="dk1"/>
                </a:solidFill>
                <a:latin typeface="Calibri"/>
                <a:ea typeface="Calibri"/>
                <a:cs typeface="Calibri"/>
                <a:sym typeface="Calibri"/>
              </a:rPr>
              <a:t>Horizontal Integration</a:t>
            </a:r>
          </a:p>
        </p:txBody>
      </p:sp>
      <p:sp>
        <p:nvSpPr>
          <p:cNvPr id="588" name="Shape 588"/>
          <p:cNvSpPr txBox="1"/>
          <p:nvPr/>
        </p:nvSpPr>
        <p:spPr>
          <a:xfrm rot="5400000">
            <a:off x="5720489" y="5225564"/>
            <a:ext cx="1972976"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600" b="1">
                <a:solidFill>
                  <a:schemeClr val="dk1"/>
                </a:solidFill>
                <a:latin typeface="Calibri"/>
                <a:ea typeface="Calibri"/>
                <a:cs typeface="Calibri"/>
                <a:sym typeface="Calibri"/>
              </a:rPr>
              <a:t>Formation Process</a:t>
            </a:r>
          </a:p>
        </p:txBody>
      </p:sp>
      <p:sp>
        <p:nvSpPr>
          <p:cNvPr id="589" name="Shape 589"/>
          <p:cNvSpPr txBox="1">
            <a:spLocks noGrp="1"/>
          </p:cNvSpPr>
          <p:nvPr>
            <p:ph type="title"/>
          </p:nvPr>
        </p:nvSpPr>
        <p:spPr>
          <a:xfrm>
            <a:off x="0" y="0"/>
            <a:ext cx="9144000" cy="78579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id-ID" sz="2400">
                <a:solidFill>
                  <a:schemeClr val="dk1"/>
                </a:solidFill>
                <a:latin typeface="Calibri"/>
                <a:ea typeface="Calibri"/>
                <a:cs typeface="Calibri"/>
                <a:sym typeface="Calibri"/>
              </a:rPr>
              <a:t>The Linkage between graduate compotence, core competence and subjects for primary school</a:t>
            </a:r>
          </a:p>
        </p:txBody>
      </p:sp>
      <p:sp>
        <p:nvSpPr>
          <p:cNvPr id="590" name="Shape 590"/>
          <p:cNvSpPr/>
          <p:nvPr/>
        </p:nvSpPr>
        <p:spPr>
          <a:xfrm>
            <a:off x="7092279" y="1645868"/>
            <a:ext cx="1408872" cy="3205804"/>
          </a:xfrm>
          <a:prstGeom prst="rect">
            <a:avLst/>
          </a:prstGeom>
          <a:solidFill>
            <a:srgbClr val="FABF8E"/>
          </a:solidFill>
          <a:ln w="9525" cap="flat">
            <a:solidFill>
              <a:srgbClr val="E36C0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0" i="0" u="none" strike="noStrike" cap="none" baseline="0">
                <a:solidFill>
                  <a:schemeClr val="dk1"/>
                </a:solidFill>
                <a:latin typeface="Calibri"/>
                <a:ea typeface="Calibri"/>
                <a:cs typeface="Calibri"/>
                <a:sym typeface="Calibri"/>
              </a:rPr>
              <a:t>Kompetensi </a:t>
            </a:r>
          </a:p>
          <a:p>
            <a:pPr marL="0" marR="0" lvl="0" indent="0" algn="ctr" rtl="0">
              <a:spcBef>
                <a:spcPts val="0"/>
              </a:spcBef>
              <a:buSzPct val="25000"/>
              <a:buNone/>
            </a:pPr>
            <a:r>
              <a:rPr lang="id-ID" sz="1800" b="0" i="0" u="none" strike="noStrike" cap="none" baseline="0">
                <a:solidFill>
                  <a:schemeClr val="dk1"/>
                </a:solidFill>
                <a:latin typeface="Calibri"/>
                <a:ea typeface="Calibri"/>
                <a:cs typeface="Calibri"/>
                <a:sym typeface="Calibri"/>
              </a:rPr>
              <a:t>Lulusan</a:t>
            </a:r>
          </a:p>
        </p:txBody>
      </p:sp>
      <p:cxnSp>
        <p:nvCxnSpPr>
          <p:cNvPr id="591" name="Shape 591"/>
          <p:cNvCxnSpPr/>
          <p:nvPr/>
        </p:nvCxnSpPr>
        <p:spPr>
          <a:xfrm rot="10800000" flipH="1">
            <a:off x="1400798" y="1588853"/>
            <a:ext cx="4356000" cy="2736000"/>
          </a:xfrm>
          <a:prstGeom prst="straightConnector1">
            <a:avLst/>
          </a:prstGeom>
          <a:noFill/>
          <a:ln w="57150" cap="flat">
            <a:solidFill>
              <a:srgbClr val="E36C09"/>
            </a:solidFill>
            <a:prstDash val="solid"/>
            <a:round/>
            <a:headEnd type="none" w="med" len="med"/>
            <a:tailEnd type="stealth" w="lg" len="lg"/>
          </a:ln>
        </p:spPr>
      </p:cxnSp>
      <p:sp>
        <p:nvSpPr>
          <p:cNvPr id="592" name="Shape 592"/>
          <p:cNvSpPr txBox="1"/>
          <p:nvPr/>
        </p:nvSpPr>
        <p:spPr>
          <a:xfrm rot="-1980316">
            <a:off x="2604426" y="2402824"/>
            <a:ext cx="2325247" cy="338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600">
                <a:solidFill>
                  <a:schemeClr val="dk1"/>
                </a:solidFill>
                <a:latin typeface="Calibri"/>
                <a:ea typeface="Calibri"/>
                <a:cs typeface="Calibri"/>
                <a:sym typeface="Calibri"/>
              </a:rPr>
              <a:t>Vertical Integration</a:t>
            </a:r>
          </a:p>
        </p:txBody>
      </p:sp>
      <p:sp>
        <p:nvSpPr>
          <p:cNvPr id="593" name="Shape 593"/>
          <p:cNvSpPr txBox="1"/>
          <p:nvPr/>
        </p:nvSpPr>
        <p:spPr>
          <a:xfrm rot="-5400000">
            <a:off x="66750" y="2297725"/>
            <a:ext cx="2467199" cy="338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600" b="1">
                <a:solidFill>
                  <a:schemeClr val="dk1"/>
                </a:solidFill>
                <a:latin typeface="Calibri"/>
                <a:ea typeface="Calibri"/>
                <a:cs typeface="Calibri"/>
                <a:sym typeface="Calibri"/>
              </a:rPr>
              <a:t>FORMULATION PROCESS</a:t>
            </a:r>
          </a:p>
        </p:txBody>
      </p:sp>
      <p:sp>
        <p:nvSpPr>
          <p:cNvPr id="594" name="Shape 594"/>
          <p:cNvSpPr txBox="1"/>
          <p:nvPr/>
        </p:nvSpPr>
        <p:spPr>
          <a:xfrm>
            <a:off x="7097825" y="6433300"/>
            <a:ext cx="2010299"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200">
                <a:solidFill>
                  <a:schemeClr val="dk1"/>
                </a:solidFill>
                <a:latin typeface="Calibri"/>
                <a:ea typeface="Calibri"/>
                <a:cs typeface="Calibri"/>
                <a:sym typeface="Calibri"/>
              </a:rPr>
              <a:t>GC: Graduate Competence</a:t>
            </a:r>
          </a:p>
        </p:txBody>
      </p:sp>
      <p:cxnSp>
        <p:nvCxnSpPr>
          <p:cNvPr id="595" name="Shape 595"/>
          <p:cNvCxnSpPr/>
          <p:nvPr/>
        </p:nvCxnSpPr>
        <p:spPr>
          <a:xfrm>
            <a:off x="0" y="785793"/>
            <a:ext cx="9108000" cy="0"/>
          </a:xfrm>
          <a:prstGeom prst="straightConnector1">
            <a:avLst/>
          </a:prstGeom>
          <a:noFill/>
          <a:ln w="9525" cap="flat">
            <a:solidFill>
              <a:srgbClr val="BE4B48"/>
            </a:solidFill>
            <a:prstDash val="solid"/>
            <a:round/>
            <a:headEnd type="none" w="med" len="med"/>
            <a:tailEnd type="none" w="med" len="med"/>
          </a:ln>
        </p:spPr>
      </p:cxnSp>
      <p:cxnSp>
        <p:nvCxnSpPr>
          <p:cNvPr id="596" name="Shape 596"/>
          <p:cNvCxnSpPr>
            <a:stCxn id="590" idx="0"/>
            <a:endCxn id="560" idx="0"/>
          </p:cNvCxnSpPr>
          <p:nvPr/>
        </p:nvCxnSpPr>
        <p:spPr>
          <a:xfrm rot="5400000">
            <a:off x="3325515" y="-207531"/>
            <a:ext cx="2617800" cy="6324600"/>
          </a:xfrm>
          <a:prstGeom prst="bentConnector3">
            <a:avLst>
              <a:gd name="adj1" fmla="val -8733"/>
            </a:avLst>
          </a:prstGeom>
          <a:noFill/>
          <a:ln w="9525" cap="flat">
            <a:solidFill>
              <a:srgbClr val="938953"/>
            </a:solidFill>
            <a:prstDash val="dash"/>
            <a:round/>
            <a:headEnd type="none" w="med" len="med"/>
            <a:tailEnd type="stealth" w="lg" len="lg"/>
          </a:ln>
        </p:spPr>
      </p:cxnSp>
      <p:cxnSp>
        <p:nvCxnSpPr>
          <p:cNvPr id="597" name="Shape 597"/>
          <p:cNvCxnSpPr>
            <a:stCxn id="590" idx="0"/>
            <a:endCxn id="561" idx="0"/>
          </p:cNvCxnSpPr>
          <p:nvPr/>
        </p:nvCxnSpPr>
        <p:spPr>
          <a:xfrm rot="5400000">
            <a:off x="4021665" y="-46281"/>
            <a:ext cx="2082900" cy="5467200"/>
          </a:xfrm>
          <a:prstGeom prst="bentConnector3">
            <a:avLst>
              <a:gd name="adj1" fmla="val -10976"/>
            </a:avLst>
          </a:prstGeom>
          <a:noFill/>
          <a:ln w="9525" cap="flat">
            <a:solidFill>
              <a:srgbClr val="938953"/>
            </a:solidFill>
            <a:prstDash val="dash"/>
            <a:round/>
            <a:headEnd type="none" w="med" len="med"/>
            <a:tailEnd type="stealth" w="lg" len="lg"/>
          </a:ln>
        </p:spPr>
      </p:cxnSp>
      <p:cxnSp>
        <p:nvCxnSpPr>
          <p:cNvPr id="598" name="Shape 598"/>
          <p:cNvCxnSpPr>
            <a:stCxn id="590" idx="0"/>
            <a:endCxn id="562" idx="0"/>
          </p:cNvCxnSpPr>
          <p:nvPr/>
        </p:nvCxnSpPr>
        <p:spPr>
          <a:xfrm rot="5400000">
            <a:off x="4717815" y="114668"/>
            <a:ext cx="1547700" cy="4610100"/>
          </a:xfrm>
          <a:prstGeom prst="bentConnector3">
            <a:avLst>
              <a:gd name="adj1" fmla="val -14771"/>
            </a:avLst>
          </a:prstGeom>
          <a:noFill/>
          <a:ln w="9525" cap="flat">
            <a:solidFill>
              <a:srgbClr val="938953"/>
            </a:solidFill>
            <a:prstDash val="dash"/>
            <a:round/>
            <a:headEnd type="none" w="med" len="med"/>
            <a:tailEnd type="stealth" w="lg" len="lg"/>
          </a:ln>
        </p:spPr>
      </p:cxnSp>
      <p:cxnSp>
        <p:nvCxnSpPr>
          <p:cNvPr id="599" name="Shape 599"/>
          <p:cNvCxnSpPr>
            <a:stCxn id="590" idx="0"/>
            <a:endCxn id="563" idx="0"/>
          </p:cNvCxnSpPr>
          <p:nvPr/>
        </p:nvCxnSpPr>
        <p:spPr>
          <a:xfrm rot="5400000">
            <a:off x="5413965" y="275918"/>
            <a:ext cx="1012800" cy="3752700"/>
          </a:xfrm>
          <a:prstGeom prst="bentConnector3">
            <a:avLst>
              <a:gd name="adj1" fmla="val -22571"/>
            </a:avLst>
          </a:prstGeom>
          <a:noFill/>
          <a:ln w="9525" cap="flat">
            <a:solidFill>
              <a:srgbClr val="938953"/>
            </a:solidFill>
            <a:prstDash val="dash"/>
            <a:round/>
            <a:headEnd type="none" w="med" len="med"/>
            <a:tailEnd type="stealth" w="lg" len="lg"/>
          </a:ln>
        </p:spPr>
      </p:cxnSp>
      <p:cxnSp>
        <p:nvCxnSpPr>
          <p:cNvPr id="600" name="Shape 600"/>
          <p:cNvCxnSpPr>
            <a:stCxn id="590" idx="0"/>
            <a:endCxn id="564" idx="0"/>
          </p:cNvCxnSpPr>
          <p:nvPr/>
        </p:nvCxnSpPr>
        <p:spPr>
          <a:xfrm rot="5400000">
            <a:off x="6109965" y="437018"/>
            <a:ext cx="477900" cy="2895600"/>
          </a:xfrm>
          <a:prstGeom prst="bentConnector3">
            <a:avLst>
              <a:gd name="adj1" fmla="val -47834"/>
            </a:avLst>
          </a:prstGeom>
          <a:noFill/>
          <a:ln w="9525" cap="flat">
            <a:solidFill>
              <a:srgbClr val="938953"/>
            </a:solidFill>
            <a:prstDash val="dash"/>
            <a:round/>
            <a:headEnd type="none" w="med" len="med"/>
            <a:tailEnd type="stealth" w="lg" len="lg"/>
          </a:ln>
        </p:spPr>
      </p:cxnSp>
      <p:cxnSp>
        <p:nvCxnSpPr>
          <p:cNvPr id="601" name="Shape 601"/>
          <p:cNvCxnSpPr>
            <a:stCxn id="590" idx="0"/>
            <a:endCxn id="565" idx="0"/>
          </p:cNvCxnSpPr>
          <p:nvPr/>
        </p:nvCxnSpPr>
        <p:spPr>
          <a:xfrm rot="5400000" flipH="1">
            <a:off x="6755415" y="604568"/>
            <a:ext cx="57000" cy="2025600"/>
          </a:xfrm>
          <a:prstGeom prst="bentConnector3">
            <a:avLst>
              <a:gd name="adj1" fmla="val 427039"/>
            </a:avLst>
          </a:prstGeom>
          <a:noFill/>
          <a:ln w="9525" cap="flat">
            <a:solidFill>
              <a:srgbClr val="938953"/>
            </a:solidFill>
            <a:prstDash val="dash"/>
            <a:round/>
            <a:headEnd type="none" w="med" len="med"/>
            <a:tailEnd type="stealth" w="lg" len="lg"/>
          </a:ln>
        </p:spPr>
      </p:cxnSp>
      <p:sp>
        <p:nvSpPr>
          <p:cNvPr id="602" name="Shape 602"/>
          <p:cNvSpPr/>
          <p:nvPr/>
        </p:nvSpPr>
        <p:spPr>
          <a:xfrm>
            <a:off x="7236296" y="1768773"/>
            <a:ext cx="1408872" cy="3239490"/>
          </a:xfrm>
          <a:prstGeom prst="rect">
            <a:avLst/>
          </a:prstGeom>
          <a:solidFill>
            <a:srgbClr val="FABF8E"/>
          </a:solidFill>
          <a:ln w="9525" cap="flat">
            <a:solidFill>
              <a:srgbClr val="E36C0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0" i="0" u="none" strike="noStrike" cap="none" baseline="0">
                <a:solidFill>
                  <a:schemeClr val="dk1"/>
                </a:solidFill>
                <a:latin typeface="Calibri"/>
                <a:ea typeface="Calibri"/>
                <a:cs typeface="Calibri"/>
                <a:sym typeface="Calibri"/>
              </a:rPr>
              <a:t>Kompetensi </a:t>
            </a:r>
          </a:p>
          <a:p>
            <a:pPr marL="0" marR="0" lvl="0" indent="0" algn="ctr" rtl="0">
              <a:spcBef>
                <a:spcPts val="0"/>
              </a:spcBef>
              <a:buSzPct val="25000"/>
              <a:buNone/>
            </a:pPr>
            <a:r>
              <a:rPr lang="id-ID" sz="1800" b="0" i="0" u="none" strike="noStrike" cap="none" baseline="0">
                <a:solidFill>
                  <a:schemeClr val="dk1"/>
                </a:solidFill>
                <a:latin typeface="Calibri"/>
                <a:ea typeface="Calibri"/>
                <a:cs typeface="Calibri"/>
                <a:sym typeface="Calibri"/>
              </a:rPr>
              <a:t>Lulusan</a:t>
            </a:r>
          </a:p>
        </p:txBody>
      </p:sp>
      <p:sp>
        <p:nvSpPr>
          <p:cNvPr id="603" name="Shape 603"/>
          <p:cNvSpPr/>
          <p:nvPr/>
        </p:nvSpPr>
        <p:spPr>
          <a:xfrm>
            <a:off x="7367728" y="2071841"/>
            <a:ext cx="1408872" cy="3239490"/>
          </a:xfrm>
          <a:prstGeom prst="rect">
            <a:avLst/>
          </a:prstGeom>
          <a:solidFill>
            <a:srgbClr val="FABF8E"/>
          </a:solidFill>
          <a:ln w="9525" cap="flat">
            <a:solidFill>
              <a:srgbClr val="E36C0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a:solidFill>
                  <a:schemeClr val="dk1"/>
                </a:solidFill>
                <a:latin typeface="Calibri"/>
                <a:ea typeface="Calibri"/>
                <a:cs typeface="Calibri"/>
                <a:sym typeface="Calibri"/>
              </a:rPr>
              <a:t>Graduate Competence</a:t>
            </a:r>
          </a:p>
        </p:txBody>
      </p:sp>
      <p:cxnSp>
        <p:nvCxnSpPr>
          <p:cNvPr id="604" name="Shape 604"/>
          <p:cNvCxnSpPr/>
          <p:nvPr/>
        </p:nvCxnSpPr>
        <p:spPr>
          <a:xfrm rot="10800000">
            <a:off x="6516216" y="5085183"/>
            <a:ext cx="0" cy="1003071"/>
          </a:xfrm>
          <a:prstGeom prst="straightConnector1">
            <a:avLst/>
          </a:prstGeom>
          <a:noFill/>
          <a:ln w="28575" cap="flat">
            <a:solidFill>
              <a:srgbClr val="953734"/>
            </a:solidFill>
            <a:prstDash val="solid"/>
            <a:round/>
            <a:headEnd type="none" w="med" len="med"/>
            <a:tailEnd type="stealth" w="lg" len="lg"/>
          </a:ln>
        </p:spPr>
      </p:cxn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graphicFrame>
        <p:nvGraphicFramePr>
          <p:cNvPr id="609" name="Shape 609"/>
          <p:cNvGraphicFramePr/>
          <p:nvPr/>
        </p:nvGraphicFramePr>
        <p:xfrm>
          <a:off x="76200" y="228601"/>
          <a:ext cx="8915400" cy="6048195"/>
        </p:xfrm>
        <a:graphic>
          <a:graphicData uri="http://schemas.openxmlformats.org/drawingml/2006/table">
            <a:tbl>
              <a:tblPr firstRow="1" bandRow="1">
                <a:noFill/>
              </a:tblPr>
              <a:tblGrid>
                <a:gridCol w="1600200"/>
                <a:gridCol w="7315200"/>
              </a:tblGrid>
              <a:tr h="402425">
                <a:tc gridSpan="2">
                  <a:txBody>
                    <a:bodyPr/>
                    <a:lstStyle/>
                    <a:p>
                      <a:pPr marL="0" marR="0" lvl="0" indent="50800" algn="ctr" rtl="0">
                        <a:spcBef>
                          <a:spcPts val="0"/>
                        </a:spcBef>
                        <a:buSzPct val="25000"/>
                        <a:buNone/>
                      </a:pPr>
                      <a:r>
                        <a:rPr lang="id-ID" sz="2400" u="none" strike="noStrike" cap="none" baseline="0">
                          <a:solidFill>
                            <a:schemeClr val="lt1"/>
                          </a:solidFill>
                        </a:rPr>
                        <a:t>STANDAR</a:t>
                      </a:r>
                      <a:r>
                        <a:rPr lang="id-ID" sz="2400"/>
                        <a:t>D</a:t>
                      </a:r>
                      <a:r>
                        <a:rPr lang="id-ID" sz="2400" u="none" strike="noStrike" cap="none" baseline="0">
                          <a:solidFill>
                            <a:schemeClr val="lt1"/>
                          </a:solidFill>
                        </a:rPr>
                        <a:t> </a:t>
                      </a:r>
                      <a:r>
                        <a:rPr lang="id-ID" sz="2400"/>
                        <a:t>COMPETENCE PRIMARY SCHOOL GRADUATES BASED ON 2013 CURRICULUM</a:t>
                      </a:r>
                    </a:p>
                  </a:txBody>
                  <a:tcPr marL="4075" marR="4075" marT="4075" marB="0" anchor="ctr">
                    <a:solidFill>
                      <a:schemeClr val="accent1"/>
                    </a:solidFill>
                  </a:tcPr>
                </a:tc>
                <a:tc hMerge="1">
                  <a:txBody>
                    <a:bodyPr/>
                    <a:lstStyle/>
                    <a:p>
                      <a:endParaRPr lang="en-US"/>
                    </a:p>
                  </a:txBody>
                  <a:tcPr/>
                </a:tc>
              </a:tr>
              <a:tr h="1991375">
                <a:tc>
                  <a:txBody>
                    <a:bodyPr/>
                    <a:lstStyle/>
                    <a:p>
                      <a:pPr marL="0" marR="0" lvl="0" indent="0" algn="l" rtl="0">
                        <a:spcBef>
                          <a:spcPts val="0"/>
                        </a:spcBef>
                        <a:buSzPct val="25000"/>
                        <a:buNone/>
                      </a:pPr>
                      <a:r>
                        <a:rPr lang="id-ID" sz="2000" b="1">
                          <a:solidFill>
                            <a:srgbClr val="0070C0"/>
                          </a:solidFill>
                        </a:rPr>
                        <a:t>Attitude</a:t>
                      </a:r>
                    </a:p>
                  </a:txBody>
                  <a:tcPr marL="6325" marR="6325" marT="6325" marB="0">
                    <a:lnR w="9525" cap="flat">
                      <a:solidFill>
                        <a:srgbClr val="000000">
                          <a:alpha val="0"/>
                        </a:srgbClr>
                      </a:solidFill>
                      <a:prstDash val="solid"/>
                      <a:round/>
                      <a:headEnd type="none" w="med" len="med"/>
                      <a:tailEnd type="none" w="med" len="med"/>
                    </a:lnR>
                  </a:tcPr>
                </a:tc>
                <a:tc>
                  <a:txBody>
                    <a:bodyPr/>
                    <a:lstStyle/>
                    <a:p>
                      <a:pPr marL="0" marR="0" lvl="0" indent="0" algn="l" rtl="0">
                        <a:spcBef>
                          <a:spcPts val="0"/>
                        </a:spcBef>
                        <a:buSzPct val="25000"/>
                        <a:buNone/>
                      </a:pPr>
                      <a:r>
                        <a:rPr lang="id-ID" sz="2000">
                          <a:solidFill>
                            <a:srgbClr val="0070C0"/>
                          </a:solidFill>
                          <a:latin typeface="Arial"/>
                          <a:ea typeface="Arial"/>
                          <a:cs typeface="Arial"/>
                          <a:sym typeface="Arial"/>
                        </a:rPr>
                        <a:t>Have [through receiving, implementing, cherishing, appreciating, practicing] behavior that reflects the attitude of the faithful, noble character [to be honest, polite, caring, disciplined, democratic], confident, and responsible for interacting effectively with the social and natural environment, around the home, school, and play area</a:t>
                      </a:r>
                    </a:p>
                  </a:txBody>
                  <a:tcPr marL="6325" marR="6325" marT="6325" marB="0">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r>
              <a:tr h="1329850">
                <a:tc>
                  <a:txBody>
                    <a:bodyPr/>
                    <a:lstStyle/>
                    <a:p>
                      <a:pPr marL="0" marR="0" lvl="0" indent="0" algn="l" rtl="0">
                        <a:spcBef>
                          <a:spcPts val="0"/>
                        </a:spcBef>
                        <a:buSzPct val="25000"/>
                        <a:buNone/>
                      </a:pPr>
                      <a:r>
                        <a:rPr lang="id-ID" sz="2000" b="1">
                          <a:solidFill>
                            <a:srgbClr val="0070C0"/>
                          </a:solidFill>
                        </a:rPr>
                        <a:t>Skills</a:t>
                      </a:r>
                    </a:p>
                  </a:txBody>
                  <a:tcPr marL="6325" marR="6325" marT="6325" marB="0"/>
                </a:tc>
                <a:tc>
                  <a:txBody>
                    <a:bodyPr/>
                    <a:lstStyle/>
                    <a:p>
                      <a:pPr marL="0" marR="0" lvl="0" indent="0" algn="l" rtl="0">
                        <a:spcBef>
                          <a:spcPts val="0"/>
                        </a:spcBef>
                        <a:buSzPct val="25000"/>
                        <a:buNone/>
                      </a:pPr>
                      <a:r>
                        <a:rPr lang="id-ID" sz="2000" b="1" u="none" strike="noStrike" cap="none" baseline="0">
                          <a:solidFill>
                            <a:srgbClr val="0070C0"/>
                          </a:solidFill>
                        </a:rPr>
                        <a:t>Have [through observing, asking, trying, processing, </a:t>
                      </a:r>
                      <a:r>
                        <a:rPr lang="id-ID" sz="2000" b="1">
                          <a:solidFill>
                            <a:srgbClr val="0070C0"/>
                          </a:solidFill>
                        </a:rPr>
                        <a:t>presenting</a:t>
                      </a:r>
                      <a:r>
                        <a:rPr lang="id-ID" sz="2000" b="1" u="none" strike="noStrike" cap="none" baseline="0">
                          <a:solidFill>
                            <a:srgbClr val="0070C0"/>
                          </a:solidFill>
                        </a:rPr>
                        <a:t>, reasoning, creat</a:t>
                      </a:r>
                      <a:r>
                        <a:rPr lang="id-ID" sz="2000" b="1">
                          <a:solidFill>
                            <a:srgbClr val="0070C0"/>
                          </a:solidFill>
                        </a:rPr>
                        <a:t>ing</a:t>
                      </a:r>
                      <a:r>
                        <a:rPr lang="id-ID" sz="2000" b="1" u="none" strike="noStrike" cap="none" baseline="0">
                          <a:solidFill>
                            <a:srgbClr val="0070C0"/>
                          </a:solidFill>
                        </a:rPr>
                        <a:t>] the ability of th</a:t>
                      </a:r>
                      <a:r>
                        <a:rPr lang="id-ID" sz="2000" b="1">
                          <a:solidFill>
                            <a:srgbClr val="0070C0"/>
                          </a:solidFill>
                        </a:rPr>
                        <a:t>inking</a:t>
                      </a:r>
                      <a:r>
                        <a:rPr lang="id-ID" sz="2000" b="1" u="none" strike="noStrike" cap="none" baseline="0">
                          <a:solidFill>
                            <a:srgbClr val="0070C0"/>
                          </a:solidFill>
                        </a:rPr>
                        <a:t> and act productiv</a:t>
                      </a:r>
                      <a:r>
                        <a:rPr lang="id-ID" sz="2000" b="1">
                          <a:solidFill>
                            <a:srgbClr val="0070C0"/>
                          </a:solidFill>
                        </a:rPr>
                        <a:t>ely</a:t>
                      </a:r>
                      <a:r>
                        <a:rPr lang="id-ID" sz="2000" b="1" u="none" strike="noStrike" cap="none" baseline="0">
                          <a:solidFill>
                            <a:srgbClr val="0070C0"/>
                          </a:solidFill>
                        </a:rPr>
                        <a:t> and creatively  in the realm of the abstract and the concrete in accordance with that assigned to him.</a:t>
                      </a:r>
                    </a:p>
                  </a:txBody>
                  <a:tcPr marL="6325" marR="6325" marT="6325" marB="0">
                    <a:lnT w="9525" cap="flat">
                      <a:solidFill>
                        <a:srgbClr val="000000">
                          <a:alpha val="0"/>
                        </a:srgbClr>
                      </a:solidFill>
                      <a:prstDash val="solid"/>
                      <a:round/>
                      <a:headEnd type="none" w="med" len="med"/>
                      <a:tailEnd type="none" w="med" len="med"/>
                    </a:lnT>
                  </a:tcPr>
                </a:tc>
              </a:tr>
              <a:tr h="1991375">
                <a:tc>
                  <a:txBody>
                    <a:bodyPr/>
                    <a:lstStyle/>
                    <a:p>
                      <a:pPr marL="0" marR="0" lvl="0" indent="0" algn="l" rtl="0">
                        <a:spcBef>
                          <a:spcPts val="0"/>
                        </a:spcBef>
                        <a:buSzPct val="25000"/>
                        <a:buNone/>
                      </a:pPr>
                      <a:r>
                        <a:rPr lang="id-ID" sz="2000" b="1">
                          <a:solidFill>
                            <a:srgbClr val="0070C0"/>
                          </a:solidFill>
                        </a:rPr>
                        <a:t>Knowledge</a:t>
                      </a:r>
                      <a:r>
                        <a:rPr lang="id-ID" sz="2000" b="1" u="none" strike="noStrike" cap="none" baseline="0">
                          <a:solidFill>
                            <a:srgbClr val="0070C0"/>
                          </a:solidFill>
                        </a:rPr>
                        <a:t> </a:t>
                      </a:r>
                    </a:p>
                  </a:txBody>
                  <a:tcPr marL="6325" marR="6325" marT="6325" marB="0"/>
                </a:tc>
                <a:tc>
                  <a:txBody>
                    <a:bodyPr/>
                    <a:lstStyle/>
                    <a:p>
                      <a:pPr marL="0" marR="0" lvl="0" indent="0" algn="l" rtl="0">
                        <a:spcBef>
                          <a:spcPts val="0"/>
                        </a:spcBef>
                        <a:buSzPct val="25000"/>
                        <a:buNone/>
                      </a:pPr>
                      <a:r>
                        <a:rPr lang="id-ID" sz="2000" b="1" u="none" strike="noStrike" cap="none" baseline="0">
                          <a:solidFill>
                            <a:srgbClr val="0070C0"/>
                          </a:solidFill>
                        </a:rPr>
                        <a:t>MHave [through knowing, understanding, applying, analyzing, evaluating] factual and conceptual knowledge based on curiosity about science, technology, art, and culture in human insight, national, state, and civilization-related phenomena and events in the home, school , and playground</a:t>
                      </a:r>
                    </a:p>
                  </a:txBody>
                  <a:tcPr marL="6325" marR="6325" marT="6325" marB="0"/>
                </a:tc>
              </a:tr>
            </a:tbl>
          </a:graphicData>
        </a:graphic>
      </p:graphicFrame>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graphicFrame>
        <p:nvGraphicFramePr>
          <p:cNvPr id="614" name="Shape 614"/>
          <p:cNvGraphicFramePr/>
          <p:nvPr/>
        </p:nvGraphicFramePr>
        <p:xfrm>
          <a:off x="76200" y="228603"/>
          <a:ext cx="8915400" cy="6049220"/>
        </p:xfrm>
        <a:graphic>
          <a:graphicData uri="http://schemas.openxmlformats.org/drawingml/2006/table">
            <a:tbl>
              <a:tblPr firstRow="1" bandRow="1">
                <a:noFill/>
              </a:tblPr>
              <a:tblGrid>
                <a:gridCol w="1600200"/>
                <a:gridCol w="7315200"/>
              </a:tblGrid>
              <a:tr h="401400">
                <a:tc gridSpan="2">
                  <a:txBody>
                    <a:bodyPr/>
                    <a:lstStyle/>
                    <a:p>
                      <a:pPr marL="0" marR="0" lvl="0" indent="50800" algn="ctr" rtl="0">
                        <a:spcBef>
                          <a:spcPts val="0"/>
                        </a:spcBef>
                        <a:buSzPct val="25000"/>
                        <a:buNone/>
                      </a:pPr>
                      <a:r>
                        <a:rPr lang="id-ID" sz="2400"/>
                        <a:t>STANDARD COMPETENCE JUNIOR HIGH SCHOOL GRADUATES BASED ON 2013 CURRICULUM</a:t>
                      </a:r>
                    </a:p>
                  </a:txBody>
                  <a:tcPr marL="4075" marR="4075" marT="4075" marB="0" anchor="ctr">
                    <a:solidFill>
                      <a:schemeClr val="accent1"/>
                    </a:solidFill>
                  </a:tcPr>
                </a:tc>
                <a:tc hMerge="1">
                  <a:txBody>
                    <a:bodyPr/>
                    <a:lstStyle/>
                    <a:p>
                      <a:endParaRPr lang="en-US"/>
                    </a:p>
                  </a:txBody>
                  <a:tcPr/>
                </a:tc>
              </a:tr>
              <a:tr h="1991750">
                <a:tc>
                  <a:txBody>
                    <a:bodyPr/>
                    <a:lstStyle/>
                    <a:p>
                      <a:pPr marL="0" marR="0" lvl="0" indent="0" algn="l" rtl="0">
                        <a:spcBef>
                          <a:spcPts val="0"/>
                        </a:spcBef>
                        <a:buSzPct val="25000"/>
                        <a:buNone/>
                      </a:pPr>
                      <a:r>
                        <a:rPr lang="id-ID" sz="2000" b="1">
                          <a:solidFill>
                            <a:srgbClr val="0070C0"/>
                          </a:solidFill>
                        </a:rPr>
                        <a:t>Attitude</a:t>
                      </a:r>
                    </a:p>
                  </a:txBody>
                  <a:tcPr marL="6325" marR="6325" marT="6325" marB="0"/>
                </a:tc>
                <a:tc>
                  <a:txBody>
                    <a:bodyPr/>
                    <a:lstStyle/>
                    <a:p>
                      <a:pPr marL="53975" marR="0" lvl="0" indent="-3175" algn="l" rtl="0">
                        <a:spcBef>
                          <a:spcPts val="0"/>
                        </a:spcBef>
                        <a:buSzPct val="25000"/>
                        <a:buNone/>
                      </a:pPr>
                      <a:r>
                        <a:rPr lang="id-ID" sz="2000" b="1" i="0" u="none" strike="noStrike" cap="none" baseline="0">
                          <a:solidFill>
                            <a:srgbClr val="0070C0"/>
                          </a:solidFill>
                          <a:latin typeface="Calibri"/>
                          <a:ea typeface="Calibri"/>
                          <a:cs typeface="Calibri"/>
                          <a:sym typeface="Calibri"/>
                        </a:rPr>
                        <a:t>Have [through receiving, </a:t>
                      </a:r>
                      <a:r>
                        <a:rPr lang="id-ID" sz="2000" b="1">
                          <a:solidFill>
                            <a:srgbClr val="0070C0"/>
                          </a:solidFill>
                        </a:rPr>
                        <a:t>implementing</a:t>
                      </a:r>
                      <a:r>
                        <a:rPr lang="id-ID" sz="2000" b="1" i="0" u="none" strike="noStrike" cap="none" baseline="0">
                          <a:solidFill>
                            <a:srgbClr val="0070C0"/>
                          </a:solidFill>
                          <a:latin typeface="Calibri"/>
                          <a:ea typeface="Calibri"/>
                          <a:cs typeface="Calibri"/>
                          <a:sym typeface="Calibri"/>
                        </a:rPr>
                        <a:t>, respect, appreciate, practice] behavior that reflects the attitude of the faithful, noble [honest, polite, caring, disciplined, democratic], confident, and responsible to interact effectively with the social and natural environment in range interaction</a:t>
                      </a:r>
                    </a:p>
                  </a:txBody>
                  <a:tcPr marL="6325" marR="6325" marT="6325" marB="0"/>
                </a:tc>
              </a:tr>
              <a:tr h="1330125">
                <a:tc>
                  <a:txBody>
                    <a:bodyPr/>
                    <a:lstStyle/>
                    <a:p>
                      <a:pPr marL="0" marR="0" lvl="0" indent="0" algn="l" rtl="0">
                        <a:spcBef>
                          <a:spcPts val="0"/>
                        </a:spcBef>
                        <a:buSzPct val="25000"/>
                        <a:buNone/>
                      </a:pPr>
                      <a:r>
                        <a:rPr lang="id-ID" sz="2000" b="1">
                          <a:solidFill>
                            <a:srgbClr val="0070C0"/>
                          </a:solidFill>
                        </a:rPr>
                        <a:t>Skill</a:t>
                      </a:r>
                    </a:p>
                  </a:txBody>
                  <a:tcPr marL="6325" marR="6325" marT="6325" marB="0"/>
                </a:tc>
                <a:tc>
                  <a:txBody>
                    <a:bodyPr/>
                    <a:lstStyle/>
                    <a:p>
                      <a:pPr marL="0" marR="0" lvl="0" indent="0" algn="l" rtl="0">
                        <a:lnSpc>
                          <a:spcPct val="100000"/>
                        </a:lnSpc>
                        <a:spcBef>
                          <a:spcPts val="0"/>
                        </a:spcBef>
                        <a:spcAft>
                          <a:spcPts val="0"/>
                        </a:spcAft>
                        <a:buClr>
                          <a:srgbClr val="0070C0"/>
                        </a:buClr>
                        <a:buSzPct val="25000"/>
                        <a:buFont typeface="Calibri"/>
                        <a:buNone/>
                      </a:pPr>
                      <a:r>
                        <a:rPr lang="id-ID" sz="2000" b="1" i="0" u="none" strike="noStrike" cap="none" baseline="0">
                          <a:solidFill>
                            <a:srgbClr val="0070C0"/>
                          </a:solidFill>
                          <a:latin typeface="Calibri"/>
                          <a:ea typeface="Calibri"/>
                          <a:cs typeface="Calibri"/>
                          <a:sym typeface="Calibri"/>
                        </a:rPr>
                        <a:t>Have [through observing, asking, trying, processing, </a:t>
                      </a:r>
                      <a:r>
                        <a:rPr lang="id-ID" sz="2000" b="1">
                          <a:solidFill>
                            <a:srgbClr val="0070C0"/>
                          </a:solidFill>
                        </a:rPr>
                        <a:t>presenting</a:t>
                      </a:r>
                      <a:r>
                        <a:rPr lang="id-ID" sz="2000" b="1" i="0" u="none" strike="noStrike" cap="none" baseline="0">
                          <a:solidFill>
                            <a:srgbClr val="0070C0"/>
                          </a:solidFill>
                          <a:latin typeface="Calibri"/>
                          <a:ea typeface="Calibri"/>
                          <a:cs typeface="Calibri"/>
                          <a:sym typeface="Calibri"/>
                        </a:rPr>
                        <a:t>, reasoning, creat</a:t>
                      </a:r>
                      <a:r>
                        <a:rPr lang="id-ID" sz="2000" b="1">
                          <a:solidFill>
                            <a:srgbClr val="0070C0"/>
                          </a:solidFill>
                        </a:rPr>
                        <a:t>ing</a:t>
                      </a:r>
                      <a:r>
                        <a:rPr lang="id-ID" sz="2000" b="1" i="0" u="none" strike="noStrike" cap="none" baseline="0">
                          <a:solidFill>
                            <a:srgbClr val="0070C0"/>
                          </a:solidFill>
                          <a:latin typeface="Calibri"/>
                          <a:ea typeface="Calibri"/>
                          <a:cs typeface="Calibri"/>
                          <a:sym typeface="Calibri"/>
                        </a:rPr>
                        <a:t>] the ability of th</a:t>
                      </a:r>
                      <a:r>
                        <a:rPr lang="id-ID" sz="2000" b="1">
                          <a:solidFill>
                            <a:srgbClr val="0070C0"/>
                          </a:solidFill>
                        </a:rPr>
                        <a:t>inking</a:t>
                      </a:r>
                      <a:r>
                        <a:rPr lang="id-ID" sz="2000" b="1" i="0" u="none" strike="noStrike" cap="none" baseline="0">
                          <a:solidFill>
                            <a:srgbClr val="0070C0"/>
                          </a:solidFill>
                          <a:latin typeface="Calibri"/>
                          <a:ea typeface="Calibri"/>
                          <a:cs typeface="Calibri"/>
                          <a:sym typeface="Calibri"/>
                        </a:rPr>
                        <a:t> and </a:t>
                      </a:r>
                      <a:r>
                        <a:rPr lang="id-ID" sz="2000" b="1">
                          <a:solidFill>
                            <a:srgbClr val="0070C0"/>
                          </a:solidFill>
                        </a:rPr>
                        <a:t>effectively and creatively</a:t>
                      </a:r>
                      <a:r>
                        <a:rPr lang="id-ID" sz="2000" b="1" i="0" u="none" strike="noStrike" cap="none" baseline="0">
                          <a:solidFill>
                            <a:srgbClr val="0070C0"/>
                          </a:solidFill>
                          <a:latin typeface="Calibri"/>
                          <a:ea typeface="Calibri"/>
                          <a:cs typeface="Calibri"/>
                          <a:sym typeface="Calibri"/>
                        </a:rPr>
                        <a:t> in the realm of the abstract and the concrete in accordance with </a:t>
                      </a:r>
                      <a:r>
                        <a:rPr lang="id-ID" sz="2000" b="1">
                          <a:solidFill>
                            <a:srgbClr val="0070C0"/>
                          </a:solidFill>
                        </a:rPr>
                        <a:t>what is</a:t>
                      </a:r>
                      <a:r>
                        <a:rPr lang="id-ID" sz="2000" b="1" i="0" u="none" strike="noStrike" cap="none" baseline="0">
                          <a:solidFill>
                            <a:srgbClr val="0070C0"/>
                          </a:solidFill>
                          <a:latin typeface="Calibri"/>
                          <a:ea typeface="Calibri"/>
                          <a:cs typeface="Calibri"/>
                          <a:sym typeface="Calibri"/>
                        </a:rPr>
                        <a:t> learned in school and other similar sources</a:t>
                      </a:r>
                    </a:p>
                  </a:txBody>
                  <a:tcPr marL="6325" marR="6325" marT="6325" marB="0"/>
                </a:tc>
              </a:tr>
              <a:tr h="1991750">
                <a:tc>
                  <a:txBody>
                    <a:bodyPr/>
                    <a:lstStyle/>
                    <a:p>
                      <a:pPr marL="0" marR="0" lvl="0" indent="0" algn="l" rtl="0">
                        <a:spcBef>
                          <a:spcPts val="0"/>
                        </a:spcBef>
                        <a:buSzPct val="25000"/>
                        <a:buNone/>
                      </a:pPr>
                      <a:r>
                        <a:rPr lang="id-ID" sz="2000" b="1">
                          <a:solidFill>
                            <a:srgbClr val="0070C0"/>
                          </a:solidFill>
                        </a:rPr>
                        <a:t>Knowledge</a:t>
                      </a:r>
                    </a:p>
                  </a:txBody>
                  <a:tcPr marL="6325" marR="6325" marT="6325" marB="0"/>
                </a:tc>
                <a:tc>
                  <a:txBody>
                    <a:bodyPr/>
                    <a:lstStyle/>
                    <a:p>
                      <a:pPr marL="0" marR="0" lvl="0" indent="0" algn="l" rtl="0">
                        <a:lnSpc>
                          <a:spcPct val="100000"/>
                        </a:lnSpc>
                        <a:spcBef>
                          <a:spcPts val="0"/>
                        </a:spcBef>
                        <a:spcAft>
                          <a:spcPts val="0"/>
                        </a:spcAft>
                        <a:buClr>
                          <a:srgbClr val="0070C0"/>
                        </a:buClr>
                        <a:buSzPct val="25000"/>
                        <a:buFont typeface="Calibri"/>
                        <a:buNone/>
                      </a:pPr>
                      <a:r>
                        <a:rPr lang="id-ID" sz="2000" b="1" i="0" u="none" strike="noStrike" cap="none" baseline="0">
                          <a:solidFill>
                            <a:srgbClr val="0070C0"/>
                          </a:solidFill>
                          <a:latin typeface="Calibri"/>
                          <a:ea typeface="Calibri"/>
                          <a:cs typeface="Calibri"/>
                          <a:sym typeface="Calibri"/>
                        </a:rPr>
                        <a:t>Have [through knowing, understanding, applying, analyzing, evaluating] factual knowledge, conceptual, and procedural based on curiosity about science, technology, art, culture in human insight, national, state, and civilization-related phenomena and events that </a:t>
                      </a:r>
                      <a:r>
                        <a:rPr lang="id-ID" sz="2000" b="1">
                          <a:solidFill>
                            <a:srgbClr val="0070C0"/>
                          </a:solidFill>
                        </a:rPr>
                        <a:t>can be seen with our eyes</a:t>
                      </a:r>
                    </a:p>
                  </a:txBody>
                  <a:tcPr marL="6325" marR="6325" marT="6325" marB="0"/>
                </a:tc>
              </a:tr>
            </a:tbl>
          </a:graphicData>
        </a:graphic>
      </p:graphicFrame>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graphicFrame>
        <p:nvGraphicFramePr>
          <p:cNvPr id="619" name="Shape 619"/>
          <p:cNvGraphicFramePr/>
          <p:nvPr/>
        </p:nvGraphicFramePr>
        <p:xfrm>
          <a:off x="76200" y="228601"/>
          <a:ext cx="8915400" cy="6272095"/>
        </p:xfrm>
        <a:graphic>
          <a:graphicData uri="http://schemas.openxmlformats.org/drawingml/2006/table">
            <a:tbl>
              <a:tblPr firstRow="1" bandRow="1">
                <a:noFill/>
              </a:tblPr>
              <a:tblGrid>
                <a:gridCol w="1600200"/>
                <a:gridCol w="7315200"/>
              </a:tblGrid>
              <a:tr h="406750">
                <a:tc gridSpan="2">
                  <a:txBody>
                    <a:bodyPr/>
                    <a:lstStyle/>
                    <a:p>
                      <a:pPr marL="0" marR="0" lvl="0" indent="50800" algn="ctr" rtl="0">
                        <a:spcBef>
                          <a:spcPts val="0"/>
                        </a:spcBef>
                        <a:buSzPct val="25000"/>
                        <a:buNone/>
                      </a:pPr>
                      <a:r>
                        <a:rPr lang="id-ID" sz="2400"/>
                        <a:t>STANDARD COMPETENCE SENIOR HIGH SCHOOL GRADUATES BASED ON 2013 CURRICULUM</a:t>
                      </a:r>
                    </a:p>
                  </a:txBody>
                  <a:tcPr marL="4075" marR="4075" marT="4075" marB="0" anchor="ctr">
                    <a:solidFill>
                      <a:schemeClr val="accent1"/>
                    </a:solidFill>
                  </a:tcPr>
                </a:tc>
                <a:tc hMerge="1">
                  <a:txBody>
                    <a:bodyPr/>
                    <a:lstStyle/>
                    <a:p>
                      <a:endParaRPr lang="en-US"/>
                    </a:p>
                  </a:txBody>
                  <a:tcPr/>
                </a:tc>
              </a:tr>
              <a:tr h="2018300">
                <a:tc>
                  <a:txBody>
                    <a:bodyPr/>
                    <a:lstStyle/>
                    <a:p>
                      <a:pPr marL="0" marR="0" lvl="0" indent="0" algn="l" rtl="0">
                        <a:spcBef>
                          <a:spcPts val="0"/>
                        </a:spcBef>
                        <a:buSzPct val="25000"/>
                        <a:buNone/>
                      </a:pPr>
                      <a:r>
                        <a:rPr lang="id-ID" sz="2000" b="1">
                          <a:solidFill>
                            <a:srgbClr val="0070C0"/>
                          </a:solidFill>
                        </a:rPr>
                        <a:t>Attitude</a:t>
                      </a:r>
                    </a:p>
                  </a:txBody>
                  <a:tcPr marL="6325" marR="6325" marT="6325" marB="0"/>
                </a:tc>
                <a:tc>
                  <a:txBody>
                    <a:bodyPr/>
                    <a:lstStyle/>
                    <a:p>
                      <a:pPr marL="0" marR="0" lvl="0" indent="0" algn="l" rtl="0">
                        <a:spcBef>
                          <a:spcPts val="0"/>
                        </a:spcBef>
                        <a:buSzPct val="25000"/>
                        <a:buNone/>
                      </a:pPr>
                      <a:r>
                        <a:rPr lang="id-ID" sz="2000" b="1" i="0" u="none" strike="noStrike" cap="none" baseline="0">
                          <a:solidFill>
                            <a:srgbClr val="0070C0"/>
                          </a:solidFill>
                          <a:latin typeface="Calibri"/>
                          <a:ea typeface="Calibri"/>
                          <a:cs typeface="Calibri"/>
                          <a:sym typeface="Calibri"/>
                        </a:rPr>
                        <a:t>Have [through receiving, </a:t>
                      </a:r>
                      <a:r>
                        <a:rPr lang="id-ID" sz="2000" b="1">
                          <a:solidFill>
                            <a:srgbClr val="0070C0"/>
                          </a:solidFill>
                        </a:rPr>
                        <a:t>implementing</a:t>
                      </a:r>
                      <a:r>
                        <a:rPr lang="id-ID" sz="2000" b="1" i="0" u="none" strike="noStrike" cap="none" baseline="0">
                          <a:solidFill>
                            <a:srgbClr val="0070C0"/>
                          </a:solidFill>
                          <a:latin typeface="Calibri"/>
                          <a:ea typeface="Calibri"/>
                          <a:cs typeface="Calibri"/>
                          <a:sym typeface="Calibri"/>
                        </a:rPr>
                        <a:t>, respecting, appreciat</a:t>
                      </a:r>
                      <a:r>
                        <a:rPr lang="id-ID" sz="2000" b="1">
                          <a:solidFill>
                            <a:srgbClr val="0070C0"/>
                          </a:solidFill>
                        </a:rPr>
                        <a:t>ing</a:t>
                      </a:r>
                      <a:r>
                        <a:rPr lang="id-ID" sz="2000" b="1" i="0" u="none" strike="noStrike" cap="none" baseline="0">
                          <a:solidFill>
                            <a:srgbClr val="0070C0"/>
                          </a:solidFill>
                          <a:latin typeface="Calibri"/>
                          <a:ea typeface="Calibri"/>
                          <a:cs typeface="Calibri"/>
                          <a:sym typeface="Calibri"/>
                        </a:rPr>
                        <a:t>, practic</a:t>
                      </a:r>
                      <a:r>
                        <a:rPr lang="id-ID" sz="2000" b="1">
                          <a:solidFill>
                            <a:srgbClr val="0070C0"/>
                          </a:solidFill>
                        </a:rPr>
                        <a:t>ing</a:t>
                      </a:r>
                      <a:r>
                        <a:rPr lang="id-ID" sz="2000" b="1" i="0" u="none" strike="noStrike" cap="none" baseline="0">
                          <a:solidFill>
                            <a:srgbClr val="0070C0"/>
                          </a:solidFill>
                          <a:latin typeface="Calibri"/>
                          <a:ea typeface="Calibri"/>
                          <a:cs typeface="Calibri"/>
                          <a:sym typeface="Calibri"/>
                        </a:rPr>
                        <a:t>] behavior that reflects the attitude of the faithful, noble [honest, polite, caring, disciplined, democratic, patriotic], confident, and responsible to interact effectively with the social environment and nature as well as in established itself as a reflection of the nation in the world</a:t>
                      </a:r>
                      <a:r>
                        <a:rPr lang="id-ID" sz="2000" b="1">
                          <a:solidFill>
                            <a:srgbClr val="0070C0"/>
                          </a:solidFill>
                        </a:rPr>
                        <a:t>’s</a:t>
                      </a:r>
                      <a:r>
                        <a:rPr lang="id-ID" sz="2000" b="1" i="0" u="none" strike="noStrike" cap="none" baseline="0">
                          <a:solidFill>
                            <a:srgbClr val="0070C0"/>
                          </a:solidFill>
                          <a:latin typeface="Calibri"/>
                          <a:ea typeface="Calibri"/>
                          <a:cs typeface="Calibri"/>
                          <a:sym typeface="Calibri"/>
                        </a:rPr>
                        <a:t> association</a:t>
                      </a:r>
                    </a:p>
                  </a:txBody>
                  <a:tcPr marL="6325" marR="6325" marT="6325" marB="0"/>
                </a:tc>
              </a:tr>
              <a:tr h="1683075">
                <a:tc>
                  <a:txBody>
                    <a:bodyPr/>
                    <a:lstStyle/>
                    <a:p>
                      <a:pPr marL="0" marR="0" lvl="0" indent="0" algn="l" rtl="0">
                        <a:spcBef>
                          <a:spcPts val="0"/>
                        </a:spcBef>
                        <a:buSzPct val="25000"/>
                        <a:buNone/>
                      </a:pPr>
                      <a:r>
                        <a:rPr lang="id-ID" sz="2000" b="1">
                          <a:solidFill>
                            <a:srgbClr val="0070C0"/>
                          </a:solidFill>
                        </a:rPr>
                        <a:t>Skill</a:t>
                      </a:r>
                    </a:p>
                  </a:txBody>
                  <a:tcPr marL="6325" marR="6325" marT="6325" marB="0"/>
                </a:tc>
                <a:tc>
                  <a:txBody>
                    <a:bodyPr/>
                    <a:lstStyle/>
                    <a:p>
                      <a:pPr marL="0" marR="0" lvl="0" indent="0" algn="l" rtl="0">
                        <a:spcBef>
                          <a:spcPts val="0"/>
                        </a:spcBef>
                        <a:buSzPct val="25000"/>
                        <a:buNone/>
                      </a:pPr>
                      <a:r>
                        <a:rPr lang="id-ID" sz="2000" b="1">
                          <a:solidFill>
                            <a:srgbClr val="0070C0"/>
                          </a:solidFill>
                        </a:rPr>
                        <a:t>Have [through observing, asking, trying, processing, presenting, reasoning, creating] the ability of thinking and act effectivly and creatively in the realm of the abstract and concrete as the development of the independently studied in school [in a specific field of study] according to their talents and interests</a:t>
                      </a:r>
                    </a:p>
                  </a:txBody>
                  <a:tcPr marL="6325" marR="6325" marT="6325" marB="0"/>
                </a:tc>
              </a:tr>
              <a:tr h="1683075">
                <a:tc>
                  <a:txBody>
                    <a:bodyPr/>
                    <a:lstStyle/>
                    <a:p>
                      <a:pPr marL="0" marR="0" lvl="0" indent="0" algn="l" rtl="0">
                        <a:spcBef>
                          <a:spcPts val="0"/>
                        </a:spcBef>
                        <a:buSzPct val="25000"/>
                        <a:buNone/>
                      </a:pPr>
                      <a:r>
                        <a:rPr lang="id-ID" sz="2000" b="1">
                          <a:solidFill>
                            <a:srgbClr val="0070C0"/>
                          </a:solidFill>
                        </a:rPr>
                        <a:t>Knowledge</a:t>
                      </a:r>
                    </a:p>
                  </a:txBody>
                  <a:tcPr marL="6325" marR="6325" marT="6325" marB="0"/>
                </a:tc>
                <a:tc>
                  <a:txBody>
                    <a:bodyPr/>
                    <a:lstStyle/>
                    <a:p>
                      <a:pPr marL="0" marR="0" lvl="0" indent="0" algn="l" rtl="0">
                        <a:spcBef>
                          <a:spcPts val="0"/>
                        </a:spcBef>
                        <a:buSzPct val="25000"/>
                        <a:buNone/>
                      </a:pPr>
                      <a:r>
                        <a:rPr lang="id-ID" sz="2000" b="1">
                          <a:solidFill>
                            <a:srgbClr val="0070C0"/>
                          </a:solidFill>
                        </a:rPr>
                        <a:t>Have [through knowing, understanding, applying, analyzing, evaluating] procedural and metacognitive knowledge based on curiosity about science, technology, art, culture in human insight, national, state, and civilization-related causes of phenomena and events [in the specific field of study ] according to their talents and interests</a:t>
                      </a:r>
                    </a:p>
                  </a:txBody>
                  <a:tcPr marL="6325" marR="6325" marT="6325" marB="0"/>
                </a:tc>
              </a:tr>
            </a:tbl>
          </a:graphicData>
        </a:graphic>
      </p:graphicFrame>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graphicFrame>
        <p:nvGraphicFramePr>
          <p:cNvPr id="624" name="Shape 624"/>
          <p:cNvGraphicFramePr/>
          <p:nvPr/>
        </p:nvGraphicFramePr>
        <p:xfrm>
          <a:off x="76200" y="228601"/>
          <a:ext cx="8915400" cy="6590670"/>
        </p:xfrm>
        <a:graphic>
          <a:graphicData uri="http://schemas.openxmlformats.org/drawingml/2006/table">
            <a:tbl>
              <a:tblPr firstRow="1" bandRow="1">
                <a:noFill/>
              </a:tblPr>
              <a:tblGrid>
                <a:gridCol w="1600200"/>
                <a:gridCol w="7315200"/>
              </a:tblGrid>
              <a:tr h="393325">
                <a:tc gridSpan="2">
                  <a:txBody>
                    <a:bodyPr/>
                    <a:lstStyle/>
                    <a:p>
                      <a:pPr marL="0" marR="0" lvl="0" indent="50800" algn="ctr" rtl="0">
                        <a:spcBef>
                          <a:spcPts val="0"/>
                        </a:spcBef>
                        <a:buSzPct val="25000"/>
                        <a:buNone/>
                      </a:pPr>
                      <a:r>
                        <a:rPr lang="id-ID" sz="2400"/>
                        <a:t>STANDARD COMPETENCE VOCATIONAL SCHOOL GRADUATES BASED ON 2013 CURRICULUM</a:t>
                      </a:r>
                    </a:p>
                  </a:txBody>
                  <a:tcPr marL="4075" marR="4075" marT="4075" marB="0" anchor="ctr">
                    <a:solidFill>
                      <a:schemeClr val="accent1"/>
                    </a:solidFill>
                  </a:tcPr>
                </a:tc>
                <a:tc hMerge="1">
                  <a:txBody>
                    <a:bodyPr/>
                    <a:lstStyle/>
                    <a:p>
                      <a:endParaRPr lang="en-US"/>
                    </a:p>
                  </a:txBody>
                  <a:tcPr/>
                </a:tc>
              </a:tr>
              <a:tr h="2275850">
                <a:tc>
                  <a:txBody>
                    <a:bodyPr/>
                    <a:lstStyle/>
                    <a:p>
                      <a:pPr marL="0" marR="0" lvl="0" indent="0" algn="l" rtl="0">
                        <a:spcBef>
                          <a:spcPts val="0"/>
                        </a:spcBef>
                        <a:buSzPct val="25000"/>
                        <a:buNone/>
                      </a:pPr>
                      <a:r>
                        <a:rPr lang="id-ID" sz="2000" b="1">
                          <a:solidFill>
                            <a:srgbClr val="0070C0"/>
                          </a:solidFill>
                        </a:rPr>
                        <a:t>Attitude</a:t>
                      </a:r>
                      <a:r>
                        <a:rPr lang="id-ID" sz="2000" b="1" u="none" strike="noStrike" cap="none" baseline="0">
                          <a:solidFill>
                            <a:srgbClr val="0070C0"/>
                          </a:solidFill>
                        </a:rPr>
                        <a:t> </a:t>
                      </a:r>
                    </a:p>
                  </a:txBody>
                  <a:tcPr marL="6325" marR="6325" marT="6325" marB="0"/>
                </a:tc>
                <a:tc>
                  <a:txBody>
                    <a:bodyPr/>
                    <a:lstStyle/>
                    <a:p>
                      <a:pPr marL="0" marR="0" lvl="0" indent="0" algn="l" rtl="0">
                        <a:spcBef>
                          <a:spcPts val="0"/>
                        </a:spcBef>
                        <a:buSzPct val="25000"/>
                        <a:buNone/>
                      </a:pPr>
                      <a:r>
                        <a:rPr lang="id-ID" sz="2000" b="1" i="0" u="none" strike="noStrike" cap="none" baseline="0">
                          <a:solidFill>
                            <a:srgbClr val="0070C0"/>
                          </a:solidFill>
                          <a:latin typeface="Calibri"/>
                          <a:ea typeface="Calibri"/>
                          <a:cs typeface="Calibri"/>
                          <a:sym typeface="Calibri"/>
                        </a:rPr>
                        <a:t>Have [through receiving, </a:t>
                      </a:r>
                      <a:r>
                        <a:rPr lang="id-ID" sz="2000" b="1">
                          <a:solidFill>
                            <a:srgbClr val="0070C0"/>
                          </a:solidFill>
                        </a:rPr>
                        <a:t>implementing</a:t>
                      </a:r>
                      <a:r>
                        <a:rPr lang="id-ID" sz="2000" b="1" i="0" u="none" strike="noStrike" cap="none" baseline="0">
                          <a:solidFill>
                            <a:srgbClr val="0070C0"/>
                          </a:solidFill>
                          <a:latin typeface="Calibri"/>
                          <a:ea typeface="Calibri"/>
                          <a:cs typeface="Calibri"/>
                          <a:sym typeface="Calibri"/>
                        </a:rPr>
                        <a:t>, respecting, appreciat</a:t>
                      </a:r>
                      <a:r>
                        <a:rPr lang="id-ID" sz="2000" b="1">
                          <a:solidFill>
                            <a:srgbClr val="0070C0"/>
                          </a:solidFill>
                        </a:rPr>
                        <a:t>ing</a:t>
                      </a:r>
                      <a:r>
                        <a:rPr lang="id-ID" sz="2000" b="1" i="0" u="none" strike="noStrike" cap="none" baseline="0">
                          <a:solidFill>
                            <a:srgbClr val="0070C0"/>
                          </a:solidFill>
                          <a:latin typeface="Calibri"/>
                          <a:ea typeface="Calibri"/>
                          <a:cs typeface="Calibri"/>
                          <a:sym typeface="Calibri"/>
                        </a:rPr>
                        <a:t>, practic</a:t>
                      </a:r>
                      <a:r>
                        <a:rPr lang="id-ID" sz="2000" b="1">
                          <a:solidFill>
                            <a:srgbClr val="0070C0"/>
                          </a:solidFill>
                        </a:rPr>
                        <a:t>ing</a:t>
                      </a:r>
                      <a:r>
                        <a:rPr lang="id-ID" sz="2000" b="1" i="0" u="none" strike="noStrike" cap="none" baseline="0">
                          <a:solidFill>
                            <a:srgbClr val="0070C0"/>
                          </a:solidFill>
                          <a:latin typeface="Calibri"/>
                          <a:ea typeface="Calibri"/>
                          <a:cs typeface="Calibri"/>
                          <a:sym typeface="Calibri"/>
                        </a:rPr>
                        <a:t>] behavior that reflects the attitude of the faithful, noble [honest, polite, caring, disciplined, democratic, patriotic], confident, and responsible to interact effectively with the social environment and nature as well as in established itself as a reflection of the nation in </a:t>
                      </a:r>
                      <a:r>
                        <a:rPr lang="id-ID" sz="2000" b="1">
                          <a:solidFill>
                            <a:srgbClr val="0070C0"/>
                          </a:solidFill>
                        </a:rPr>
                        <a:t> the world’s association</a:t>
                      </a:r>
                    </a:p>
                  </a:txBody>
                  <a:tcPr marL="6325" marR="6325" marT="6325" marB="0"/>
                </a:tc>
              </a:tr>
              <a:tr h="1627525">
                <a:tc>
                  <a:txBody>
                    <a:bodyPr/>
                    <a:lstStyle/>
                    <a:p>
                      <a:pPr marL="0" marR="0" lvl="0" indent="0" algn="l" rtl="0">
                        <a:spcBef>
                          <a:spcPts val="0"/>
                        </a:spcBef>
                        <a:buSzPct val="25000"/>
                        <a:buNone/>
                      </a:pPr>
                      <a:r>
                        <a:rPr lang="id-ID" sz="2000" b="1">
                          <a:solidFill>
                            <a:srgbClr val="0070C0"/>
                          </a:solidFill>
                        </a:rPr>
                        <a:t>Skills</a:t>
                      </a:r>
                    </a:p>
                  </a:txBody>
                  <a:tcPr marL="6325" marR="6325" marT="6325" marB="0"/>
                </a:tc>
                <a:tc>
                  <a:txBody>
                    <a:bodyPr/>
                    <a:lstStyle/>
                    <a:p>
                      <a:pPr marL="0" marR="0" lvl="0" indent="0" algn="l" rtl="0">
                        <a:spcBef>
                          <a:spcPts val="0"/>
                        </a:spcBef>
                        <a:buSzPct val="25000"/>
                        <a:buNone/>
                      </a:pPr>
                      <a:r>
                        <a:rPr lang="id-ID" sz="2000" b="1" i="0" u="none" strike="noStrike" cap="none" baseline="0">
                          <a:solidFill>
                            <a:srgbClr val="0070C0"/>
                          </a:solidFill>
                          <a:latin typeface="Calibri"/>
                          <a:ea typeface="Calibri"/>
                          <a:cs typeface="Calibri"/>
                          <a:sym typeface="Calibri"/>
                        </a:rPr>
                        <a:t> Have [through observing, asking, trying, processing, </a:t>
                      </a:r>
                      <a:r>
                        <a:rPr lang="id-ID" sz="2000" b="1">
                          <a:solidFill>
                            <a:srgbClr val="0070C0"/>
                          </a:solidFill>
                        </a:rPr>
                        <a:t>presenting</a:t>
                      </a:r>
                      <a:r>
                        <a:rPr lang="id-ID" sz="2000" b="1" i="0" u="none" strike="noStrike" cap="none" baseline="0">
                          <a:solidFill>
                            <a:srgbClr val="0070C0"/>
                          </a:solidFill>
                          <a:latin typeface="Calibri"/>
                          <a:ea typeface="Calibri"/>
                          <a:cs typeface="Calibri"/>
                          <a:sym typeface="Calibri"/>
                        </a:rPr>
                        <a:t>, reasoning, creat</a:t>
                      </a:r>
                      <a:r>
                        <a:rPr lang="id-ID" sz="2000" b="1">
                          <a:solidFill>
                            <a:srgbClr val="0070C0"/>
                          </a:solidFill>
                        </a:rPr>
                        <a:t>ing</a:t>
                      </a:r>
                      <a:r>
                        <a:rPr lang="id-ID" sz="2000" b="1" i="0" u="none" strike="noStrike" cap="none" baseline="0">
                          <a:solidFill>
                            <a:srgbClr val="0070C0"/>
                          </a:solidFill>
                          <a:latin typeface="Calibri"/>
                          <a:ea typeface="Calibri"/>
                          <a:cs typeface="Calibri"/>
                          <a:sym typeface="Calibri"/>
                        </a:rPr>
                        <a:t>] the ability of thought and </a:t>
                      </a:r>
                      <a:r>
                        <a:rPr lang="id-ID" sz="2000" b="1">
                          <a:solidFill>
                            <a:srgbClr val="0070C0"/>
                          </a:solidFill>
                        </a:rPr>
                        <a:t>act </a:t>
                      </a:r>
                      <a:r>
                        <a:rPr lang="id-ID" sz="2000" b="1" i="0" u="none" strike="noStrike" cap="none" baseline="0">
                          <a:solidFill>
                            <a:srgbClr val="0070C0"/>
                          </a:solidFill>
                          <a:latin typeface="Calibri"/>
                          <a:ea typeface="Calibri"/>
                          <a:cs typeface="Calibri"/>
                          <a:sym typeface="Calibri"/>
                        </a:rPr>
                        <a:t>effectively and creatively in the realm of the abstract and concrete as the development of the independently studied in school [in specific work areas] in accordance with their talents and interests</a:t>
                      </a:r>
                    </a:p>
                  </a:txBody>
                  <a:tcPr marL="6325" marR="6325" marT="6325" marB="0"/>
                </a:tc>
              </a:tr>
              <a:tr h="1951700">
                <a:tc>
                  <a:txBody>
                    <a:bodyPr/>
                    <a:lstStyle/>
                    <a:p>
                      <a:pPr marL="0" marR="0" lvl="0" indent="0" algn="l" rtl="0">
                        <a:spcBef>
                          <a:spcPts val="0"/>
                        </a:spcBef>
                        <a:buSzPct val="25000"/>
                        <a:buNone/>
                      </a:pPr>
                      <a:r>
                        <a:rPr lang="id-ID" sz="2000" b="1">
                          <a:solidFill>
                            <a:srgbClr val="0070C0"/>
                          </a:solidFill>
                        </a:rPr>
                        <a:t>Knowledge</a:t>
                      </a:r>
                      <a:r>
                        <a:rPr lang="id-ID" sz="2000" b="1" u="none" strike="noStrike" cap="none" baseline="0">
                          <a:solidFill>
                            <a:srgbClr val="0070C0"/>
                          </a:solidFill>
                        </a:rPr>
                        <a:t> </a:t>
                      </a:r>
                    </a:p>
                  </a:txBody>
                  <a:tcPr marL="6325" marR="6325" marT="6325" marB="0"/>
                </a:tc>
                <a:tc>
                  <a:txBody>
                    <a:bodyPr/>
                    <a:lstStyle/>
                    <a:p>
                      <a:pPr marL="0" marR="0" lvl="0" indent="0" algn="l" rtl="0">
                        <a:spcBef>
                          <a:spcPts val="0"/>
                        </a:spcBef>
                        <a:buSzPct val="25000"/>
                        <a:buNone/>
                      </a:pPr>
                      <a:r>
                        <a:rPr lang="id-ID" sz="2000" b="1">
                          <a:solidFill>
                            <a:srgbClr val="0070C0"/>
                          </a:solidFill>
                        </a:rPr>
                        <a:t>Have [through knowing, understanding, applying, analyzing, evaluating] procedural and metacognitive knowledge in science, technology, art, culture with human insight, national, state, and civilization-related causes of phenomena and events [in specific work areas] in accordance talent and interest</a:t>
                      </a:r>
                    </a:p>
                  </a:txBody>
                  <a:tcPr marL="6325" marR="6325" marT="6325" marB="0"/>
                </a:tc>
              </a:tr>
            </a:tbl>
          </a:graphicData>
        </a:graphic>
      </p:graphicFrame>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2" name="Rectangle 1"/>
          <p:cNvSpPr/>
          <p:nvPr/>
        </p:nvSpPr>
        <p:spPr>
          <a:xfrm>
            <a:off x="1115616" y="1484784"/>
            <a:ext cx="7128792" cy="698012"/>
          </a:xfrm>
          <a:prstGeom prst="rect">
            <a:avLst/>
          </a:prstGeom>
        </p:spPr>
        <p:txBody>
          <a:bodyPr wrap="square">
            <a:spAutoFit/>
          </a:bodyPr>
          <a:lstStyle/>
          <a:p>
            <a:pPr lvl="0" algn="ctr">
              <a:lnSpc>
                <a:spcPct val="80000"/>
              </a:lnSpc>
              <a:buSzPct val="25000"/>
            </a:pPr>
            <a:r>
              <a:rPr lang="id-ID" sz="4800" b="1" dirty="0">
                <a:solidFill>
                  <a:srgbClr val="E36C09"/>
                </a:solidFill>
                <a:ea typeface="Calibri"/>
                <a:cs typeface="Calibri"/>
                <a:sym typeface="Calibri"/>
              </a:rPr>
              <a:t>Content Mapping</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0" y="-27383"/>
            <a:ext cx="9144000" cy="648071"/>
          </a:xfrm>
          <a:prstGeom prst="rect">
            <a:avLst/>
          </a:prstGeom>
          <a:solidFill>
            <a:srgbClr val="31859B"/>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id-ID" sz="3950">
                <a:solidFill>
                  <a:schemeClr val="lt1"/>
                </a:solidFill>
                <a:latin typeface="Calibri"/>
                <a:ea typeface="Calibri"/>
                <a:cs typeface="Calibri"/>
                <a:sym typeface="Calibri"/>
              </a:rPr>
              <a:t>Mathematics</a:t>
            </a:r>
          </a:p>
        </p:txBody>
      </p:sp>
      <p:graphicFrame>
        <p:nvGraphicFramePr>
          <p:cNvPr id="637" name="Shape 637"/>
          <p:cNvGraphicFramePr/>
          <p:nvPr>
            <p:extLst>
              <p:ext uri="{D42A27DB-BD31-4B8C-83A1-F6EECF244321}">
                <p14:modId xmlns:p14="http://schemas.microsoft.com/office/powerpoint/2010/main" val="914069418"/>
              </p:ext>
            </p:extLst>
          </p:nvPr>
        </p:nvGraphicFramePr>
        <p:xfrm>
          <a:off x="35495" y="692695"/>
          <a:ext cx="9073025" cy="5491560"/>
        </p:xfrm>
        <a:graphic>
          <a:graphicData uri="http://schemas.openxmlformats.org/drawingml/2006/table">
            <a:tbl>
              <a:tblPr firstRow="1" bandRow="1">
                <a:noFill/>
              </a:tblPr>
              <a:tblGrid>
                <a:gridCol w="576075"/>
                <a:gridCol w="3168350"/>
                <a:gridCol w="5328600"/>
              </a:tblGrid>
              <a:tr h="370850">
                <a:tc>
                  <a:txBody>
                    <a:bodyPr/>
                    <a:lstStyle/>
                    <a:p>
                      <a:pPr marL="0" marR="0" lvl="0" indent="0" algn="ctr" rtl="0">
                        <a:spcBef>
                          <a:spcPts val="0"/>
                        </a:spcBef>
                        <a:buSzPct val="25000"/>
                        <a:buNone/>
                      </a:pPr>
                      <a:r>
                        <a:rPr lang="id-ID" sz="1400" u="none" strike="noStrike" cap="none" baseline="0" dirty="0">
                          <a:latin typeface="Arial Black" panose="020B0A04020102020204" pitchFamily="34" charset="0"/>
                        </a:rPr>
                        <a:t>No</a:t>
                      </a:r>
                    </a:p>
                  </a:txBody>
                  <a:tcPr marL="91450" marR="91450" marT="45725" marB="45725"/>
                </a:tc>
                <a:tc>
                  <a:txBody>
                    <a:bodyPr/>
                    <a:lstStyle/>
                    <a:p>
                      <a:pPr marL="0" marR="0" lvl="0" indent="0" algn="ctr" rtl="0">
                        <a:spcBef>
                          <a:spcPts val="0"/>
                        </a:spcBef>
                        <a:buSzPct val="25000"/>
                        <a:buNone/>
                      </a:pPr>
                      <a:r>
                        <a:rPr lang="id-ID" sz="1400">
                          <a:latin typeface="Arial Black" panose="020B0A04020102020204" pitchFamily="34" charset="0"/>
                        </a:rPr>
                        <a:t>Previous Curriculum</a:t>
                      </a:r>
                    </a:p>
                  </a:txBody>
                  <a:tcPr marL="91450" marR="91450" marT="45725" marB="45725"/>
                </a:tc>
                <a:tc>
                  <a:txBody>
                    <a:bodyPr/>
                    <a:lstStyle/>
                    <a:p>
                      <a:pPr marL="0" marR="0" lvl="0" indent="0" algn="ctr" rtl="0">
                        <a:spcBef>
                          <a:spcPts val="0"/>
                        </a:spcBef>
                        <a:buSzPct val="25000"/>
                        <a:buNone/>
                      </a:pPr>
                      <a:r>
                        <a:rPr lang="en-US" sz="1400" dirty="0" smtClean="0">
                          <a:latin typeface="Arial Black" panose="020B0A04020102020204" pitchFamily="34" charset="0"/>
                        </a:rPr>
                        <a:t>Current</a:t>
                      </a:r>
                      <a:r>
                        <a:rPr lang="id-ID" sz="1400" dirty="0" smtClean="0">
                          <a:latin typeface="Arial Black" panose="020B0A04020102020204" pitchFamily="34" charset="0"/>
                        </a:rPr>
                        <a:t> </a:t>
                      </a:r>
                      <a:r>
                        <a:rPr lang="id-ID" sz="1400" dirty="0">
                          <a:latin typeface="Arial Black" panose="020B0A04020102020204" pitchFamily="34" charset="0"/>
                        </a:rPr>
                        <a:t>Curriculum</a:t>
                      </a:r>
                    </a:p>
                  </a:txBody>
                  <a:tcPr marL="91450" marR="91450" marT="45725" marB="45725"/>
                </a:tc>
              </a:tr>
              <a:tr h="370850">
                <a:tc>
                  <a:txBody>
                    <a:bodyPr/>
                    <a:lstStyle/>
                    <a:p>
                      <a:pPr marL="0" marR="0" lvl="0" indent="0" algn="l" rtl="0">
                        <a:spcBef>
                          <a:spcPts val="0"/>
                        </a:spcBef>
                        <a:buSzPct val="25000"/>
                        <a:buNone/>
                      </a:pPr>
                      <a:r>
                        <a:rPr lang="id-ID" sz="1400" u="none" strike="noStrike" cap="none" baseline="0">
                          <a:latin typeface="Arial Black" panose="020B0A04020102020204" pitchFamily="34" charset="0"/>
                        </a:rPr>
                        <a:t>1</a:t>
                      </a:r>
                    </a:p>
                  </a:txBody>
                  <a:tcPr marL="91450" marR="91450" marT="45725" marB="45725"/>
                </a:tc>
                <a:tc>
                  <a:txBody>
                    <a:bodyPr/>
                    <a:lstStyle/>
                    <a:p>
                      <a:pPr marL="0" marR="0" lvl="0" indent="0" algn="l" rtl="0">
                        <a:spcBef>
                          <a:spcPts val="0"/>
                        </a:spcBef>
                        <a:buSzPct val="25000"/>
                        <a:buNone/>
                      </a:pPr>
                      <a:r>
                        <a:rPr lang="id-ID" sz="1400">
                          <a:latin typeface="Arial Black" panose="020B0A04020102020204" pitchFamily="34" charset="0"/>
                        </a:rPr>
                        <a:t>Go directly to abstract material</a:t>
                      </a:r>
                    </a:p>
                  </a:txBody>
                  <a:tcPr marL="91450" marR="91450" marT="45725" marB="45725"/>
                </a:tc>
                <a:tc>
                  <a:txBody>
                    <a:bodyPr/>
                    <a:lstStyle/>
                    <a:p>
                      <a:pPr marL="0" marR="0" lvl="0" indent="0" algn="l" rtl="0">
                        <a:spcBef>
                          <a:spcPts val="0"/>
                        </a:spcBef>
                        <a:buSzPct val="25000"/>
                        <a:buNone/>
                      </a:pPr>
                      <a:r>
                        <a:rPr lang="id-ID" sz="1400" dirty="0">
                          <a:latin typeface="Arial Black" panose="020B0A04020102020204" pitchFamily="34" charset="0"/>
                        </a:rPr>
                        <a:t>Starting from the observation of concrete problems, then to the semi-concrete, and finally abstraction problem</a:t>
                      </a:r>
                    </a:p>
                  </a:txBody>
                  <a:tcPr marL="91450" marR="91450" marT="45725" marB="45725"/>
                </a:tc>
              </a:tr>
              <a:tr h="370850">
                <a:tc>
                  <a:txBody>
                    <a:bodyPr/>
                    <a:lstStyle/>
                    <a:p>
                      <a:pPr marL="0" marR="0" lvl="0" indent="0" algn="l" rtl="0">
                        <a:spcBef>
                          <a:spcPts val="0"/>
                        </a:spcBef>
                        <a:buSzPct val="25000"/>
                        <a:buNone/>
                      </a:pPr>
                      <a:r>
                        <a:rPr lang="id-ID" sz="1400" u="none" strike="noStrike" cap="none" baseline="0">
                          <a:latin typeface="Arial Black" panose="020B0A04020102020204" pitchFamily="34" charset="0"/>
                        </a:rPr>
                        <a:t>2</a:t>
                      </a:r>
                    </a:p>
                  </a:txBody>
                  <a:tcPr marL="91450" marR="91450" marT="45725" marB="45725"/>
                </a:tc>
                <a:tc>
                  <a:txBody>
                    <a:bodyPr/>
                    <a:lstStyle/>
                    <a:p>
                      <a:pPr marL="0" marR="0" lvl="0" indent="0" algn="l" rtl="0">
                        <a:spcBef>
                          <a:spcPts val="0"/>
                        </a:spcBef>
                        <a:buSzPct val="25000"/>
                        <a:buNone/>
                      </a:pPr>
                      <a:r>
                        <a:rPr lang="id-ID" sz="1400" dirty="0">
                          <a:latin typeface="Arial Black" panose="020B0A04020102020204" pitchFamily="34" charset="0"/>
                        </a:rPr>
                        <a:t>Many formulas to be memorized to resolve the problem (can only be use)</a:t>
                      </a:r>
                    </a:p>
                  </a:txBody>
                  <a:tcPr marL="91450" marR="91450" marT="45725" marB="45725"/>
                </a:tc>
                <a:tc>
                  <a:txBody>
                    <a:bodyPr/>
                    <a:lstStyle/>
                    <a:p>
                      <a:pPr marL="0" marR="0" lvl="0" indent="0" algn="l" rtl="0">
                        <a:spcBef>
                          <a:spcPts val="0"/>
                        </a:spcBef>
                        <a:buSzPct val="25000"/>
                        <a:buNone/>
                      </a:pPr>
                      <a:r>
                        <a:rPr lang="id-ID" sz="1400" u="none" strike="noStrike" cap="none" baseline="0" dirty="0" smtClean="0">
                          <a:latin typeface="Arial Black" panose="020B0A04020102020204" pitchFamily="34" charset="0"/>
                        </a:rPr>
                        <a:t>The </a:t>
                      </a:r>
                      <a:r>
                        <a:rPr lang="id-ID" sz="1400" u="none" strike="noStrike" cap="none" baseline="0" dirty="0">
                          <a:latin typeface="Arial Black" panose="020B0A04020102020204" pitchFamily="34" charset="0"/>
                        </a:rPr>
                        <a:t>formula derived by the students and the issues </a:t>
                      </a:r>
                      <a:r>
                        <a:rPr lang="id-ID" sz="1400" u="none" strike="noStrike" cap="none" baseline="0" dirty="0" smtClean="0">
                          <a:latin typeface="Arial Black" panose="020B0A04020102020204" pitchFamily="34" charset="0"/>
                        </a:rPr>
                        <a:t>proposed </a:t>
                      </a:r>
                      <a:r>
                        <a:rPr lang="id-ID" sz="1400" dirty="0" smtClean="0">
                          <a:latin typeface="Arial Black" panose="020B0A04020102020204" pitchFamily="34" charset="0"/>
                        </a:rPr>
                        <a:t>must </a:t>
                      </a:r>
                      <a:r>
                        <a:rPr lang="id-ID" sz="1400" dirty="0">
                          <a:latin typeface="Arial Black" panose="020B0A04020102020204" pitchFamily="34" charset="0"/>
                        </a:rPr>
                        <a:t>be</a:t>
                      </a:r>
                      <a:r>
                        <a:rPr lang="id-ID" sz="1400" u="none" strike="noStrike" cap="none" baseline="0" dirty="0">
                          <a:latin typeface="Arial Black" panose="020B0A04020102020204" pitchFamily="34" charset="0"/>
                        </a:rPr>
                        <a:t> workable for students with only formulas and basic understanding (not only use but also to understand its origin)</a:t>
                      </a:r>
                    </a:p>
                  </a:txBody>
                  <a:tcPr marL="91450" marR="91450" marT="45725" marB="45725"/>
                </a:tc>
              </a:tr>
              <a:tr h="370850">
                <a:tc>
                  <a:txBody>
                    <a:bodyPr/>
                    <a:lstStyle/>
                    <a:p>
                      <a:pPr marL="0" marR="0" lvl="0" indent="0" algn="l" rtl="0">
                        <a:spcBef>
                          <a:spcPts val="0"/>
                        </a:spcBef>
                        <a:buSzPct val="25000"/>
                        <a:buNone/>
                      </a:pPr>
                      <a:r>
                        <a:rPr lang="id-ID" sz="1400" u="none" strike="noStrike" cap="none" baseline="0">
                          <a:latin typeface="Arial Black" panose="020B0A04020102020204" pitchFamily="34" charset="0"/>
                        </a:rPr>
                        <a:t>3</a:t>
                      </a:r>
                    </a:p>
                  </a:txBody>
                  <a:tcPr marL="91450" marR="91450" marT="45725" marB="45725"/>
                </a:tc>
                <a:tc>
                  <a:txBody>
                    <a:bodyPr/>
                    <a:lstStyle/>
                    <a:p>
                      <a:pPr marL="0" marR="0" lvl="0" indent="0" algn="l" rtl="0">
                        <a:spcBef>
                          <a:spcPts val="0"/>
                        </a:spcBef>
                        <a:buSzPct val="25000"/>
                        <a:buNone/>
                      </a:pPr>
                      <a:r>
                        <a:rPr lang="id-ID" sz="1400">
                          <a:latin typeface="Arial Black" panose="020B0A04020102020204" pitchFamily="34" charset="0"/>
                        </a:rPr>
                        <a:t>Mathematical problems were associated with the [reduced to] numbers</a:t>
                      </a:r>
                    </a:p>
                  </a:txBody>
                  <a:tcPr marL="91450" marR="91450" marT="45725" marB="45725"/>
                </a:tc>
                <a:tc>
                  <a:txBody>
                    <a:bodyPr/>
                    <a:lstStyle/>
                    <a:p>
                      <a:pPr marL="0" marR="0" lvl="0" indent="0" algn="l" rtl="0">
                        <a:spcBef>
                          <a:spcPts val="0"/>
                        </a:spcBef>
                        <a:buSzPct val="25000"/>
                        <a:buNone/>
                      </a:pPr>
                      <a:r>
                        <a:rPr lang="id-ID" sz="1400">
                          <a:latin typeface="Arial Black" panose="020B0A04020102020204" pitchFamily="34" charset="0"/>
                        </a:rPr>
                        <a:t>Balance between math with numbers and without numbers [images, graphics, patterns, etc.</a:t>
                      </a:r>
                      <a:r>
                        <a:rPr lang="id-ID" sz="1400" u="none" strike="noStrike" cap="none" baseline="0">
                          <a:latin typeface="Arial Black" panose="020B0A04020102020204" pitchFamily="34" charset="0"/>
                        </a:rPr>
                        <a:t>]</a:t>
                      </a:r>
                    </a:p>
                  </a:txBody>
                  <a:tcPr marL="91450" marR="91450" marT="45725" marB="45725"/>
                </a:tc>
              </a:tr>
              <a:tr h="370850">
                <a:tc>
                  <a:txBody>
                    <a:bodyPr/>
                    <a:lstStyle/>
                    <a:p>
                      <a:pPr marL="0" marR="0" lvl="0" indent="0" algn="l" rtl="0">
                        <a:spcBef>
                          <a:spcPts val="0"/>
                        </a:spcBef>
                        <a:buSzPct val="25000"/>
                        <a:buNone/>
                      </a:pPr>
                      <a:r>
                        <a:rPr lang="id-ID" sz="1400" u="none" strike="noStrike" cap="none" baseline="0">
                          <a:latin typeface="Arial Black" panose="020B0A04020102020204" pitchFamily="34" charset="0"/>
                        </a:rPr>
                        <a:t>4</a:t>
                      </a:r>
                    </a:p>
                  </a:txBody>
                  <a:tcPr marL="91450" marR="91450" marT="45725" marB="45725"/>
                </a:tc>
                <a:tc>
                  <a:txBody>
                    <a:bodyPr/>
                    <a:lstStyle/>
                    <a:p>
                      <a:pPr marL="0" marR="0" lvl="0" indent="0" algn="l" rtl="0">
                        <a:spcBef>
                          <a:spcPts val="0"/>
                        </a:spcBef>
                        <a:buSzPct val="25000"/>
                        <a:buNone/>
                      </a:pPr>
                      <a:r>
                        <a:rPr lang="id-ID" sz="1400">
                          <a:latin typeface="Arial Black" panose="020B0A04020102020204" pitchFamily="34" charset="0"/>
                        </a:rPr>
                        <a:t>Not accustom students to think critically [only mechanistic]</a:t>
                      </a:r>
                    </a:p>
                  </a:txBody>
                  <a:tcPr marL="91450" marR="91450" marT="45725" marB="45725"/>
                </a:tc>
                <a:tc>
                  <a:txBody>
                    <a:bodyPr/>
                    <a:lstStyle/>
                    <a:p>
                      <a:pPr marL="0" marR="0" lvl="0" indent="0" algn="l" rtl="0">
                        <a:spcBef>
                          <a:spcPts val="0"/>
                        </a:spcBef>
                        <a:buSzPct val="25000"/>
                        <a:buNone/>
                      </a:pPr>
                      <a:r>
                        <a:rPr lang="id-ID" sz="1400">
                          <a:latin typeface="Arial Black" panose="020B0A04020102020204" pitchFamily="34" charset="0"/>
                        </a:rPr>
                        <a:t>Designed so that students must think critically to solve the problems posed</a:t>
                      </a:r>
                    </a:p>
                  </a:txBody>
                  <a:tcPr marL="91450" marR="91450" marT="45725" marB="45725"/>
                </a:tc>
              </a:tr>
              <a:tr h="370850">
                <a:tc>
                  <a:txBody>
                    <a:bodyPr/>
                    <a:lstStyle/>
                    <a:p>
                      <a:pPr marL="0" marR="0" lvl="0" indent="0" algn="l" rtl="0">
                        <a:spcBef>
                          <a:spcPts val="0"/>
                        </a:spcBef>
                        <a:buSzPct val="25000"/>
                        <a:buNone/>
                      </a:pPr>
                      <a:r>
                        <a:rPr lang="id-ID" sz="1400" u="none" strike="noStrike" cap="none" baseline="0">
                          <a:latin typeface="Arial Black" panose="020B0A04020102020204" pitchFamily="34" charset="0"/>
                        </a:rPr>
                        <a:t>5</a:t>
                      </a:r>
                    </a:p>
                  </a:txBody>
                  <a:tcPr marL="91450" marR="91450" marT="45725" marB="45725"/>
                </a:tc>
                <a:tc>
                  <a:txBody>
                    <a:bodyPr/>
                    <a:lstStyle/>
                    <a:p>
                      <a:pPr marL="0" marR="0" lvl="0" indent="0" algn="l" rtl="0">
                        <a:spcBef>
                          <a:spcPts val="0"/>
                        </a:spcBef>
                        <a:buSzPct val="25000"/>
                        <a:buNone/>
                      </a:pPr>
                      <a:r>
                        <a:rPr lang="id-ID" sz="1400">
                          <a:latin typeface="Arial Black" panose="020B0A04020102020204" pitchFamily="34" charset="0"/>
                        </a:rPr>
                        <a:t>Unstructured method of problem solving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id-ID" sz="1400">
                          <a:latin typeface="Arial Black" panose="020B0A04020102020204" pitchFamily="34" charset="0"/>
                        </a:rPr>
                        <a:t>Accostuming students to algorithmic thinking</a:t>
                      </a:r>
                    </a:p>
                  </a:txBody>
                  <a:tcPr marL="91450" marR="91450" marT="45725" marB="45725"/>
                </a:tc>
              </a:tr>
              <a:tr h="370850">
                <a:tc>
                  <a:txBody>
                    <a:bodyPr/>
                    <a:lstStyle/>
                    <a:p>
                      <a:pPr marL="0" marR="0" lvl="0" indent="0" algn="l" rtl="0">
                        <a:spcBef>
                          <a:spcPts val="0"/>
                        </a:spcBef>
                        <a:buSzPct val="25000"/>
                        <a:buNone/>
                      </a:pPr>
                      <a:r>
                        <a:rPr lang="id-ID" sz="1400" u="none" strike="noStrike" cap="none" baseline="0">
                          <a:latin typeface="Arial Black" panose="020B0A04020102020204" pitchFamily="34" charset="0"/>
                        </a:rPr>
                        <a:t>6</a:t>
                      </a:r>
                    </a:p>
                  </a:txBody>
                  <a:tcPr marL="91450" marR="91450" marT="45725" marB="45725"/>
                </a:tc>
                <a:tc>
                  <a:txBody>
                    <a:bodyPr/>
                    <a:lstStyle/>
                    <a:p>
                      <a:pPr marL="0" marR="0" lvl="0" indent="0" algn="l" rtl="0">
                        <a:spcBef>
                          <a:spcPts val="0"/>
                        </a:spcBef>
                        <a:buSzPct val="25000"/>
                        <a:buNone/>
                      </a:pPr>
                      <a:r>
                        <a:rPr lang="id-ID" sz="1400">
                          <a:latin typeface="Arial Black" panose="020B0A04020102020204" pitchFamily="34" charset="0"/>
                        </a:rPr>
                        <a:t>Data and statistics introduced in class IX only</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id-ID" sz="1400">
                          <a:latin typeface="Arial Black" panose="020B0A04020102020204" pitchFamily="34" charset="0"/>
                        </a:rPr>
                        <a:t>Extending material includes opportunities, data processing, and statistics from class VII and other materials in accordance with international standards</a:t>
                      </a:r>
                    </a:p>
                  </a:txBody>
                  <a:tcPr marL="91450" marR="91450" marT="45725" marB="45725"/>
                </a:tc>
              </a:tr>
              <a:tr h="370850">
                <a:tc>
                  <a:txBody>
                    <a:bodyPr/>
                    <a:lstStyle/>
                    <a:p>
                      <a:pPr marL="0" marR="0" lvl="0" indent="0" algn="l" rtl="0">
                        <a:spcBef>
                          <a:spcPts val="0"/>
                        </a:spcBef>
                        <a:buSzPct val="25000"/>
                        <a:buNone/>
                      </a:pPr>
                      <a:r>
                        <a:rPr lang="id-ID" sz="1400" u="none" strike="noStrike" cap="none" baseline="0">
                          <a:latin typeface="Arial Black" panose="020B0A04020102020204" pitchFamily="34" charset="0"/>
                        </a:rPr>
                        <a:t>7</a:t>
                      </a:r>
                    </a:p>
                  </a:txBody>
                  <a:tcPr marL="91450" marR="91450" marT="45725" marB="45725"/>
                </a:tc>
                <a:tc>
                  <a:txBody>
                    <a:bodyPr/>
                    <a:lstStyle/>
                    <a:p>
                      <a:pPr marL="0" marR="0" lvl="0" indent="0" algn="l" rtl="0">
                        <a:spcBef>
                          <a:spcPts val="0"/>
                        </a:spcBef>
                        <a:buSzPct val="25000"/>
                        <a:buNone/>
                      </a:pPr>
                      <a:r>
                        <a:rPr lang="id-ID" sz="1400">
                          <a:latin typeface="Arial Black" panose="020B0A04020102020204" pitchFamily="34" charset="0"/>
                        </a:rPr>
                        <a:t>Mathematics is exact</a:t>
                      </a:r>
                    </a:p>
                  </a:txBody>
                  <a:tcPr marL="91450" marR="91450" marT="45725" marB="45725"/>
                </a:tc>
                <a:tc>
                  <a:txBody>
                    <a:bodyPr/>
                    <a:lstStyle/>
                    <a:p>
                      <a:pPr marL="0" marR="0" lvl="0" indent="0" algn="l" rtl="0">
                        <a:spcBef>
                          <a:spcPts val="0"/>
                        </a:spcBef>
                        <a:buSzPct val="25000"/>
                        <a:buNone/>
                      </a:pPr>
                      <a:r>
                        <a:rPr lang="id-ID" sz="1400" dirty="0">
                          <a:latin typeface="Arial Black" panose="020B0A04020102020204" pitchFamily="34" charset="0"/>
                        </a:rPr>
                        <a:t>Introduce the concept of the approach and estimates</a:t>
                      </a:r>
                    </a:p>
                  </a:txBody>
                  <a:tcPr marL="91450" marR="91450" marT="45725" marB="45725"/>
                </a:tc>
              </a:tr>
            </a:tbl>
          </a:graphicData>
        </a:graphic>
      </p:graphicFrame>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531" y="329062"/>
            <a:ext cx="8712968" cy="504055"/>
          </a:xfrm>
        </p:spPr>
        <p:txBody>
          <a:bodyPr>
            <a:normAutofit lnSpcReduction="10000"/>
          </a:bodyPr>
          <a:lstStyle/>
          <a:p>
            <a:pPr marL="0" indent="0">
              <a:buNone/>
            </a:pPr>
            <a:r>
              <a:rPr lang="id-ID" sz="2800" b="1" dirty="0" smtClean="0">
                <a:latin typeface="Arial Black" panose="020B0A04020102020204" pitchFamily="34" charset="0"/>
              </a:rPr>
              <a:t>Problem 1</a:t>
            </a:r>
            <a:r>
              <a:rPr lang="id-ID" sz="2800" dirty="0" smtClean="0">
                <a:latin typeface="Arial Black" panose="020B0A04020102020204" pitchFamily="34" charset="0"/>
              </a:rPr>
              <a:t>: Given the sequence of pictures:  </a:t>
            </a:r>
            <a:endParaRPr lang="id-ID" sz="28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899592" y="886179"/>
            <a:ext cx="6315075" cy="1762125"/>
          </a:xfrm>
          <a:prstGeom prst="rect">
            <a:avLst/>
          </a:prstGeom>
        </p:spPr>
      </p:pic>
      <p:sp>
        <p:nvSpPr>
          <p:cNvPr id="6" name="Content Placeholder 2"/>
          <p:cNvSpPr txBox="1">
            <a:spLocks/>
          </p:cNvSpPr>
          <p:nvPr/>
        </p:nvSpPr>
        <p:spPr>
          <a:xfrm>
            <a:off x="251520" y="3416365"/>
            <a:ext cx="8712968" cy="31809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b="1" dirty="0" smtClean="0"/>
              <a:t>(a). How many squares in the 1st picture </a:t>
            </a:r>
          </a:p>
          <a:p>
            <a:pPr marL="0" indent="0">
              <a:buNone/>
            </a:pPr>
            <a:r>
              <a:rPr lang="id-ID" sz="2800" b="1" dirty="0" smtClean="0"/>
              <a:t>(</a:t>
            </a:r>
            <a:r>
              <a:rPr lang="id-ID" sz="2800" b="1" dirty="0"/>
              <a:t>b</a:t>
            </a:r>
            <a:r>
              <a:rPr lang="id-ID" sz="2800" b="1" dirty="0" smtClean="0"/>
              <a:t>). </a:t>
            </a:r>
            <a:r>
              <a:rPr lang="id-ID" sz="2800" b="1" dirty="0"/>
              <a:t>How many squares in the </a:t>
            </a:r>
            <a:r>
              <a:rPr lang="id-ID" sz="2800" b="1" dirty="0" smtClean="0"/>
              <a:t>2nd </a:t>
            </a:r>
            <a:r>
              <a:rPr lang="id-ID" sz="2800" b="1" dirty="0"/>
              <a:t>picture </a:t>
            </a:r>
          </a:p>
          <a:p>
            <a:pPr marL="0" indent="0">
              <a:buNone/>
            </a:pPr>
            <a:r>
              <a:rPr lang="id-ID" sz="2800" b="1" dirty="0" smtClean="0"/>
              <a:t>(c). </a:t>
            </a:r>
            <a:r>
              <a:rPr lang="id-ID" sz="2800" b="1" dirty="0"/>
              <a:t>How many squares in the </a:t>
            </a:r>
            <a:r>
              <a:rPr lang="id-ID" sz="2800" b="1" dirty="0" smtClean="0"/>
              <a:t>3rd pucture  </a:t>
            </a:r>
            <a:endParaRPr lang="id-ID" sz="2800" b="1" dirty="0"/>
          </a:p>
          <a:p>
            <a:pPr marL="0" indent="0">
              <a:buNone/>
            </a:pPr>
            <a:r>
              <a:rPr lang="id-ID" sz="2800" b="1" dirty="0" smtClean="0"/>
              <a:t>(d). </a:t>
            </a:r>
            <a:r>
              <a:rPr lang="id-ID" sz="2800" b="1" dirty="0"/>
              <a:t>How many squares in the </a:t>
            </a:r>
            <a:r>
              <a:rPr lang="id-ID" sz="2800" b="1" dirty="0" smtClean="0"/>
              <a:t>4th </a:t>
            </a:r>
            <a:r>
              <a:rPr lang="id-ID" sz="2800" b="1" dirty="0"/>
              <a:t>picture </a:t>
            </a:r>
          </a:p>
          <a:p>
            <a:pPr marL="0" indent="0">
              <a:buNone/>
            </a:pPr>
            <a:r>
              <a:rPr lang="id-ID" sz="2800" b="1" dirty="0" smtClean="0"/>
              <a:t>(e). </a:t>
            </a:r>
            <a:r>
              <a:rPr lang="id-ID" sz="2800" b="1" dirty="0"/>
              <a:t>How many squares in the </a:t>
            </a:r>
            <a:r>
              <a:rPr lang="id-ID" sz="2800" b="1" dirty="0" smtClean="0"/>
              <a:t>5th </a:t>
            </a:r>
            <a:r>
              <a:rPr lang="id-ID" sz="2800" b="1" dirty="0"/>
              <a:t>picture </a:t>
            </a:r>
            <a:endParaRPr lang="id-ID" sz="2800" b="1" dirty="0" smtClean="0"/>
          </a:p>
          <a:p>
            <a:pPr marL="0" indent="0">
              <a:buNone/>
            </a:pPr>
            <a:r>
              <a:rPr lang="id-ID" sz="2800" b="1" dirty="0" smtClean="0"/>
              <a:t>(f). </a:t>
            </a:r>
            <a:r>
              <a:rPr lang="id-ID" sz="2800" b="1" dirty="0"/>
              <a:t>How many squares in the </a:t>
            </a:r>
            <a:r>
              <a:rPr lang="id-ID" sz="2800" b="1" dirty="0" smtClean="0"/>
              <a:t>n th </a:t>
            </a:r>
            <a:r>
              <a:rPr lang="id-ID" sz="2800" b="1" dirty="0"/>
              <a:t>picture </a:t>
            </a:r>
          </a:p>
          <a:p>
            <a:pPr marL="0" indent="0">
              <a:buNone/>
            </a:pPr>
            <a:endParaRPr lang="id-ID" sz="2800" b="1" dirty="0"/>
          </a:p>
          <a:p>
            <a:pPr marL="0" indent="0">
              <a:buFont typeface="Arial" pitchFamily="34" charset="0"/>
              <a:buNone/>
            </a:pPr>
            <a:endParaRPr lang="id-ID" sz="2800" dirty="0"/>
          </a:p>
        </p:txBody>
      </p:sp>
      <p:sp>
        <p:nvSpPr>
          <p:cNvPr id="7" name="Content Placeholder 2"/>
          <p:cNvSpPr txBox="1">
            <a:spLocks/>
          </p:cNvSpPr>
          <p:nvPr/>
        </p:nvSpPr>
        <p:spPr>
          <a:xfrm>
            <a:off x="403920" y="2859248"/>
            <a:ext cx="8712968" cy="5040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b="1" dirty="0" smtClean="0"/>
              <a:t>If        = 1, then  </a:t>
            </a:r>
            <a:endParaRPr lang="id-ID" sz="2800" dirty="0"/>
          </a:p>
        </p:txBody>
      </p:sp>
      <p:pic>
        <p:nvPicPr>
          <p:cNvPr id="8" name="Picture 7"/>
          <p:cNvPicPr>
            <a:picLocks noChangeAspect="1"/>
          </p:cNvPicPr>
          <p:nvPr/>
        </p:nvPicPr>
        <p:blipFill>
          <a:blip r:embed="rId3"/>
          <a:stretch>
            <a:fillRect/>
          </a:stretch>
        </p:blipFill>
        <p:spPr>
          <a:xfrm>
            <a:off x="827584" y="2875446"/>
            <a:ext cx="447675" cy="457200"/>
          </a:xfrm>
          <a:prstGeom prst="rect">
            <a:avLst/>
          </a:prstGeom>
        </p:spPr>
      </p:pic>
    </p:spTree>
    <p:extLst>
      <p:ext uri="{BB962C8B-B14F-4D97-AF65-F5344CB8AC3E}">
        <p14:creationId xmlns:p14="http://schemas.microsoft.com/office/powerpoint/2010/main" val="2189879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3"/>
          <p:cNvSpPr>
            <a:spLocks noChangeArrowheads="1"/>
          </p:cNvSpPr>
          <p:nvPr/>
        </p:nvSpPr>
        <p:spPr bwMode="auto">
          <a:xfrm>
            <a:off x="107505" y="2276872"/>
            <a:ext cx="8784976" cy="1533129"/>
          </a:xfrm>
          <a:custGeom>
            <a:avLst/>
            <a:gdLst>
              <a:gd name="T0" fmla="*/ 4539367 w 9073005"/>
              <a:gd name="T1" fmla="*/ 0 h 1404984"/>
              <a:gd name="T2" fmla="*/ 9078735 w 9073005"/>
              <a:gd name="T3" fmla="*/ 702377 h 1404984"/>
              <a:gd name="T4" fmla="*/ 4539367 w 9073005"/>
              <a:gd name="T5" fmla="*/ 1404754 h 1404984"/>
              <a:gd name="T6" fmla="*/ 0 w 9073005"/>
              <a:gd name="T7" fmla="*/ 702377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lvl="0" algn="ctr">
              <a:buSzPct val="25000"/>
            </a:pPr>
            <a:r>
              <a:rPr lang="id-ID" sz="4800" b="1" dirty="0" smtClean="0">
                <a:solidFill>
                  <a:srgbClr val="E36C09"/>
                </a:solidFill>
                <a:ea typeface="Calibri"/>
                <a:cs typeface="Calibri"/>
                <a:sym typeface="Calibri"/>
              </a:rPr>
              <a:t>C</a:t>
            </a:r>
            <a:r>
              <a:rPr lang="id-ID" sz="4800" b="1" dirty="0" smtClean="0">
                <a:solidFill>
                  <a:srgbClr val="205867"/>
                </a:solidFill>
                <a:ea typeface="Calibri"/>
                <a:cs typeface="Calibri"/>
                <a:sym typeface="Calibri"/>
              </a:rPr>
              <a:t>urriculum </a:t>
            </a:r>
            <a:r>
              <a:rPr lang="id-ID" sz="4800" b="1" dirty="0" smtClean="0">
                <a:solidFill>
                  <a:srgbClr val="E36C09"/>
                </a:solidFill>
                <a:ea typeface="Calibri"/>
                <a:cs typeface="Calibri"/>
                <a:sym typeface="Calibri"/>
              </a:rPr>
              <a:t>C</a:t>
            </a:r>
            <a:r>
              <a:rPr lang="id-ID" sz="4800" b="1" dirty="0" smtClean="0">
                <a:solidFill>
                  <a:srgbClr val="205867"/>
                </a:solidFill>
                <a:ea typeface="Calibri"/>
                <a:cs typeface="Calibri"/>
                <a:sym typeface="Calibri"/>
              </a:rPr>
              <a:t>oncept </a:t>
            </a:r>
            <a:r>
              <a:rPr lang="id-ID" sz="4800" b="1" dirty="0">
                <a:solidFill>
                  <a:srgbClr val="FF0000"/>
                </a:solidFill>
                <a:ea typeface="Calibri"/>
                <a:cs typeface="Calibri"/>
                <a:sym typeface="Calibri"/>
              </a:rPr>
              <a:t>R</a:t>
            </a:r>
            <a:r>
              <a:rPr lang="id-ID" sz="4800" b="1" dirty="0" smtClean="0">
                <a:solidFill>
                  <a:srgbClr val="205867"/>
                </a:solidFill>
                <a:ea typeface="Calibri"/>
                <a:cs typeface="Calibri"/>
                <a:sym typeface="Calibri"/>
              </a:rPr>
              <a:t>eform </a:t>
            </a:r>
          </a:p>
          <a:p>
            <a:pPr lvl="0" algn="ctr">
              <a:buSzPct val="25000"/>
            </a:pPr>
            <a:r>
              <a:rPr lang="id-ID" sz="4800" b="1" dirty="0" smtClean="0">
                <a:solidFill>
                  <a:srgbClr val="205867"/>
                </a:solidFill>
                <a:ea typeface="Calibri"/>
                <a:cs typeface="Calibri"/>
                <a:sym typeface="Calibri"/>
              </a:rPr>
              <a:t>in Indonesia (2013) </a:t>
            </a:r>
            <a:endParaRPr lang="id-ID" sz="4800" b="1" dirty="0">
              <a:solidFill>
                <a:srgbClr val="205867"/>
              </a:solidFill>
              <a:ea typeface="Calibri"/>
              <a:cs typeface="Calibri"/>
              <a:sym typeface="Calibri"/>
            </a:endParaRPr>
          </a:p>
        </p:txBody>
      </p:sp>
      <p:pic>
        <p:nvPicPr>
          <p:cNvPr id="4" name="Picture 6" descr="diknas"/>
          <p:cNvPicPr>
            <a:picLocks noChangeAspect="1"/>
          </p:cNvPicPr>
          <p:nvPr/>
        </p:nvPicPr>
        <p:blipFill>
          <a:blip r:embed="rId3" cstate="print"/>
          <a:srcRect/>
          <a:stretch>
            <a:fillRect/>
          </a:stretch>
        </p:blipFill>
        <p:spPr bwMode="auto">
          <a:xfrm>
            <a:off x="4056184" y="332656"/>
            <a:ext cx="1031631" cy="1111250"/>
          </a:xfrm>
          <a:prstGeom prst="rect">
            <a:avLst/>
          </a:prstGeom>
          <a:noFill/>
          <a:ln w="9525">
            <a:noFill/>
            <a:miter lim="800000"/>
            <a:headEnd/>
            <a:tailEnd/>
          </a:ln>
        </p:spPr>
      </p:pic>
    </p:spTree>
    <p:extLst>
      <p:ext uri="{BB962C8B-B14F-4D97-AF65-F5344CB8AC3E}">
        <p14:creationId xmlns:p14="http://schemas.microsoft.com/office/powerpoint/2010/main" val="174449329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4" y="745758"/>
            <a:ext cx="6912768" cy="2107178"/>
          </a:xfrm>
          <a:prstGeom prst="rect">
            <a:avLst/>
          </a:prstGeom>
        </p:spPr>
      </p:pic>
      <p:sp>
        <p:nvSpPr>
          <p:cNvPr id="3" name="Content Placeholder 2"/>
          <p:cNvSpPr txBox="1">
            <a:spLocks/>
          </p:cNvSpPr>
          <p:nvPr/>
        </p:nvSpPr>
        <p:spPr>
          <a:xfrm>
            <a:off x="247481" y="235391"/>
            <a:ext cx="8712968" cy="504055"/>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b="1" dirty="0" smtClean="0">
                <a:latin typeface="Arial Black" panose="020B0A04020102020204" pitchFamily="34" charset="0"/>
              </a:rPr>
              <a:t>Problem 2</a:t>
            </a:r>
            <a:r>
              <a:rPr lang="id-ID" sz="2800" dirty="0" smtClean="0">
                <a:latin typeface="Arial Black" panose="020B0A04020102020204" pitchFamily="34" charset="0"/>
              </a:rPr>
              <a:t>: Given the sequence of pictures:  </a:t>
            </a:r>
            <a:endParaRPr lang="id-ID" sz="2800" dirty="0">
              <a:latin typeface="Arial Black" panose="020B0A04020102020204" pitchFamily="34" charset="0"/>
            </a:endParaRPr>
          </a:p>
        </p:txBody>
      </p:sp>
      <p:sp>
        <p:nvSpPr>
          <p:cNvPr id="4" name="Content Placeholder 2"/>
          <p:cNvSpPr txBox="1">
            <a:spLocks/>
          </p:cNvSpPr>
          <p:nvPr/>
        </p:nvSpPr>
        <p:spPr>
          <a:xfrm>
            <a:off x="251520" y="3416365"/>
            <a:ext cx="8712968" cy="31809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b="1" dirty="0" smtClean="0"/>
              <a:t>(a). How many squares in the 1st picture </a:t>
            </a:r>
          </a:p>
          <a:p>
            <a:pPr marL="0" indent="0">
              <a:buNone/>
            </a:pPr>
            <a:r>
              <a:rPr lang="id-ID" sz="2800" b="1" dirty="0" smtClean="0"/>
              <a:t>(</a:t>
            </a:r>
            <a:r>
              <a:rPr lang="id-ID" sz="2800" b="1" dirty="0"/>
              <a:t>b</a:t>
            </a:r>
            <a:r>
              <a:rPr lang="id-ID" sz="2800" b="1" dirty="0" smtClean="0"/>
              <a:t>). </a:t>
            </a:r>
            <a:r>
              <a:rPr lang="id-ID" sz="2800" b="1" dirty="0"/>
              <a:t>How many squares in the </a:t>
            </a:r>
            <a:r>
              <a:rPr lang="id-ID" sz="2800" b="1" dirty="0" smtClean="0"/>
              <a:t>2nd </a:t>
            </a:r>
            <a:r>
              <a:rPr lang="id-ID" sz="2800" b="1" dirty="0"/>
              <a:t>picture </a:t>
            </a:r>
          </a:p>
          <a:p>
            <a:pPr marL="0" indent="0">
              <a:buNone/>
            </a:pPr>
            <a:r>
              <a:rPr lang="id-ID" sz="2800" b="1" dirty="0" smtClean="0"/>
              <a:t>(c). </a:t>
            </a:r>
            <a:r>
              <a:rPr lang="id-ID" sz="2800" b="1" dirty="0"/>
              <a:t>How many squares in the </a:t>
            </a:r>
            <a:r>
              <a:rPr lang="id-ID" sz="2800" b="1" dirty="0" smtClean="0"/>
              <a:t>3rd pucture  </a:t>
            </a:r>
            <a:endParaRPr lang="id-ID" sz="2800" b="1" dirty="0"/>
          </a:p>
          <a:p>
            <a:pPr marL="0" indent="0">
              <a:buNone/>
            </a:pPr>
            <a:r>
              <a:rPr lang="id-ID" sz="2800" b="1" dirty="0" smtClean="0"/>
              <a:t>(d). </a:t>
            </a:r>
            <a:r>
              <a:rPr lang="id-ID" sz="2800" b="1" dirty="0"/>
              <a:t>How many squares in the </a:t>
            </a:r>
            <a:r>
              <a:rPr lang="id-ID" sz="2800" b="1" dirty="0" smtClean="0"/>
              <a:t>4th </a:t>
            </a:r>
            <a:r>
              <a:rPr lang="id-ID" sz="2800" b="1" dirty="0"/>
              <a:t>picture </a:t>
            </a:r>
          </a:p>
          <a:p>
            <a:pPr marL="0" indent="0">
              <a:buNone/>
            </a:pPr>
            <a:r>
              <a:rPr lang="id-ID" sz="2800" b="1" dirty="0" smtClean="0"/>
              <a:t>(e). </a:t>
            </a:r>
            <a:r>
              <a:rPr lang="id-ID" sz="2800" b="1" dirty="0"/>
              <a:t>How many squares in the </a:t>
            </a:r>
            <a:r>
              <a:rPr lang="id-ID" sz="2800" b="1" dirty="0" smtClean="0"/>
              <a:t>5th </a:t>
            </a:r>
            <a:r>
              <a:rPr lang="id-ID" sz="2800" b="1" dirty="0"/>
              <a:t>picture </a:t>
            </a:r>
            <a:endParaRPr lang="id-ID" sz="2800" b="1" dirty="0" smtClean="0"/>
          </a:p>
          <a:p>
            <a:pPr marL="0" indent="0">
              <a:buNone/>
            </a:pPr>
            <a:r>
              <a:rPr lang="id-ID" sz="2800" b="1" dirty="0" smtClean="0"/>
              <a:t>(f). </a:t>
            </a:r>
            <a:r>
              <a:rPr lang="id-ID" sz="2800" b="1" dirty="0"/>
              <a:t>How many squares in the </a:t>
            </a:r>
            <a:r>
              <a:rPr lang="id-ID" sz="2800" b="1" dirty="0" smtClean="0"/>
              <a:t>n th </a:t>
            </a:r>
            <a:r>
              <a:rPr lang="id-ID" sz="2800" b="1" dirty="0"/>
              <a:t>picture </a:t>
            </a:r>
          </a:p>
          <a:p>
            <a:pPr marL="0" indent="0">
              <a:buNone/>
            </a:pPr>
            <a:endParaRPr lang="id-ID" sz="2800" b="1" dirty="0"/>
          </a:p>
          <a:p>
            <a:pPr marL="0" indent="0">
              <a:buFont typeface="Arial" pitchFamily="34" charset="0"/>
              <a:buNone/>
            </a:pPr>
            <a:endParaRPr lang="id-ID" sz="2800" dirty="0"/>
          </a:p>
        </p:txBody>
      </p:sp>
      <p:sp>
        <p:nvSpPr>
          <p:cNvPr id="5" name="Content Placeholder 2"/>
          <p:cNvSpPr txBox="1">
            <a:spLocks/>
          </p:cNvSpPr>
          <p:nvPr/>
        </p:nvSpPr>
        <p:spPr>
          <a:xfrm>
            <a:off x="403920" y="2859248"/>
            <a:ext cx="8712968" cy="5040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b="1" dirty="0" smtClean="0"/>
              <a:t>If        = 1, then  </a:t>
            </a:r>
            <a:endParaRPr lang="id-ID" sz="2800" dirty="0"/>
          </a:p>
        </p:txBody>
      </p:sp>
      <p:pic>
        <p:nvPicPr>
          <p:cNvPr id="6" name="Picture 5"/>
          <p:cNvPicPr>
            <a:picLocks noChangeAspect="1"/>
          </p:cNvPicPr>
          <p:nvPr/>
        </p:nvPicPr>
        <p:blipFill>
          <a:blip r:embed="rId3"/>
          <a:stretch>
            <a:fillRect/>
          </a:stretch>
        </p:blipFill>
        <p:spPr>
          <a:xfrm>
            <a:off x="971600" y="2918347"/>
            <a:ext cx="285750" cy="314325"/>
          </a:xfrm>
          <a:prstGeom prst="rect">
            <a:avLst/>
          </a:prstGeom>
        </p:spPr>
      </p:pic>
    </p:spTree>
    <p:extLst>
      <p:ext uri="{BB962C8B-B14F-4D97-AF65-F5344CB8AC3E}">
        <p14:creationId xmlns:p14="http://schemas.microsoft.com/office/powerpoint/2010/main" val="1020342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79512" y="328603"/>
            <a:ext cx="8712968" cy="504055"/>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b="1" dirty="0" smtClean="0">
                <a:latin typeface="Arial Black" panose="020B0A04020102020204" pitchFamily="34" charset="0"/>
              </a:rPr>
              <a:t>Problem 3</a:t>
            </a:r>
            <a:r>
              <a:rPr lang="id-ID" sz="2800" dirty="0" smtClean="0">
                <a:latin typeface="Arial Black" panose="020B0A04020102020204" pitchFamily="34" charset="0"/>
              </a:rPr>
              <a:t>: Given the sequence of pictures:  </a:t>
            </a:r>
            <a:endParaRPr lang="id-ID" sz="2800" dirty="0">
              <a:latin typeface="Arial Black" panose="020B0A04020102020204" pitchFamily="34" charset="0"/>
            </a:endParaRPr>
          </a:p>
        </p:txBody>
      </p:sp>
      <p:sp>
        <p:nvSpPr>
          <p:cNvPr id="4" name="Content Placeholder 2"/>
          <p:cNvSpPr txBox="1">
            <a:spLocks/>
          </p:cNvSpPr>
          <p:nvPr/>
        </p:nvSpPr>
        <p:spPr>
          <a:xfrm>
            <a:off x="251520" y="3416365"/>
            <a:ext cx="8712968" cy="31809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b="1" dirty="0" smtClean="0"/>
              <a:t>(a). How many squares in the 1st picture </a:t>
            </a:r>
          </a:p>
          <a:p>
            <a:pPr marL="0" indent="0">
              <a:buNone/>
            </a:pPr>
            <a:r>
              <a:rPr lang="id-ID" sz="2800" b="1" dirty="0" smtClean="0"/>
              <a:t>(</a:t>
            </a:r>
            <a:r>
              <a:rPr lang="id-ID" sz="2800" b="1" dirty="0"/>
              <a:t>b</a:t>
            </a:r>
            <a:r>
              <a:rPr lang="id-ID" sz="2800" b="1" dirty="0" smtClean="0"/>
              <a:t>). </a:t>
            </a:r>
            <a:r>
              <a:rPr lang="id-ID" sz="2800" b="1" dirty="0"/>
              <a:t>How many squares in the </a:t>
            </a:r>
            <a:r>
              <a:rPr lang="id-ID" sz="2800" b="1" dirty="0" smtClean="0"/>
              <a:t>2nd </a:t>
            </a:r>
            <a:r>
              <a:rPr lang="id-ID" sz="2800" b="1" dirty="0"/>
              <a:t>picture </a:t>
            </a:r>
          </a:p>
          <a:p>
            <a:pPr marL="0" indent="0">
              <a:buNone/>
            </a:pPr>
            <a:r>
              <a:rPr lang="id-ID" sz="2800" b="1" dirty="0" smtClean="0"/>
              <a:t>(c). </a:t>
            </a:r>
            <a:r>
              <a:rPr lang="id-ID" sz="2800" b="1" dirty="0"/>
              <a:t>How many squares in the </a:t>
            </a:r>
            <a:r>
              <a:rPr lang="id-ID" sz="2800" b="1" dirty="0" smtClean="0"/>
              <a:t>3rd pucture  </a:t>
            </a:r>
            <a:endParaRPr lang="id-ID" sz="2800" b="1" dirty="0"/>
          </a:p>
          <a:p>
            <a:pPr marL="0" indent="0">
              <a:buNone/>
            </a:pPr>
            <a:r>
              <a:rPr lang="id-ID" sz="2800" b="1" dirty="0" smtClean="0"/>
              <a:t>(d). </a:t>
            </a:r>
            <a:r>
              <a:rPr lang="id-ID" sz="2800" b="1" dirty="0"/>
              <a:t>How many squares in the </a:t>
            </a:r>
            <a:r>
              <a:rPr lang="id-ID" sz="2800" b="1" dirty="0" smtClean="0"/>
              <a:t>4th </a:t>
            </a:r>
            <a:r>
              <a:rPr lang="id-ID" sz="2800" b="1" dirty="0"/>
              <a:t>picture </a:t>
            </a:r>
          </a:p>
          <a:p>
            <a:pPr marL="0" indent="0">
              <a:buNone/>
            </a:pPr>
            <a:r>
              <a:rPr lang="id-ID" sz="2800" b="1" dirty="0" smtClean="0"/>
              <a:t>(e). </a:t>
            </a:r>
            <a:r>
              <a:rPr lang="id-ID" sz="2800" b="1" dirty="0"/>
              <a:t>How many squares in the </a:t>
            </a:r>
            <a:r>
              <a:rPr lang="id-ID" sz="2800" b="1" dirty="0" smtClean="0"/>
              <a:t>5th </a:t>
            </a:r>
            <a:r>
              <a:rPr lang="id-ID" sz="2800" b="1" dirty="0"/>
              <a:t>picture </a:t>
            </a:r>
            <a:endParaRPr lang="id-ID" sz="2800" b="1" dirty="0" smtClean="0"/>
          </a:p>
          <a:p>
            <a:pPr marL="0" indent="0">
              <a:buNone/>
            </a:pPr>
            <a:r>
              <a:rPr lang="id-ID" sz="2800" b="1" dirty="0" smtClean="0"/>
              <a:t>(f). </a:t>
            </a:r>
            <a:r>
              <a:rPr lang="id-ID" sz="2800" b="1" dirty="0"/>
              <a:t>How many squares in the </a:t>
            </a:r>
            <a:r>
              <a:rPr lang="id-ID" sz="2800" b="1" dirty="0" smtClean="0"/>
              <a:t>n th </a:t>
            </a:r>
            <a:r>
              <a:rPr lang="id-ID" sz="2800" b="1" dirty="0"/>
              <a:t>picture </a:t>
            </a:r>
          </a:p>
          <a:p>
            <a:pPr marL="0" indent="0">
              <a:buNone/>
            </a:pPr>
            <a:endParaRPr lang="id-ID" sz="2800" b="1" dirty="0"/>
          </a:p>
          <a:p>
            <a:pPr marL="0" indent="0">
              <a:buFont typeface="Arial" pitchFamily="34" charset="0"/>
              <a:buNone/>
            </a:pPr>
            <a:endParaRPr lang="id-ID" sz="2800" dirty="0"/>
          </a:p>
        </p:txBody>
      </p:sp>
      <p:sp>
        <p:nvSpPr>
          <p:cNvPr id="5" name="Content Placeholder 2"/>
          <p:cNvSpPr txBox="1">
            <a:spLocks/>
          </p:cNvSpPr>
          <p:nvPr/>
        </p:nvSpPr>
        <p:spPr>
          <a:xfrm>
            <a:off x="403920" y="2859248"/>
            <a:ext cx="8712968" cy="5040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b="1" dirty="0" smtClean="0"/>
              <a:t>If        = 1, then  </a:t>
            </a:r>
            <a:endParaRPr lang="id-ID" sz="2800" dirty="0"/>
          </a:p>
        </p:txBody>
      </p:sp>
      <p:pic>
        <p:nvPicPr>
          <p:cNvPr id="7" name="Picture 6"/>
          <p:cNvPicPr>
            <a:picLocks noChangeAspect="1"/>
          </p:cNvPicPr>
          <p:nvPr/>
        </p:nvPicPr>
        <p:blipFill>
          <a:blip r:embed="rId2"/>
          <a:stretch>
            <a:fillRect/>
          </a:stretch>
        </p:blipFill>
        <p:spPr>
          <a:xfrm>
            <a:off x="1475656" y="692696"/>
            <a:ext cx="5976664" cy="2166551"/>
          </a:xfrm>
          <a:prstGeom prst="rect">
            <a:avLst/>
          </a:prstGeom>
        </p:spPr>
      </p:pic>
      <p:pic>
        <p:nvPicPr>
          <p:cNvPr id="8" name="Picture 7"/>
          <p:cNvPicPr>
            <a:picLocks noChangeAspect="1"/>
          </p:cNvPicPr>
          <p:nvPr/>
        </p:nvPicPr>
        <p:blipFill>
          <a:blip r:embed="rId3"/>
          <a:stretch>
            <a:fillRect/>
          </a:stretch>
        </p:blipFill>
        <p:spPr>
          <a:xfrm>
            <a:off x="899592" y="2920665"/>
            <a:ext cx="432048" cy="381219"/>
          </a:xfrm>
          <a:prstGeom prst="rect">
            <a:avLst/>
          </a:prstGeom>
        </p:spPr>
      </p:pic>
    </p:spTree>
    <p:extLst>
      <p:ext uri="{BB962C8B-B14F-4D97-AF65-F5344CB8AC3E}">
        <p14:creationId xmlns:p14="http://schemas.microsoft.com/office/powerpoint/2010/main" val="3679089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Shape 675"/>
          <p:cNvSpPr txBox="1">
            <a:spLocks noGrp="1"/>
          </p:cNvSpPr>
          <p:nvPr>
            <p:ph type="title"/>
          </p:nvPr>
        </p:nvSpPr>
        <p:spPr>
          <a:xfrm>
            <a:off x="457200" y="274637"/>
            <a:ext cx="8229600" cy="49006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Black"/>
              <a:buNone/>
            </a:pPr>
            <a:r>
              <a:rPr lang="id-ID" sz="2800">
                <a:solidFill>
                  <a:schemeClr val="dk1"/>
                </a:solidFill>
                <a:latin typeface="Arial Black"/>
                <a:ea typeface="Arial Black"/>
                <a:cs typeface="Arial Black"/>
                <a:sym typeface="Arial Black"/>
              </a:rPr>
              <a:t>Pattern Finding Problem</a:t>
            </a:r>
          </a:p>
        </p:txBody>
      </p:sp>
      <p:sp>
        <p:nvSpPr>
          <p:cNvPr id="676" name="Shape 676"/>
          <p:cNvSpPr txBox="1">
            <a:spLocks noGrp="1"/>
          </p:cNvSpPr>
          <p:nvPr>
            <p:ph type="body" idx="1"/>
          </p:nvPr>
        </p:nvSpPr>
        <p:spPr>
          <a:xfrm>
            <a:off x="457200" y="1481328"/>
            <a:ext cx="8229600" cy="5271164"/>
          </a:xfrm>
          <a:prstGeom prst="rect">
            <a:avLst/>
          </a:prstGeom>
          <a:noFill/>
          <a:ln>
            <a:noFill/>
          </a:ln>
        </p:spPr>
        <p:txBody>
          <a:bodyPr lIns="91425" tIns="45700" rIns="91425" bIns="45700" anchor="t" anchorCtr="0">
            <a:noAutofit/>
          </a:bodyPr>
          <a:lstStyle/>
          <a:p>
            <a:pPr marL="342900" marR="0" lvl="0" indent="-139700" algn="l" rtl="0">
              <a:spcBef>
                <a:spcPts val="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pic>
        <p:nvPicPr>
          <p:cNvPr id="677" name="Shape 677"/>
          <p:cNvPicPr preferRelativeResize="0"/>
          <p:nvPr/>
        </p:nvPicPr>
        <p:blipFill rotWithShape="1">
          <a:blip r:embed="rId3">
            <a:alphaModFix/>
          </a:blip>
          <a:srcRect/>
          <a:stretch/>
        </p:blipFill>
        <p:spPr>
          <a:xfrm>
            <a:off x="251519" y="836712"/>
            <a:ext cx="8640960" cy="591578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682" name="Shape 682"/>
          <p:cNvPicPr preferRelativeResize="0">
            <a:picLocks noGrp="1"/>
          </p:cNvPicPr>
          <p:nvPr>
            <p:ph type="body" idx="1"/>
          </p:nvPr>
        </p:nvPicPr>
        <p:blipFill rotWithShape="1">
          <a:blip r:embed="rId3">
            <a:alphaModFix/>
          </a:blip>
          <a:srcRect/>
          <a:stretch/>
        </p:blipFill>
        <p:spPr>
          <a:xfrm>
            <a:off x="1043608" y="260647"/>
            <a:ext cx="6552728" cy="626469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139700" algn="l" rtl="0">
              <a:spcBef>
                <a:spcPts val="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pic>
        <p:nvPicPr>
          <p:cNvPr id="688" name="Shape 688"/>
          <p:cNvPicPr preferRelativeResize="0"/>
          <p:nvPr/>
        </p:nvPicPr>
        <p:blipFill rotWithShape="1">
          <a:blip r:embed="rId3">
            <a:alphaModFix/>
          </a:blip>
          <a:srcRect/>
          <a:stretch/>
        </p:blipFill>
        <p:spPr>
          <a:xfrm>
            <a:off x="107504" y="188640"/>
            <a:ext cx="8928992" cy="666935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504056"/>
          </a:xfrm>
        </p:spPr>
        <p:txBody>
          <a:bodyPr>
            <a:normAutofit/>
          </a:bodyPr>
          <a:lstStyle/>
          <a:p>
            <a:pPr algn="ctr"/>
            <a:r>
              <a:rPr lang="en-US" sz="2700" dirty="0" smtClean="0">
                <a:latin typeface="Arial Black" pitchFamily="34" charset="0"/>
                <a:cs typeface="Aharoni" pitchFamily="2" charset="-79"/>
              </a:rPr>
              <a:t>Broad context estimation</a:t>
            </a:r>
            <a:endParaRPr lang="id-ID"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6984776" cy="5969635"/>
          </a:xfrm>
          <a:prstGeom prst="rect">
            <a:avLst/>
          </a:prstGeom>
          <a:noFill/>
          <a:ln>
            <a:noFill/>
          </a:ln>
        </p:spPr>
      </p:pic>
    </p:spTree>
    <p:extLst>
      <p:ext uri="{BB962C8B-B14F-4D97-AF65-F5344CB8AC3E}">
        <p14:creationId xmlns:p14="http://schemas.microsoft.com/office/powerpoint/2010/main" val="92544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648072"/>
          </a:xfrm>
        </p:spPr>
        <p:txBody>
          <a:bodyPr>
            <a:normAutofit/>
          </a:bodyPr>
          <a:lstStyle/>
          <a:p>
            <a:r>
              <a:rPr lang="en-US" sz="2800" dirty="0" smtClean="0"/>
              <a:t>Answers obtained from the graph context</a:t>
            </a:r>
            <a:endParaRPr lang="id-ID" sz="2800" dirty="0">
              <a:latin typeface="Arial Black"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92696"/>
            <a:ext cx="7344816"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16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82" y="283849"/>
            <a:ext cx="8813813" cy="616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549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4" y="131262"/>
            <a:ext cx="8753048" cy="653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4229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3557"/>
            <a:ext cx="8712968" cy="643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055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p:nvPr/>
        </p:nvSpPr>
        <p:spPr>
          <a:xfrm>
            <a:off x="0" y="65100"/>
            <a:ext cx="9120554" cy="700086"/>
          </a:xfrm>
          <a:prstGeom prst="rect">
            <a:avLst/>
          </a:prstGeom>
          <a:noFill/>
          <a:ln>
            <a:noFill/>
          </a:ln>
        </p:spPr>
        <p:txBody>
          <a:bodyPr lIns="91425" tIns="45700" rIns="91425" bIns="45700" anchor="ctr" anchorCtr="1">
            <a:noAutofit/>
          </a:bodyPr>
          <a:lstStyle/>
          <a:p>
            <a:pPr marL="0" marR="0" lvl="0" indent="0" algn="ctr" rtl="0">
              <a:spcBef>
                <a:spcPts val="0"/>
              </a:spcBef>
              <a:buSzPct val="25000"/>
              <a:buNone/>
            </a:pPr>
            <a:r>
              <a:rPr lang="id-ID" sz="3600" b="1">
                <a:solidFill>
                  <a:srgbClr val="31859C"/>
                </a:solidFill>
                <a:latin typeface="Calibri"/>
                <a:ea typeface="Calibri"/>
                <a:cs typeface="Calibri"/>
                <a:sym typeface="Calibri"/>
              </a:rPr>
              <a:t>Curriculum Development in Indonesia</a:t>
            </a:r>
          </a:p>
        </p:txBody>
      </p:sp>
      <p:cxnSp>
        <p:nvCxnSpPr>
          <p:cNvPr id="106" name="Shape 106"/>
          <p:cNvCxnSpPr/>
          <p:nvPr/>
        </p:nvCxnSpPr>
        <p:spPr>
          <a:xfrm>
            <a:off x="0" y="765175"/>
            <a:ext cx="9144000" cy="0"/>
          </a:xfrm>
          <a:prstGeom prst="straightConnector1">
            <a:avLst/>
          </a:prstGeom>
          <a:noFill/>
          <a:ln w="9525" cap="flat">
            <a:solidFill>
              <a:srgbClr val="E46C0A"/>
            </a:solidFill>
            <a:prstDash val="solid"/>
            <a:round/>
            <a:headEnd type="none" w="med" len="med"/>
            <a:tailEnd type="none" w="med" len="med"/>
          </a:ln>
        </p:spPr>
      </p:cxnSp>
      <p:sp>
        <p:nvSpPr>
          <p:cNvPr id="107" name="Shape 107"/>
          <p:cNvSpPr/>
          <p:nvPr/>
        </p:nvSpPr>
        <p:spPr>
          <a:xfrm>
            <a:off x="251519" y="3022180"/>
            <a:ext cx="8758603" cy="609063"/>
          </a:xfrm>
          <a:custGeom>
            <a:avLst/>
            <a:gdLst/>
            <a:ahLst/>
            <a:cxnLst/>
            <a:rect l="0" t="0" r="0" b="0"/>
            <a:pathLst>
              <a:path w="9489506" h="792089" extrusionOk="0">
                <a:moveTo>
                  <a:pt x="0" y="0"/>
                </a:moveTo>
                <a:lnTo>
                  <a:pt x="9093462" y="0"/>
                </a:lnTo>
                <a:lnTo>
                  <a:pt x="9489506" y="396045"/>
                </a:lnTo>
                <a:lnTo>
                  <a:pt x="9093462" y="792089"/>
                </a:lnTo>
                <a:lnTo>
                  <a:pt x="0" y="792089"/>
                </a:lnTo>
                <a:lnTo>
                  <a:pt x="0" y="0"/>
                </a:lnTo>
                <a:close/>
              </a:path>
            </a:pathLst>
          </a:custGeom>
          <a:solidFill>
            <a:srgbClr val="DCE6F2"/>
          </a:solidFill>
          <a:ln>
            <a:noFill/>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08" name="Shape 108"/>
          <p:cNvSpPr/>
          <p:nvPr/>
        </p:nvSpPr>
        <p:spPr>
          <a:xfrm>
            <a:off x="383931" y="3213100"/>
            <a:ext cx="199292" cy="215899"/>
          </a:xfrm>
          <a:custGeom>
            <a:avLst/>
            <a:gdLst/>
            <a:ahLst/>
            <a:cxnLst/>
            <a:rect l="0" t="0" r="0" b="0"/>
            <a:pathLst>
              <a:path w="215900" h="215900" extrusionOk="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a:gsLst>
              <a:gs pos="0">
                <a:srgbClr val="CB3D3A"/>
              </a:gs>
              <a:gs pos="100000">
                <a:srgbClr val="9B2D2A"/>
              </a:gs>
            </a:gsLst>
            <a:lin ang="5400000" scaled="0"/>
          </a:gradFill>
          <a:ln>
            <a:noFill/>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09" name="Shape 109"/>
          <p:cNvSpPr/>
          <p:nvPr/>
        </p:nvSpPr>
        <p:spPr>
          <a:xfrm>
            <a:off x="1115158" y="3213100"/>
            <a:ext cx="199292" cy="215899"/>
          </a:xfrm>
          <a:custGeom>
            <a:avLst/>
            <a:gdLst/>
            <a:ahLst/>
            <a:cxnLst/>
            <a:rect l="0" t="0" r="0" b="0"/>
            <a:pathLst>
              <a:path w="215900" h="215900" extrusionOk="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a:gsLst>
              <a:gs pos="0">
                <a:srgbClr val="CB3D3A"/>
              </a:gs>
              <a:gs pos="100000">
                <a:srgbClr val="9B2D2A"/>
              </a:gs>
            </a:gsLst>
            <a:lin ang="5400000" scaled="0"/>
          </a:gradFill>
          <a:ln>
            <a:noFill/>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10" name="Shape 110"/>
          <p:cNvSpPr/>
          <p:nvPr/>
        </p:nvSpPr>
        <p:spPr>
          <a:xfrm>
            <a:off x="1913791" y="3213100"/>
            <a:ext cx="199292" cy="215899"/>
          </a:xfrm>
          <a:custGeom>
            <a:avLst/>
            <a:gdLst/>
            <a:ahLst/>
            <a:cxnLst/>
            <a:rect l="0" t="0" r="0" b="0"/>
            <a:pathLst>
              <a:path w="215900" h="215900" extrusionOk="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a:gsLst>
              <a:gs pos="0">
                <a:srgbClr val="CB3D3A"/>
              </a:gs>
              <a:gs pos="100000">
                <a:srgbClr val="9B2D2A"/>
              </a:gs>
            </a:gsLst>
            <a:lin ang="5400000" scaled="0"/>
          </a:gradFill>
          <a:ln>
            <a:noFill/>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11" name="Shape 111"/>
          <p:cNvSpPr/>
          <p:nvPr/>
        </p:nvSpPr>
        <p:spPr>
          <a:xfrm>
            <a:off x="2844311" y="3213100"/>
            <a:ext cx="199292" cy="215899"/>
          </a:xfrm>
          <a:custGeom>
            <a:avLst/>
            <a:gdLst/>
            <a:ahLst/>
            <a:cxnLst/>
            <a:rect l="0" t="0" r="0" b="0"/>
            <a:pathLst>
              <a:path w="215900" h="215900" extrusionOk="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a:gsLst>
              <a:gs pos="0">
                <a:srgbClr val="CB3D3A"/>
              </a:gs>
              <a:gs pos="100000">
                <a:srgbClr val="9B2D2A"/>
              </a:gs>
            </a:gsLst>
            <a:lin ang="5400000" scaled="0"/>
          </a:gradFill>
          <a:ln>
            <a:noFill/>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12" name="Shape 112"/>
          <p:cNvSpPr/>
          <p:nvPr/>
        </p:nvSpPr>
        <p:spPr>
          <a:xfrm>
            <a:off x="3575539" y="3213100"/>
            <a:ext cx="199292" cy="215899"/>
          </a:xfrm>
          <a:custGeom>
            <a:avLst/>
            <a:gdLst/>
            <a:ahLst/>
            <a:cxnLst/>
            <a:rect l="0" t="0" r="0" b="0"/>
            <a:pathLst>
              <a:path w="215900" h="215900" extrusionOk="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a:gsLst>
              <a:gs pos="0">
                <a:srgbClr val="CB3D3A"/>
              </a:gs>
              <a:gs pos="100000">
                <a:srgbClr val="9B2D2A"/>
              </a:gs>
            </a:gsLst>
            <a:lin ang="5400000" scaled="0"/>
          </a:gradFill>
          <a:ln>
            <a:noFill/>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13" name="Shape 113"/>
          <p:cNvSpPr/>
          <p:nvPr/>
        </p:nvSpPr>
        <p:spPr>
          <a:xfrm>
            <a:off x="4306766" y="3213100"/>
            <a:ext cx="199292" cy="215899"/>
          </a:xfrm>
          <a:custGeom>
            <a:avLst/>
            <a:gdLst/>
            <a:ahLst/>
            <a:cxnLst/>
            <a:rect l="0" t="0" r="0" b="0"/>
            <a:pathLst>
              <a:path w="215900" h="215900" extrusionOk="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a:gsLst>
              <a:gs pos="0">
                <a:srgbClr val="CB3D3A"/>
              </a:gs>
              <a:gs pos="100000">
                <a:srgbClr val="9B2D2A"/>
              </a:gs>
            </a:gsLst>
            <a:lin ang="5400000" scaled="0"/>
          </a:gradFill>
          <a:ln>
            <a:noFill/>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14" name="Shape 114"/>
          <p:cNvSpPr/>
          <p:nvPr/>
        </p:nvSpPr>
        <p:spPr>
          <a:xfrm>
            <a:off x="5202116" y="3213100"/>
            <a:ext cx="199292" cy="215899"/>
          </a:xfrm>
          <a:custGeom>
            <a:avLst/>
            <a:gdLst/>
            <a:ahLst/>
            <a:cxnLst/>
            <a:rect l="0" t="0" r="0" b="0"/>
            <a:pathLst>
              <a:path w="215900" h="215900" extrusionOk="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a:gsLst>
              <a:gs pos="0">
                <a:srgbClr val="CB3D3A"/>
              </a:gs>
              <a:gs pos="100000">
                <a:srgbClr val="9B2D2A"/>
              </a:gs>
            </a:gsLst>
            <a:lin ang="5400000" scaled="0"/>
          </a:gradFill>
          <a:ln>
            <a:noFill/>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15" name="Shape 115"/>
          <p:cNvSpPr/>
          <p:nvPr/>
        </p:nvSpPr>
        <p:spPr>
          <a:xfrm>
            <a:off x="5701812" y="3213100"/>
            <a:ext cx="199292" cy="215899"/>
          </a:xfrm>
          <a:custGeom>
            <a:avLst/>
            <a:gdLst/>
            <a:ahLst/>
            <a:cxnLst/>
            <a:rect l="0" t="0" r="0" b="0"/>
            <a:pathLst>
              <a:path w="215900" h="215900" extrusionOk="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a:gsLst>
              <a:gs pos="0">
                <a:srgbClr val="CB3D3A"/>
              </a:gs>
              <a:gs pos="100000">
                <a:srgbClr val="9B2D2A"/>
              </a:gs>
            </a:gsLst>
            <a:lin ang="5400000" scaled="0"/>
          </a:gradFill>
          <a:ln>
            <a:noFill/>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16" name="Shape 116"/>
          <p:cNvSpPr/>
          <p:nvPr/>
        </p:nvSpPr>
        <p:spPr>
          <a:xfrm>
            <a:off x="6498987" y="3213100"/>
            <a:ext cx="200757" cy="215899"/>
          </a:xfrm>
          <a:custGeom>
            <a:avLst/>
            <a:gdLst/>
            <a:ahLst/>
            <a:cxnLst/>
            <a:rect l="0" t="0" r="0" b="0"/>
            <a:pathLst>
              <a:path w="217487" h="215900" extrusionOk="0">
                <a:moveTo>
                  <a:pt x="0" y="107950"/>
                </a:moveTo>
                <a:lnTo>
                  <a:pt x="-1" y="107949"/>
                </a:lnTo>
                <a:cubicBezTo>
                  <a:pt x="-1" y="48330"/>
                  <a:pt x="48686" y="-1"/>
                  <a:pt x="108744" y="-1"/>
                </a:cubicBezTo>
                <a:cubicBezTo>
                  <a:pt x="168801" y="-1"/>
                  <a:pt x="217488" y="48330"/>
                  <a:pt x="217488" y="107950"/>
                </a:cubicBezTo>
                <a:cubicBezTo>
                  <a:pt x="217488" y="167569"/>
                  <a:pt x="168801" y="215899"/>
                  <a:pt x="108744" y="215899"/>
                </a:cubicBezTo>
                <a:cubicBezTo>
                  <a:pt x="48686" y="215899"/>
                  <a:pt x="-1" y="167569"/>
                  <a:pt x="-1" y="107949"/>
                </a:cubicBezTo>
                <a:lnTo>
                  <a:pt x="0" y="107950"/>
                </a:lnTo>
                <a:close/>
              </a:path>
            </a:pathLst>
          </a:custGeom>
          <a:gradFill>
            <a:gsLst>
              <a:gs pos="0">
                <a:srgbClr val="CB3D3A"/>
              </a:gs>
              <a:gs pos="100000">
                <a:srgbClr val="9B2D2A"/>
              </a:gs>
            </a:gsLst>
            <a:lin ang="5400000" scaled="0"/>
          </a:gradFill>
          <a:ln>
            <a:noFill/>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17" name="Shape 117"/>
          <p:cNvSpPr/>
          <p:nvPr/>
        </p:nvSpPr>
        <p:spPr>
          <a:xfrm>
            <a:off x="7363557" y="3213100"/>
            <a:ext cx="199292" cy="215899"/>
          </a:xfrm>
          <a:custGeom>
            <a:avLst/>
            <a:gdLst/>
            <a:ahLst/>
            <a:cxnLst/>
            <a:rect l="0" t="0" r="0" b="0"/>
            <a:pathLst>
              <a:path w="215900" h="215900" extrusionOk="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a:gsLst>
              <a:gs pos="0">
                <a:srgbClr val="CB3D3A"/>
              </a:gs>
              <a:gs pos="100000">
                <a:srgbClr val="9B2D2A"/>
              </a:gs>
            </a:gsLst>
            <a:lin ang="5400000" scaled="0"/>
          </a:gradFill>
          <a:ln>
            <a:noFill/>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cxnSp>
        <p:nvCxnSpPr>
          <p:cNvPr id="118" name="Shape 118"/>
          <p:cNvCxnSpPr/>
          <p:nvPr/>
        </p:nvCxnSpPr>
        <p:spPr>
          <a:xfrm rot="10800000">
            <a:off x="483577" y="908049"/>
            <a:ext cx="0" cy="2305050"/>
          </a:xfrm>
          <a:prstGeom prst="straightConnector1">
            <a:avLst/>
          </a:prstGeom>
          <a:noFill/>
          <a:ln w="9525" cap="flat">
            <a:solidFill>
              <a:srgbClr val="FF0000"/>
            </a:solidFill>
            <a:prstDash val="solid"/>
            <a:round/>
            <a:headEnd type="stealth" w="lg" len="lg"/>
            <a:tailEnd type="none" w="med" len="med"/>
          </a:ln>
        </p:spPr>
      </p:cxnSp>
      <p:sp>
        <p:nvSpPr>
          <p:cNvPr id="119" name="Shape 119"/>
          <p:cNvSpPr/>
          <p:nvPr/>
        </p:nvSpPr>
        <p:spPr>
          <a:xfrm>
            <a:off x="490904" y="839800"/>
            <a:ext cx="1992922" cy="10763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600" b="1" i="0" u="none" strike="noStrike" cap="none" baseline="0">
                <a:solidFill>
                  <a:srgbClr val="17375E"/>
                </a:solidFill>
                <a:latin typeface="Arial Narrow"/>
                <a:ea typeface="Arial Narrow"/>
                <a:cs typeface="Arial Narrow"/>
                <a:sym typeface="Arial Narrow"/>
              </a:rPr>
              <a:t>1947</a:t>
            </a:r>
          </a:p>
          <a:p>
            <a:pPr marL="0" marR="0" lvl="0" indent="0" algn="l" rtl="0">
              <a:spcBef>
                <a:spcPts val="0"/>
              </a:spcBef>
              <a:buSzPct val="25000"/>
              <a:buNone/>
            </a:pPr>
            <a:r>
              <a:rPr lang="id-ID" sz="1600" b="1">
                <a:solidFill>
                  <a:srgbClr val="17375E"/>
                </a:solidFill>
                <a:latin typeface="Arial Narrow"/>
                <a:ea typeface="Arial Narrow"/>
                <a:cs typeface="Arial Narrow"/>
                <a:sym typeface="Arial Narrow"/>
              </a:rPr>
              <a:t>Lesson Plan</a:t>
            </a:r>
            <a:r>
              <a:rPr lang="id-ID" sz="1600" b="1" i="0" u="none" strike="noStrike" cap="none" baseline="0">
                <a:solidFill>
                  <a:srgbClr val="17375E"/>
                </a:solidFill>
                <a:latin typeface="Arial Narrow"/>
                <a:ea typeface="Arial Narrow"/>
                <a:cs typeface="Arial Narrow"/>
                <a:sym typeface="Arial Narrow"/>
              </a:rPr>
              <a:t> → Specified in Lesson Plan Elaboration</a:t>
            </a:r>
          </a:p>
        </p:txBody>
      </p:sp>
      <p:cxnSp>
        <p:nvCxnSpPr>
          <p:cNvPr id="120" name="Shape 120"/>
          <p:cNvCxnSpPr/>
          <p:nvPr/>
        </p:nvCxnSpPr>
        <p:spPr>
          <a:xfrm>
            <a:off x="1214804" y="3481387"/>
            <a:ext cx="0" cy="2252662"/>
          </a:xfrm>
          <a:prstGeom prst="straightConnector1">
            <a:avLst/>
          </a:prstGeom>
          <a:noFill/>
          <a:ln w="9525" cap="flat">
            <a:solidFill>
              <a:srgbClr val="FF0000"/>
            </a:solidFill>
            <a:prstDash val="solid"/>
            <a:round/>
            <a:headEnd type="stealth" w="lg" len="lg"/>
            <a:tailEnd type="none" w="med" len="med"/>
          </a:ln>
        </p:spPr>
      </p:cxnSp>
      <p:sp>
        <p:nvSpPr>
          <p:cNvPr id="121" name="Shape 121"/>
          <p:cNvSpPr txBox="1"/>
          <p:nvPr/>
        </p:nvSpPr>
        <p:spPr>
          <a:xfrm>
            <a:off x="1182571" y="5478469"/>
            <a:ext cx="1677864" cy="10772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600" b="1" i="0" u="none" strike="noStrike" cap="none" baseline="0">
                <a:solidFill>
                  <a:srgbClr val="17375E"/>
                </a:solidFill>
                <a:latin typeface="Arial Narrow"/>
                <a:ea typeface="Arial Narrow"/>
                <a:cs typeface="Arial Narrow"/>
                <a:sym typeface="Arial Narrow"/>
              </a:rPr>
              <a:t>1964</a:t>
            </a:r>
          </a:p>
          <a:p>
            <a:pPr marL="0" marR="0" lvl="0" indent="0" algn="l" rtl="0">
              <a:spcBef>
                <a:spcPts val="0"/>
              </a:spcBef>
              <a:buSzPct val="25000"/>
              <a:buNone/>
            </a:pPr>
            <a:r>
              <a:rPr lang="id-ID" sz="1600" b="1">
                <a:solidFill>
                  <a:srgbClr val="17375E"/>
                </a:solidFill>
                <a:latin typeface="Arial Narrow"/>
                <a:ea typeface="Arial Narrow"/>
                <a:cs typeface="Arial Narrow"/>
                <a:sym typeface="Arial Narrow"/>
              </a:rPr>
              <a:t>Primary School Education Plan</a:t>
            </a:r>
          </a:p>
        </p:txBody>
      </p:sp>
      <p:sp>
        <p:nvSpPr>
          <p:cNvPr id="122" name="Shape 122"/>
          <p:cNvSpPr txBox="1"/>
          <p:nvPr/>
        </p:nvSpPr>
        <p:spPr>
          <a:xfrm>
            <a:off x="2032496" y="2022488"/>
            <a:ext cx="1648557" cy="830262"/>
          </a:xfrm>
          <a:prstGeom prst="rect">
            <a:avLst/>
          </a:prstGeom>
          <a:noFill/>
          <a:ln>
            <a:noFill/>
          </a:ln>
        </p:spPr>
        <p:txBody>
          <a:bodyPr lIns="54000" tIns="45700" rIns="91425" bIns="45700" anchor="t" anchorCtr="0">
            <a:noAutofit/>
          </a:bodyPr>
          <a:lstStyle/>
          <a:p>
            <a:pPr marL="0" marR="0" lvl="0" indent="0" algn="l" rtl="0">
              <a:spcBef>
                <a:spcPts val="0"/>
              </a:spcBef>
              <a:buSzPct val="25000"/>
              <a:buNone/>
            </a:pPr>
            <a:r>
              <a:rPr lang="id-ID" sz="1600" b="1" i="0" u="none" strike="noStrike" cap="none" baseline="0">
                <a:solidFill>
                  <a:srgbClr val="17375E"/>
                </a:solidFill>
                <a:latin typeface="Arial Narrow"/>
                <a:ea typeface="Arial Narrow"/>
                <a:cs typeface="Arial Narrow"/>
                <a:sym typeface="Arial Narrow"/>
              </a:rPr>
              <a:t>1968</a:t>
            </a:r>
          </a:p>
          <a:p>
            <a:pPr marL="0" marR="0" lvl="0" indent="0" algn="l" rtl="0">
              <a:spcBef>
                <a:spcPts val="0"/>
              </a:spcBef>
              <a:buSzPct val="25000"/>
              <a:buNone/>
            </a:pPr>
            <a:r>
              <a:rPr lang="id-ID" sz="1600" b="1">
                <a:solidFill>
                  <a:srgbClr val="17375E"/>
                </a:solidFill>
                <a:latin typeface="Arial Narrow"/>
                <a:ea typeface="Arial Narrow"/>
                <a:cs typeface="Arial Narrow"/>
                <a:sym typeface="Arial Narrow"/>
              </a:rPr>
              <a:t>Primary School Curriculum</a:t>
            </a:r>
          </a:p>
        </p:txBody>
      </p:sp>
      <p:cxnSp>
        <p:nvCxnSpPr>
          <p:cNvPr id="123" name="Shape 123"/>
          <p:cNvCxnSpPr/>
          <p:nvPr/>
        </p:nvCxnSpPr>
        <p:spPr>
          <a:xfrm rot="10800000">
            <a:off x="2011974" y="2025650"/>
            <a:ext cx="0" cy="1187449"/>
          </a:xfrm>
          <a:prstGeom prst="straightConnector1">
            <a:avLst/>
          </a:prstGeom>
          <a:noFill/>
          <a:ln w="9525" cap="flat">
            <a:solidFill>
              <a:srgbClr val="FF0000"/>
            </a:solidFill>
            <a:prstDash val="solid"/>
            <a:round/>
            <a:headEnd type="stealth" w="lg" len="lg"/>
            <a:tailEnd type="none" w="med" len="med"/>
          </a:ln>
        </p:spPr>
      </p:cxnSp>
      <p:cxnSp>
        <p:nvCxnSpPr>
          <p:cNvPr id="124" name="Shape 124"/>
          <p:cNvCxnSpPr/>
          <p:nvPr/>
        </p:nvCxnSpPr>
        <p:spPr>
          <a:xfrm>
            <a:off x="2943958" y="3429000"/>
            <a:ext cx="0" cy="1177924"/>
          </a:xfrm>
          <a:prstGeom prst="straightConnector1">
            <a:avLst/>
          </a:prstGeom>
          <a:noFill/>
          <a:ln w="9525" cap="flat">
            <a:solidFill>
              <a:srgbClr val="FF0000"/>
            </a:solidFill>
            <a:prstDash val="solid"/>
            <a:round/>
            <a:headEnd type="stealth" w="lg" len="lg"/>
            <a:tailEnd type="none" w="med" len="med"/>
          </a:ln>
        </p:spPr>
      </p:cxnSp>
      <p:sp>
        <p:nvSpPr>
          <p:cNvPr id="125" name="Shape 125"/>
          <p:cNvSpPr txBox="1"/>
          <p:nvPr/>
        </p:nvSpPr>
        <p:spPr>
          <a:xfrm>
            <a:off x="2936635" y="4410087"/>
            <a:ext cx="1635368" cy="13239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600" b="1" i="0" u="none" strike="noStrike" cap="none" baseline="0">
                <a:solidFill>
                  <a:srgbClr val="31859C"/>
                </a:solidFill>
                <a:latin typeface="Arial Narrow"/>
                <a:ea typeface="Arial Narrow"/>
                <a:cs typeface="Arial Narrow"/>
                <a:sym typeface="Arial Narrow"/>
              </a:rPr>
              <a:t>1973</a:t>
            </a:r>
          </a:p>
          <a:p>
            <a:pPr marL="0" marR="0" lvl="0" indent="0" algn="l" rtl="0">
              <a:spcBef>
                <a:spcPts val="0"/>
              </a:spcBef>
              <a:buSzPct val="25000"/>
              <a:buNone/>
            </a:pPr>
            <a:r>
              <a:rPr lang="id-ID" sz="1600" b="1">
                <a:solidFill>
                  <a:srgbClr val="31859C"/>
                </a:solidFill>
                <a:latin typeface="Arial Narrow"/>
                <a:ea typeface="Arial Narrow"/>
                <a:cs typeface="Arial Narrow"/>
                <a:sym typeface="Arial Narrow"/>
              </a:rPr>
              <a:t>Developmen School Pioneer Project (DSPP) Curriculum</a:t>
            </a:r>
          </a:p>
        </p:txBody>
      </p:sp>
      <p:cxnSp>
        <p:nvCxnSpPr>
          <p:cNvPr id="126" name="Shape 126"/>
          <p:cNvCxnSpPr/>
          <p:nvPr/>
        </p:nvCxnSpPr>
        <p:spPr>
          <a:xfrm rot="10800000">
            <a:off x="3675185" y="908049"/>
            <a:ext cx="0" cy="2305050"/>
          </a:xfrm>
          <a:prstGeom prst="straightConnector1">
            <a:avLst/>
          </a:prstGeom>
          <a:noFill/>
          <a:ln w="9525" cap="flat">
            <a:solidFill>
              <a:srgbClr val="FF0000"/>
            </a:solidFill>
            <a:prstDash val="solid"/>
            <a:round/>
            <a:headEnd type="stealth" w="lg" len="lg"/>
            <a:tailEnd type="none" w="med" len="med"/>
          </a:ln>
        </p:spPr>
      </p:cxnSp>
      <p:sp>
        <p:nvSpPr>
          <p:cNvPr id="127" name="Shape 127"/>
          <p:cNvSpPr txBox="1"/>
          <p:nvPr/>
        </p:nvSpPr>
        <p:spPr>
          <a:xfrm>
            <a:off x="3707423" y="836612"/>
            <a:ext cx="1482968" cy="8318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600" b="1" i="0" u="none" strike="noStrike" cap="none" baseline="0">
                <a:solidFill>
                  <a:srgbClr val="17375E"/>
                </a:solidFill>
                <a:latin typeface="Arial Narrow"/>
                <a:ea typeface="Arial Narrow"/>
                <a:cs typeface="Arial Narrow"/>
                <a:sym typeface="Arial Narrow"/>
              </a:rPr>
              <a:t>1975</a:t>
            </a:r>
          </a:p>
          <a:p>
            <a:pPr marL="0" marR="0" lvl="0" indent="0" algn="l" rtl="0">
              <a:spcBef>
                <a:spcPts val="0"/>
              </a:spcBef>
              <a:buSzPct val="25000"/>
              <a:buNone/>
            </a:pPr>
            <a:r>
              <a:rPr lang="id-ID" sz="1600" b="1">
                <a:solidFill>
                  <a:srgbClr val="17375E"/>
                </a:solidFill>
                <a:latin typeface="Arial Narrow"/>
                <a:ea typeface="Arial Narrow"/>
                <a:cs typeface="Arial Narrow"/>
                <a:sym typeface="Arial Narrow"/>
              </a:rPr>
              <a:t>Primary School Curriculum</a:t>
            </a:r>
          </a:p>
        </p:txBody>
      </p:sp>
      <p:sp>
        <p:nvSpPr>
          <p:cNvPr id="128" name="Shape 128"/>
          <p:cNvSpPr txBox="1"/>
          <p:nvPr/>
        </p:nvSpPr>
        <p:spPr>
          <a:xfrm>
            <a:off x="4372714" y="3933825"/>
            <a:ext cx="1452196" cy="584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600" b="1" i="0" u="none" strike="noStrike" cap="none" baseline="0">
                <a:solidFill>
                  <a:srgbClr val="17375E"/>
                </a:solidFill>
                <a:latin typeface="Arial Narrow"/>
                <a:ea typeface="Arial Narrow"/>
                <a:cs typeface="Arial Narrow"/>
                <a:sym typeface="Arial Narrow"/>
              </a:rPr>
              <a:t>1984</a:t>
            </a:r>
          </a:p>
          <a:p>
            <a:pPr marL="0" marR="0" lvl="0" indent="0" algn="l" rtl="0">
              <a:spcBef>
                <a:spcPts val="0"/>
              </a:spcBef>
              <a:buSzPct val="25000"/>
              <a:buNone/>
            </a:pPr>
            <a:r>
              <a:rPr lang="id-ID" sz="1600" b="1" i="0" u="none" strike="noStrike" cap="none" baseline="0">
                <a:solidFill>
                  <a:srgbClr val="17375E"/>
                </a:solidFill>
                <a:latin typeface="Arial Narrow"/>
                <a:ea typeface="Arial Narrow"/>
                <a:cs typeface="Arial Narrow"/>
                <a:sym typeface="Arial Narrow"/>
              </a:rPr>
              <a:t>1984 Curriculum</a:t>
            </a:r>
          </a:p>
        </p:txBody>
      </p:sp>
      <p:cxnSp>
        <p:nvCxnSpPr>
          <p:cNvPr id="129" name="Shape 129"/>
          <p:cNvCxnSpPr/>
          <p:nvPr/>
        </p:nvCxnSpPr>
        <p:spPr>
          <a:xfrm>
            <a:off x="4399085" y="3481387"/>
            <a:ext cx="0" cy="671511"/>
          </a:xfrm>
          <a:prstGeom prst="straightConnector1">
            <a:avLst/>
          </a:prstGeom>
          <a:noFill/>
          <a:ln w="9525" cap="flat">
            <a:solidFill>
              <a:srgbClr val="FF0000"/>
            </a:solidFill>
            <a:prstDash val="solid"/>
            <a:round/>
            <a:headEnd type="stealth" w="lg" len="lg"/>
            <a:tailEnd type="none" w="med" len="med"/>
          </a:ln>
        </p:spPr>
      </p:cxnSp>
      <p:sp>
        <p:nvSpPr>
          <p:cNvPr id="130" name="Shape 130"/>
          <p:cNvSpPr txBox="1"/>
          <p:nvPr/>
        </p:nvSpPr>
        <p:spPr>
          <a:xfrm>
            <a:off x="5268050" y="1979625"/>
            <a:ext cx="1263299" cy="830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600" b="1" i="0" u="none" strike="noStrike" cap="none" baseline="0">
                <a:solidFill>
                  <a:srgbClr val="17375E"/>
                </a:solidFill>
                <a:latin typeface="Arial Narrow"/>
                <a:ea typeface="Arial Narrow"/>
                <a:cs typeface="Arial Narrow"/>
                <a:sym typeface="Arial Narrow"/>
              </a:rPr>
              <a:t>1994</a:t>
            </a:r>
          </a:p>
          <a:p>
            <a:pPr marL="0" marR="0" lvl="0" indent="0" algn="l" rtl="0">
              <a:spcBef>
                <a:spcPts val="0"/>
              </a:spcBef>
              <a:buSzPct val="25000"/>
              <a:buNone/>
            </a:pPr>
            <a:r>
              <a:rPr lang="id-ID" sz="1600" b="1" i="0" u="none" strike="noStrike" cap="none" baseline="0">
                <a:solidFill>
                  <a:srgbClr val="17375E"/>
                </a:solidFill>
                <a:latin typeface="Arial Narrow"/>
                <a:ea typeface="Arial Narrow"/>
                <a:cs typeface="Arial Narrow"/>
                <a:sym typeface="Arial Narrow"/>
              </a:rPr>
              <a:t>1994 Curriculum</a:t>
            </a:r>
          </a:p>
        </p:txBody>
      </p:sp>
      <p:cxnSp>
        <p:nvCxnSpPr>
          <p:cNvPr id="131" name="Shape 131"/>
          <p:cNvCxnSpPr/>
          <p:nvPr/>
        </p:nvCxnSpPr>
        <p:spPr>
          <a:xfrm rot="10800000">
            <a:off x="5291503" y="2060586"/>
            <a:ext cx="0" cy="1152525"/>
          </a:xfrm>
          <a:prstGeom prst="straightConnector1">
            <a:avLst/>
          </a:prstGeom>
          <a:noFill/>
          <a:ln w="9525" cap="flat">
            <a:solidFill>
              <a:srgbClr val="FF0000"/>
            </a:solidFill>
            <a:prstDash val="solid"/>
            <a:round/>
            <a:headEnd type="stealth" w="lg" len="lg"/>
            <a:tailEnd type="none" w="med" len="med"/>
          </a:ln>
        </p:spPr>
      </p:cxnSp>
      <p:cxnSp>
        <p:nvCxnSpPr>
          <p:cNvPr id="132" name="Shape 132"/>
          <p:cNvCxnSpPr/>
          <p:nvPr/>
        </p:nvCxnSpPr>
        <p:spPr>
          <a:xfrm>
            <a:off x="5819042" y="3481387"/>
            <a:ext cx="0" cy="2252662"/>
          </a:xfrm>
          <a:prstGeom prst="straightConnector1">
            <a:avLst/>
          </a:prstGeom>
          <a:noFill/>
          <a:ln w="9525" cap="flat">
            <a:solidFill>
              <a:srgbClr val="FF0000"/>
            </a:solidFill>
            <a:prstDash val="solid"/>
            <a:round/>
            <a:headEnd type="stealth" w="lg" len="lg"/>
            <a:tailEnd type="none" w="med" len="med"/>
          </a:ln>
        </p:spPr>
      </p:cxnSp>
      <p:sp>
        <p:nvSpPr>
          <p:cNvPr id="133" name="Shape 133"/>
          <p:cNvSpPr txBox="1"/>
          <p:nvPr/>
        </p:nvSpPr>
        <p:spPr>
          <a:xfrm>
            <a:off x="5816112" y="5448300"/>
            <a:ext cx="2079380" cy="584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600" b="1" i="0" u="none" strike="noStrike" cap="none" baseline="0">
                <a:solidFill>
                  <a:srgbClr val="17375E"/>
                </a:solidFill>
                <a:latin typeface="Arial Narrow"/>
                <a:ea typeface="Arial Narrow"/>
                <a:cs typeface="Arial Narrow"/>
                <a:sym typeface="Arial Narrow"/>
              </a:rPr>
              <a:t>1997</a:t>
            </a:r>
          </a:p>
          <a:p>
            <a:pPr marL="0" marR="0" lvl="0" indent="0" algn="l" rtl="0">
              <a:spcBef>
                <a:spcPts val="0"/>
              </a:spcBef>
              <a:buSzPct val="25000"/>
              <a:buNone/>
            </a:pPr>
            <a:r>
              <a:rPr lang="id-ID" sz="1600" b="1" i="0" u="none" strike="noStrike" cap="none" baseline="0">
                <a:solidFill>
                  <a:srgbClr val="17375E"/>
                </a:solidFill>
                <a:latin typeface="Arial Narrow"/>
                <a:ea typeface="Arial Narrow"/>
                <a:cs typeface="Arial Narrow"/>
                <a:sym typeface="Arial Narrow"/>
              </a:rPr>
              <a:t>1994 Curriculum Revision</a:t>
            </a:r>
          </a:p>
        </p:txBody>
      </p:sp>
      <p:sp>
        <p:nvSpPr>
          <p:cNvPr id="134" name="Shape 134"/>
          <p:cNvSpPr txBox="1"/>
          <p:nvPr/>
        </p:nvSpPr>
        <p:spPr>
          <a:xfrm>
            <a:off x="6632336" y="836620"/>
            <a:ext cx="1607527" cy="15696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600" b="1" i="0" u="none" strike="noStrike" cap="none" baseline="0">
                <a:solidFill>
                  <a:srgbClr val="31859C"/>
                </a:solidFill>
                <a:latin typeface="Arial Narrow"/>
                <a:ea typeface="Arial Narrow"/>
                <a:cs typeface="Arial Narrow"/>
                <a:sym typeface="Arial Narrow"/>
              </a:rPr>
              <a:t>2004</a:t>
            </a:r>
          </a:p>
          <a:p>
            <a:pPr marL="0" marR="0" lvl="0" indent="0" algn="l" rtl="0">
              <a:spcBef>
                <a:spcPts val="0"/>
              </a:spcBef>
              <a:buSzPct val="25000"/>
              <a:buNone/>
            </a:pPr>
            <a:r>
              <a:rPr lang="id-ID" sz="1600" b="1">
                <a:solidFill>
                  <a:srgbClr val="31859C"/>
                </a:solidFill>
                <a:latin typeface="Arial Narrow"/>
                <a:ea typeface="Arial Narrow"/>
                <a:cs typeface="Arial Narrow"/>
                <a:sym typeface="Arial Narrow"/>
              </a:rPr>
              <a:t>Competence Based Curriculum (CBC) Pioneer</a:t>
            </a:r>
          </a:p>
        </p:txBody>
      </p:sp>
      <p:cxnSp>
        <p:nvCxnSpPr>
          <p:cNvPr id="135" name="Shape 135"/>
          <p:cNvCxnSpPr/>
          <p:nvPr/>
        </p:nvCxnSpPr>
        <p:spPr>
          <a:xfrm rot="10800000">
            <a:off x="6598627" y="930274"/>
            <a:ext cx="0" cy="2305050"/>
          </a:xfrm>
          <a:prstGeom prst="straightConnector1">
            <a:avLst/>
          </a:prstGeom>
          <a:noFill/>
          <a:ln w="9525" cap="flat">
            <a:solidFill>
              <a:srgbClr val="FF0000"/>
            </a:solidFill>
            <a:prstDash val="solid"/>
            <a:round/>
            <a:headEnd type="stealth" w="lg" len="lg"/>
            <a:tailEnd type="none" w="med" len="med"/>
          </a:ln>
        </p:spPr>
      </p:cxnSp>
      <p:sp>
        <p:nvSpPr>
          <p:cNvPr id="136" name="Shape 136"/>
          <p:cNvSpPr txBox="1"/>
          <p:nvPr/>
        </p:nvSpPr>
        <p:spPr>
          <a:xfrm>
            <a:off x="7464675" y="4173551"/>
            <a:ext cx="1478573" cy="13541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600" b="1" i="0" u="none" strike="noStrike" cap="none" baseline="0">
                <a:solidFill>
                  <a:srgbClr val="17375E"/>
                </a:solidFill>
                <a:latin typeface="Arial Narrow"/>
                <a:ea typeface="Arial Narrow"/>
                <a:cs typeface="Arial Narrow"/>
                <a:sym typeface="Arial Narrow"/>
              </a:rPr>
              <a:t>2006</a:t>
            </a:r>
          </a:p>
          <a:p>
            <a:pPr marL="0" marR="0" lvl="0" indent="0" algn="l" rtl="0">
              <a:spcBef>
                <a:spcPts val="0"/>
              </a:spcBef>
              <a:buSzPct val="25000"/>
              <a:buNone/>
            </a:pPr>
            <a:r>
              <a:rPr lang="id-ID" sz="1600" b="1">
                <a:solidFill>
                  <a:srgbClr val="17375E"/>
                </a:solidFill>
                <a:latin typeface="Arial Narrow"/>
                <a:ea typeface="Arial Narrow"/>
                <a:cs typeface="Arial Narrow"/>
                <a:sym typeface="Arial Narrow"/>
              </a:rPr>
              <a:t>Unit Level of Education Curriculum (ULEC)</a:t>
            </a:r>
          </a:p>
        </p:txBody>
      </p:sp>
      <p:cxnSp>
        <p:nvCxnSpPr>
          <p:cNvPr id="137" name="Shape 137"/>
          <p:cNvCxnSpPr/>
          <p:nvPr/>
        </p:nvCxnSpPr>
        <p:spPr>
          <a:xfrm>
            <a:off x="7463203" y="3481387"/>
            <a:ext cx="0" cy="928686"/>
          </a:xfrm>
          <a:prstGeom prst="straightConnector1">
            <a:avLst/>
          </a:prstGeom>
          <a:noFill/>
          <a:ln w="9525" cap="flat">
            <a:solidFill>
              <a:srgbClr val="FF0000"/>
            </a:solidFill>
            <a:prstDash val="solid"/>
            <a:round/>
            <a:headEnd type="stealth" w="lg" len="lg"/>
            <a:tailEnd type="none" w="med" len="med"/>
          </a:ln>
        </p:spPr>
      </p:cxnSp>
      <p:sp>
        <p:nvSpPr>
          <p:cNvPr id="138" name="Shape 138"/>
          <p:cNvSpPr txBox="1"/>
          <p:nvPr/>
        </p:nvSpPr>
        <p:spPr>
          <a:xfrm>
            <a:off x="-148004" y="3500442"/>
            <a:ext cx="819150" cy="339724"/>
          </a:xfrm>
          <a:prstGeom prst="rect">
            <a:avLst/>
          </a:prstGeom>
          <a:noFill/>
          <a:ln>
            <a:noFill/>
          </a:ln>
        </p:spPr>
        <p:txBody>
          <a:bodyPr lIns="91425" tIns="45700" rIns="91425" bIns="45700" anchor="t" anchorCtr="1">
            <a:noAutofit/>
          </a:bodyPr>
          <a:lstStyle/>
          <a:p>
            <a:pPr marL="0" marR="0" lvl="0" indent="0" algn="ctr" rtl="0">
              <a:spcBef>
                <a:spcPts val="0"/>
              </a:spcBef>
              <a:buSzPct val="25000"/>
              <a:buNone/>
            </a:pPr>
            <a:r>
              <a:rPr lang="id-ID" sz="1600" b="1" i="1" u="none" strike="noStrike" cap="none" baseline="0">
                <a:solidFill>
                  <a:srgbClr val="E46C0A"/>
                </a:solidFill>
                <a:latin typeface="Calibri"/>
                <a:ea typeface="Calibri"/>
                <a:cs typeface="Calibri"/>
                <a:sym typeface="Calibri"/>
              </a:rPr>
              <a:t>1945</a:t>
            </a:r>
          </a:p>
        </p:txBody>
      </p:sp>
      <p:sp>
        <p:nvSpPr>
          <p:cNvPr id="139" name="Shape 139"/>
          <p:cNvSpPr txBox="1"/>
          <p:nvPr/>
        </p:nvSpPr>
        <p:spPr>
          <a:xfrm>
            <a:off x="1081454" y="3490914"/>
            <a:ext cx="832338" cy="338136"/>
          </a:xfrm>
          <a:prstGeom prst="rect">
            <a:avLst/>
          </a:prstGeom>
          <a:noFill/>
          <a:ln>
            <a:noFill/>
          </a:ln>
        </p:spPr>
        <p:txBody>
          <a:bodyPr lIns="91425" tIns="45700" rIns="91425" bIns="45700" anchor="t" anchorCtr="1">
            <a:noAutofit/>
          </a:bodyPr>
          <a:lstStyle/>
          <a:p>
            <a:pPr marL="0" marR="0" lvl="0" indent="0" algn="ctr" rtl="0">
              <a:spcBef>
                <a:spcPts val="0"/>
              </a:spcBef>
              <a:buSzPct val="25000"/>
              <a:buNone/>
            </a:pPr>
            <a:r>
              <a:rPr lang="id-ID" sz="1600" b="1" i="1" u="none" strike="noStrike" cap="none" baseline="0">
                <a:solidFill>
                  <a:srgbClr val="E46C0A"/>
                </a:solidFill>
                <a:latin typeface="Calibri"/>
                <a:ea typeface="Calibri"/>
                <a:cs typeface="Calibri"/>
                <a:sym typeface="Calibri"/>
              </a:rPr>
              <a:t>1965</a:t>
            </a:r>
          </a:p>
        </p:txBody>
      </p:sp>
      <p:sp>
        <p:nvSpPr>
          <p:cNvPr id="140" name="Shape 140"/>
          <p:cNvSpPr/>
          <p:nvPr/>
        </p:nvSpPr>
        <p:spPr>
          <a:xfrm>
            <a:off x="8195896" y="3213100"/>
            <a:ext cx="199292" cy="215899"/>
          </a:xfrm>
          <a:custGeom>
            <a:avLst/>
            <a:gdLst/>
            <a:ahLst/>
            <a:cxnLst/>
            <a:rect l="0" t="0" r="0" b="0"/>
            <a:pathLst>
              <a:path w="215900" h="215900" extrusionOk="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a:gsLst>
              <a:gs pos="0">
                <a:srgbClr val="3C7BC7"/>
              </a:gs>
              <a:gs pos="100000">
                <a:srgbClr val="2C5D98"/>
              </a:gs>
            </a:gsLst>
            <a:lin ang="5400000" scaled="0"/>
          </a:gradFill>
          <a:ln>
            <a:noFill/>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41" name="Shape 141"/>
          <p:cNvSpPr txBox="1"/>
          <p:nvPr/>
        </p:nvSpPr>
        <p:spPr>
          <a:xfrm>
            <a:off x="8110904" y="3500442"/>
            <a:ext cx="832338" cy="339724"/>
          </a:xfrm>
          <a:prstGeom prst="rect">
            <a:avLst/>
          </a:prstGeom>
          <a:noFill/>
          <a:ln>
            <a:noFill/>
          </a:ln>
        </p:spPr>
        <p:txBody>
          <a:bodyPr lIns="91425" tIns="45700" rIns="91425" bIns="45700" anchor="t" anchorCtr="1">
            <a:noAutofit/>
          </a:bodyPr>
          <a:lstStyle/>
          <a:p>
            <a:pPr marL="0" marR="0" lvl="0" indent="0" algn="ctr" rtl="0">
              <a:spcBef>
                <a:spcPts val="0"/>
              </a:spcBef>
              <a:buSzPct val="25000"/>
              <a:buNone/>
            </a:pPr>
            <a:r>
              <a:rPr lang="id-ID" sz="1600" b="1" i="1" u="none" strike="noStrike" cap="none" baseline="0">
                <a:solidFill>
                  <a:srgbClr val="E46C0A"/>
                </a:solidFill>
                <a:latin typeface="Calibri"/>
                <a:ea typeface="Calibri"/>
                <a:cs typeface="Calibri"/>
                <a:sym typeface="Calibri"/>
              </a:rPr>
              <a:t>2015</a:t>
            </a:r>
          </a:p>
        </p:txBody>
      </p:sp>
      <p:sp>
        <p:nvSpPr>
          <p:cNvPr id="142" name="Shape 142"/>
          <p:cNvSpPr txBox="1"/>
          <p:nvPr/>
        </p:nvSpPr>
        <p:spPr>
          <a:xfrm>
            <a:off x="451339" y="3500442"/>
            <a:ext cx="832338" cy="339724"/>
          </a:xfrm>
          <a:prstGeom prst="rect">
            <a:avLst/>
          </a:prstGeom>
          <a:noFill/>
          <a:ln>
            <a:noFill/>
          </a:ln>
        </p:spPr>
        <p:txBody>
          <a:bodyPr lIns="91425" tIns="45700" rIns="91425" bIns="45700" anchor="t" anchorCtr="1">
            <a:noAutofit/>
          </a:bodyPr>
          <a:lstStyle/>
          <a:p>
            <a:pPr marL="0" marR="0" lvl="0" indent="0" algn="ctr" rtl="0">
              <a:spcBef>
                <a:spcPts val="0"/>
              </a:spcBef>
              <a:buSzPct val="25000"/>
              <a:buNone/>
            </a:pPr>
            <a:r>
              <a:rPr lang="id-ID" sz="1600" b="1" i="1" u="none" strike="noStrike" cap="none" baseline="0">
                <a:solidFill>
                  <a:srgbClr val="E46C0A"/>
                </a:solidFill>
                <a:latin typeface="Calibri"/>
                <a:ea typeface="Calibri"/>
                <a:cs typeface="Calibri"/>
                <a:sym typeface="Calibri"/>
              </a:rPr>
              <a:t>1955</a:t>
            </a:r>
          </a:p>
        </p:txBody>
      </p:sp>
      <p:sp>
        <p:nvSpPr>
          <p:cNvPr id="143" name="Shape 143"/>
          <p:cNvSpPr txBox="1"/>
          <p:nvPr/>
        </p:nvSpPr>
        <p:spPr>
          <a:xfrm>
            <a:off x="3207727" y="3500442"/>
            <a:ext cx="832338" cy="339724"/>
          </a:xfrm>
          <a:prstGeom prst="rect">
            <a:avLst/>
          </a:prstGeom>
          <a:noFill/>
          <a:ln>
            <a:noFill/>
          </a:ln>
        </p:spPr>
        <p:txBody>
          <a:bodyPr lIns="91425" tIns="45700" rIns="91425" bIns="45700" anchor="t" anchorCtr="1">
            <a:noAutofit/>
          </a:bodyPr>
          <a:lstStyle/>
          <a:p>
            <a:pPr marL="0" marR="0" lvl="0" indent="0" algn="ctr" rtl="0">
              <a:spcBef>
                <a:spcPts val="0"/>
              </a:spcBef>
              <a:buSzPct val="25000"/>
              <a:buNone/>
            </a:pPr>
            <a:r>
              <a:rPr lang="id-ID" sz="1600" b="1" i="1" u="none" strike="noStrike" cap="none" baseline="0">
                <a:solidFill>
                  <a:srgbClr val="E46C0A"/>
                </a:solidFill>
                <a:latin typeface="Calibri"/>
                <a:ea typeface="Calibri"/>
                <a:cs typeface="Calibri"/>
                <a:sym typeface="Calibri"/>
              </a:rPr>
              <a:t>1975</a:t>
            </a:r>
          </a:p>
        </p:txBody>
      </p:sp>
      <p:sp>
        <p:nvSpPr>
          <p:cNvPr id="144" name="Shape 144"/>
          <p:cNvSpPr txBox="1"/>
          <p:nvPr/>
        </p:nvSpPr>
        <p:spPr>
          <a:xfrm>
            <a:off x="6531219" y="3500442"/>
            <a:ext cx="832338" cy="339724"/>
          </a:xfrm>
          <a:prstGeom prst="rect">
            <a:avLst/>
          </a:prstGeom>
          <a:noFill/>
          <a:ln>
            <a:noFill/>
          </a:ln>
        </p:spPr>
        <p:txBody>
          <a:bodyPr lIns="91425" tIns="45700" rIns="91425" bIns="45700" anchor="t" anchorCtr="1">
            <a:noAutofit/>
          </a:bodyPr>
          <a:lstStyle/>
          <a:p>
            <a:pPr marL="0" marR="0" lvl="0" indent="0" algn="ctr" rtl="0">
              <a:spcBef>
                <a:spcPts val="0"/>
              </a:spcBef>
              <a:buSzPct val="25000"/>
              <a:buNone/>
            </a:pPr>
            <a:r>
              <a:rPr lang="id-ID" sz="1600" b="1" i="1" u="none" strike="noStrike" cap="none" baseline="0">
                <a:solidFill>
                  <a:srgbClr val="E46C0A"/>
                </a:solidFill>
                <a:latin typeface="Calibri"/>
                <a:ea typeface="Calibri"/>
                <a:cs typeface="Calibri"/>
                <a:sym typeface="Calibri"/>
              </a:rPr>
              <a:t>2005</a:t>
            </a:r>
          </a:p>
        </p:txBody>
      </p:sp>
      <p:sp>
        <p:nvSpPr>
          <p:cNvPr id="145" name="Shape 145"/>
          <p:cNvSpPr txBox="1"/>
          <p:nvPr/>
        </p:nvSpPr>
        <p:spPr>
          <a:xfrm>
            <a:off x="4337539" y="3489325"/>
            <a:ext cx="832338" cy="339724"/>
          </a:xfrm>
          <a:prstGeom prst="rect">
            <a:avLst/>
          </a:prstGeom>
          <a:noFill/>
          <a:ln>
            <a:noFill/>
          </a:ln>
        </p:spPr>
        <p:txBody>
          <a:bodyPr lIns="91425" tIns="45700" rIns="91425" bIns="45700" anchor="t" anchorCtr="1">
            <a:noAutofit/>
          </a:bodyPr>
          <a:lstStyle/>
          <a:p>
            <a:pPr marL="0" marR="0" lvl="0" indent="0" algn="ctr" rtl="0">
              <a:spcBef>
                <a:spcPts val="0"/>
              </a:spcBef>
              <a:buSzPct val="25000"/>
              <a:buNone/>
            </a:pPr>
            <a:r>
              <a:rPr lang="id-ID" sz="1600" b="1" i="1" u="none" strike="noStrike" cap="none" baseline="0">
                <a:solidFill>
                  <a:srgbClr val="E46C0A"/>
                </a:solidFill>
                <a:latin typeface="Calibri"/>
                <a:ea typeface="Calibri"/>
                <a:cs typeface="Calibri"/>
                <a:sym typeface="Calibri"/>
              </a:rPr>
              <a:t>1985</a:t>
            </a:r>
          </a:p>
        </p:txBody>
      </p:sp>
      <p:sp>
        <p:nvSpPr>
          <p:cNvPr id="146" name="Shape 146"/>
          <p:cNvSpPr txBox="1"/>
          <p:nvPr/>
        </p:nvSpPr>
        <p:spPr>
          <a:xfrm>
            <a:off x="5133242" y="3500442"/>
            <a:ext cx="832338" cy="339724"/>
          </a:xfrm>
          <a:prstGeom prst="rect">
            <a:avLst/>
          </a:prstGeom>
          <a:noFill/>
          <a:ln>
            <a:noFill/>
          </a:ln>
        </p:spPr>
        <p:txBody>
          <a:bodyPr lIns="91425" tIns="45700" rIns="91425" bIns="45700" anchor="t" anchorCtr="1">
            <a:noAutofit/>
          </a:bodyPr>
          <a:lstStyle/>
          <a:p>
            <a:pPr marL="0" marR="0" lvl="0" indent="0" algn="ctr" rtl="0">
              <a:spcBef>
                <a:spcPts val="0"/>
              </a:spcBef>
              <a:buSzPct val="25000"/>
              <a:buNone/>
            </a:pPr>
            <a:r>
              <a:rPr lang="id-ID" sz="1600" b="1" i="1" u="none" strike="noStrike" cap="none" baseline="0">
                <a:solidFill>
                  <a:srgbClr val="E46C0A"/>
                </a:solidFill>
                <a:latin typeface="Calibri"/>
                <a:ea typeface="Calibri"/>
                <a:cs typeface="Calibri"/>
                <a:sym typeface="Calibri"/>
              </a:rPr>
              <a:t>1995</a:t>
            </a:r>
          </a:p>
        </p:txBody>
      </p:sp>
      <p:sp>
        <p:nvSpPr>
          <p:cNvPr id="147" name="Shape 147"/>
          <p:cNvSpPr txBox="1"/>
          <p:nvPr/>
        </p:nvSpPr>
        <p:spPr>
          <a:xfrm>
            <a:off x="6632536" y="2205039"/>
            <a:ext cx="1860899" cy="83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400" b="1" i="0" u="none" strike="noStrike" cap="none" baseline="0">
                <a:solidFill>
                  <a:srgbClr val="C00000"/>
                </a:solidFill>
                <a:latin typeface="Arial Narrow"/>
                <a:ea typeface="Arial Narrow"/>
                <a:cs typeface="Arial Narrow"/>
                <a:sym typeface="Arial Narrow"/>
              </a:rPr>
              <a:t>                            </a:t>
            </a:r>
            <a:r>
              <a:rPr lang="id-ID" sz="1600" b="1" i="0" u="none" strike="noStrike" cap="none" baseline="0">
                <a:solidFill>
                  <a:srgbClr val="C00000"/>
                </a:solidFill>
                <a:latin typeface="Arial Narrow"/>
                <a:ea typeface="Arial Narrow"/>
                <a:cs typeface="Arial Narrow"/>
                <a:sym typeface="Arial Narrow"/>
              </a:rPr>
              <a:t>2013 </a:t>
            </a:r>
            <a:r>
              <a:rPr lang="id-ID" sz="1800" b="1" i="1" u="none" strike="noStrike" cap="none" baseline="0">
                <a:solidFill>
                  <a:srgbClr val="C00000"/>
                </a:solidFill>
                <a:latin typeface="Arial Narrow"/>
                <a:ea typeface="Arial Narrow"/>
                <a:cs typeface="Arial Narrow"/>
                <a:sym typeface="Arial Narrow"/>
              </a:rPr>
              <a:t>‘2013 Curriculum’</a:t>
            </a:r>
          </a:p>
          <a:p>
            <a:pPr marL="0" marR="0" lvl="0" indent="0" algn="l" rtl="0">
              <a:spcBef>
                <a:spcPts val="0"/>
              </a:spcBef>
              <a:buNone/>
            </a:pPr>
            <a:endParaRPr sz="1400" b="1" i="0" u="none" strike="noStrike" cap="none" baseline="0">
              <a:solidFill>
                <a:srgbClr val="C00000"/>
              </a:solidFill>
              <a:latin typeface="Arial Narrow"/>
              <a:ea typeface="Arial Narrow"/>
              <a:cs typeface="Arial Narrow"/>
              <a:sym typeface="Arial Narrow"/>
            </a:endParaRPr>
          </a:p>
        </p:txBody>
      </p:sp>
      <p:cxnSp>
        <p:nvCxnSpPr>
          <p:cNvPr id="148" name="Shape 148"/>
          <p:cNvCxnSpPr/>
          <p:nvPr/>
        </p:nvCxnSpPr>
        <p:spPr>
          <a:xfrm rot="10800000">
            <a:off x="8298474" y="2205037"/>
            <a:ext cx="0" cy="1008062"/>
          </a:xfrm>
          <a:prstGeom prst="straightConnector1">
            <a:avLst/>
          </a:prstGeom>
          <a:noFill/>
          <a:ln w="9525" cap="flat">
            <a:solidFill>
              <a:srgbClr val="4F81BD"/>
            </a:solidFill>
            <a:prstDash val="solid"/>
            <a:round/>
            <a:headEnd type="stealth" w="lg" len="lg"/>
            <a:tailEnd type="none" w="med" len="med"/>
          </a:ln>
        </p:spPr>
      </p:cxn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648072"/>
          </a:xfrm>
          <a:solidFill>
            <a:schemeClr val="accent5">
              <a:lumMod val="75000"/>
            </a:schemeClr>
          </a:solidFill>
        </p:spPr>
        <p:txBody>
          <a:bodyPr>
            <a:normAutofit fontScale="90000"/>
          </a:bodyPr>
          <a:lstStyle/>
          <a:p>
            <a:r>
              <a:rPr lang="en-US" dirty="0" smtClean="0">
                <a:solidFill>
                  <a:schemeClr val="bg1"/>
                </a:solidFill>
              </a:rPr>
              <a:t>Science</a:t>
            </a:r>
            <a:endParaRPr lang="id-ID" dirty="0">
              <a:solidFill>
                <a:schemeClr val="bg1"/>
              </a:solidFill>
            </a:endParaRPr>
          </a:p>
        </p:txBody>
      </p:sp>
      <p:graphicFrame>
        <p:nvGraphicFramePr>
          <p:cNvPr id="4" name="Content Placeholder 3"/>
          <p:cNvGraphicFramePr>
            <a:graphicFrameLocks noGrp="1"/>
          </p:cNvGraphicFramePr>
          <p:nvPr>
            <p:ph idx="1"/>
          </p:nvPr>
        </p:nvGraphicFramePr>
        <p:xfrm>
          <a:off x="35496" y="692696"/>
          <a:ext cx="9073008" cy="6675120"/>
        </p:xfrm>
        <a:graphic>
          <a:graphicData uri="http://schemas.openxmlformats.org/drawingml/2006/table">
            <a:tbl>
              <a:tblPr firstRow="1" bandRow="1">
                <a:tableStyleId>{5C22544A-7EE6-4342-B048-85BDC9FD1C3A}</a:tableStyleId>
              </a:tblPr>
              <a:tblGrid>
                <a:gridCol w="576064"/>
                <a:gridCol w="2880320"/>
                <a:gridCol w="5616624"/>
              </a:tblGrid>
              <a:tr h="370840">
                <a:tc>
                  <a:txBody>
                    <a:bodyPr/>
                    <a:lstStyle/>
                    <a:p>
                      <a:pPr algn="ctr"/>
                      <a:r>
                        <a:rPr lang="id-ID" sz="2400" dirty="0" smtClean="0"/>
                        <a:t>No</a:t>
                      </a:r>
                      <a:endParaRPr lang="id-ID" sz="2400" dirty="0"/>
                    </a:p>
                  </a:txBody>
                  <a:tcPr/>
                </a:tc>
                <a:tc>
                  <a:txBody>
                    <a:bodyPr/>
                    <a:lstStyle/>
                    <a:p>
                      <a:pPr algn="ctr"/>
                      <a:r>
                        <a:rPr lang="en-US" sz="2400" dirty="0" smtClean="0"/>
                        <a:t>Previous</a:t>
                      </a:r>
                      <a:r>
                        <a:rPr lang="en-US" sz="2400" baseline="0" dirty="0" smtClean="0"/>
                        <a:t> Curriculum</a:t>
                      </a:r>
                      <a:endParaRPr lang="id-ID" sz="2400" dirty="0"/>
                    </a:p>
                  </a:txBody>
                  <a:tcPr/>
                </a:tc>
                <a:tc>
                  <a:txBody>
                    <a:bodyPr/>
                    <a:lstStyle/>
                    <a:p>
                      <a:pPr algn="ctr"/>
                      <a:r>
                        <a:rPr lang="en-US" sz="2400" dirty="0" smtClean="0"/>
                        <a:t>Current </a:t>
                      </a:r>
                      <a:r>
                        <a:rPr lang="en-US" sz="2400" baseline="0" dirty="0" smtClean="0"/>
                        <a:t>Curriculum</a:t>
                      </a:r>
                      <a:endParaRPr lang="id-ID" sz="2400" dirty="0"/>
                    </a:p>
                  </a:txBody>
                  <a:tcPr/>
                </a:tc>
              </a:tr>
              <a:tr h="370840">
                <a:tc>
                  <a:txBody>
                    <a:bodyPr/>
                    <a:lstStyle/>
                    <a:p>
                      <a:r>
                        <a:rPr lang="id-ID" sz="1800" dirty="0" smtClean="0"/>
                        <a:t>1</a:t>
                      </a:r>
                      <a:endParaRPr lang="id-ID" sz="1800" dirty="0"/>
                    </a:p>
                  </a:txBody>
                  <a:tcPr/>
                </a:tc>
                <a:tc>
                  <a:txBody>
                    <a:bodyPr/>
                    <a:lstStyle/>
                    <a:p>
                      <a:r>
                        <a:rPr lang="en-US" dirty="0" smtClean="0"/>
                        <a:t>The learning material is presented separately in Physics, Chemistry, and Biology</a:t>
                      </a:r>
                      <a:endParaRPr lang="id-ID" sz="1800" dirty="0"/>
                    </a:p>
                  </a:txBody>
                  <a:tcPr/>
                </a:tc>
                <a:tc>
                  <a:txBody>
                    <a:bodyPr/>
                    <a:lstStyle/>
                    <a:p>
                      <a:r>
                        <a:rPr lang="en-US" dirty="0" smtClean="0"/>
                        <a:t>The learning material is presented integrated , no more separation between Physics, Chemistry, and Biology </a:t>
                      </a:r>
                      <a:endParaRPr lang="id-ID" sz="1800" dirty="0"/>
                    </a:p>
                  </a:txBody>
                  <a:tcPr/>
                </a:tc>
              </a:tr>
              <a:tr h="370840">
                <a:tc>
                  <a:txBody>
                    <a:bodyPr/>
                    <a:lstStyle/>
                    <a:p>
                      <a:r>
                        <a:rPr lang="id-ID" sz="1800" dirty="0" smtClean="0"/>
                        <a:t>2</a:t>
                      </a:r>
                      <a:endParaRPr lang="id-ID" sz="1800" dirty="0"/>
                    </a:p>
                  </a:txBody>
                  <a:tcPr/>
                </a:tc>
                <a:tc>
                  <a:txBody>
                    <a:bodyPr/>
                    <a:lstStyle/>
                    <a:p>
                      <a:r>
                        <a:rPr lang="en-US" dirty="0" smtClean="0"/>
                        <a:t>No platform, all studies  stand in line  </a:t>
                      </a:r>
                    </a:p>
                    <a:p>
                      <a:endParaRPr lang="en-US" sz="1800" dirty="0" smtClean="0"/>
                    </a:p>
                  </a:txBody>
                  <a:tcPr/>
                </a:tc>
                <a:tc>
                  <a:txBody>
                    <a:bodyPr/>
                    <a:lstStyle/>
                    <a:p>
                      <a:r>
                        <a:rPr lang="en-US" dirty="0" smtClean="0"/>
                        <a:t>Use Biology as a study platform with consideration of all natural events and phenomena associated with the objects and their interactions among these objects. The goal is to emphasize the importance of interaction of</a:t>
                      </a:r>
                      <a:r>
                        <a:rPr lang="en-US" baseline="0" dirty="0" smtClean="0"/>
                        <a:t> </a:t>
                      </a:r>
                      <a:r>
                        <a:rPr lang="en-US" dirty="0" smtClean="0"/>
                        <a:t> biology, physics, chemistry and their combinations in forming a stable bond.</a:t>
                      </a:r>
                    </a:p>
                  </a:txBody>
                  <a:tcPr/>
                </a:tc>
              </a:tr>
              <a:tr h="370840">
                <a:tc>
                  <a:txBody>
                    <a:bodyPr/>
                    <a:lstStyle/>
                    <a:p>
                      <a:r>
                        <a:rPr lang="id-ID" dirty="0" smtClean="0"/>
                        <a:t>3</a:t>
                      </a:r>
                      <a:endParaRPr lang="id-ID" dirty="0"/>
                    </a:p>
                  </a:txBody>
                  <a:tcPr/>
                </a:tc>
                <a:tc>
                  <a:txBody>
                    <a:bodyPr/>
                    <a:lstStyle/>
                    <a:p>
                      <a:r>
                        <a:rPr lang="en-US" dirty="0" smtClean="0"/>
                        <a:t>Earth and space science materials is still inadequate [partly discussed in Social]</a:t>
                      </a:r>
                    </a:p>
                  </a:txBody>
                  <a:tcPr/>
                </a:tc>
                <a:tc>
                  <a:txBody>
                    <a:bodyPr/>
                    <a:lstStyle/>
                    <a:p>
                      <a:r>
                        <a:rPr lang="en-US" dirty="0" smtClean="0"/>
                        <a:t>Completed with earth and space science materials in accordance with international standards</a:t>
                      </a:r>
                    </a:p>
                    <a:p>
                      <a:endParaRPr lang="en-US" dirty="0" smtClean="0"/>
                    </a:p>
                  </a:txBody>
                  <a:tcPr/>
                </a:tc>
              </a:tr>
              <a:tr h="370840">
                <a:tc>
                  <a:txBody>
                    <a:bodyPr/>
                    <a:lstStyle/>
                    <a:p>
                      <a:r>
                        <a:rPr lang="id-ID" dirty="0" smtClean="0"/>
                        <a:t>4</a:t>
                      </a:r>
                      <a:endParaRPr lang="id-ID" dirty="0"/>
                    </a:p>
                  </a:txBody>
                  <a:tcPr/>
                </a:tc>
                <a:tc>
                  <a:txBody>
                    <a:bodyPr/>
                    <a:lstStyle/>
                    <a:p>
                      <a:r>
                        <a:rPr lang="en-US" dirty="0" smtClean="0"/>
                        <a:t>The material tend to be superficial and </a:t>
                      </a:r>
                      <a:r>
                        <a:rPr lang="en-US" dirty="0" err="1" smtClean="0"/>
                        <a:t>memorizable</a:t>
                      </a:r>
                      <a:endParaRPr lang="id-ID" dirty="0"/>
                    </a:p>
                  </a:txBody>
                  <a:tcPr/>
                </a:tc>
                <a:tc>
                  <a:txBody>
                    <a:bodyPr/>
                    <a:lstStyle/>
                    <a:p>
                      <a:r>
                        <a:rPr lang="en-US" dirty="0" smtClean="0"/>
                        <a:t>The material enriched with the needs of students to think critically and analytically in accordance with international standards</a:t>
                      </a:r>
                    </a:p>
                  </a:txBody>
                  <a:tcPr/>
                </a:tc>
              </a:tr>
              <a:tr h="370840">
                <a:tc>
                  <a:txBody>
                    <a:bodyPr/>
                    <a:lstStyle/>
                    <a:p>
                      <a:r>
                        <a:rPr lang="id-ID" sz="1800" dirty="0" smtClean="0"/>
                        <a:t>5</a:t>
                      </a:r>
                      <a:endParaRPr lang="id-ID" sz="1800" dirty="0"/>
                    </a:p>
                  </a:txBody>
                  <a:tcPr/>
                </a:tc>
                <a:tc>
                  <a:txBody>
                    <a:bodyPr/>
                    <a:lstStyle/>
                    <a:p>
                      <a:r>
                        <a:rPr lang="en-US" dirty="0" smtClean="0"/>
                        <a:t>Learning</a:t>
                      </a:r>
                      <a:r>
                        <a:rPr lang="en-US" baseline="0" dirty="0" smtClean="0"/>
                        <a:t> materials were  t</a:t>
                      </a:r>
                      <a:r>
                        <a:rPr lang="en-US" dirty="0" smtClean="0"/>
                        <a:t>aught by different teachers (team teaching) with certification based on the subject.</a:t>
                      </a:r>
                      <a:endParaRPr lang="en-US" sz="1800" dirty="0" smtClean="0"/>
                    </a:p>
                  </a:txBody>
                  <a:tcPr/>
                </a:tc>
                <a:tc>
                  <a:txBody>
                    <a:bodyPr/>
                    <a:lstStyle/>
                    <a:p>
                      <a:r>
                        <a:rPr lang="en-US" dirty="0" smtClean="0"/>
                        <a:t>Learning</a:t>
                      </a:r>
                      <a:r>
                        <a:rPr lang="en-US" baseline="0" dirty="0" smtClean="0"/>
                        <a:t> materials are t</a:t>
                      </a:r>
                      <a:r>
                        <a:rPr lang="en-US" dirty="0" smtClean="0"/>
                        <a:t>aught by a teacher who gives an insight into the integrated subject area so that students can understand the importance of integration between subjects</a:t>
                      </a:r>
                      <a:r>
                        <a:rPr lang="en-US" baseline="0" dirty="0" smtClean="0"/>
                        <a:t> </a:t>
                      </a:r>
                      <a:r>
                        <a:rPr lang="en-US" dirty="0" smtClean="0"/>
                        <a:t>before studying them in detail separately in the next education level</a:t>
                      </a:r>
                      <a:endParaRPr lang="en-US" sz="1800" dirty="0" smtClean="0"/>
                    </a:p>
                  </a:txBody>
                  <a:tcPr/>
                </a:tc>
              </a:tr>
            </a:tbl>
          </a:graphicData>
        </a:graphic>
      </p:graphicFrame>
    </p:spTree>
    <p:extLst>
      <p:ext uri="{BB962C8B-B14F-4D97-AF65-F5344CB8AC3E}">
        <p14:creationId xmlns:p14="http://schemas.microsoft.com/office/powerpoint/2010/main" val="1723997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648072"/>
          </a:xfrm>
          <a:solidFill>
            <a:schemeClr val="accent5">
              <a:lumMod val="75000"/>
            </a:schemeClr>
          </a:solidFill>
        </p:spPr>
        <p:txBody>
          <a:bodyPr>
            <a:normAutofit fontScale="90000"/>
          </a:bodyPr>
          <a:lstStyle/>
          <a:p>
            <a:r>
              <a:rPr lang="en-US" dirty="0" smtClean="0">
                <a:solidFill>
                  <a:schemeClr val="bg1"/>
                </a:solidFill>
              </a:rPr>
              <a:t>Indonesian/English Language</a:t>
            </a:r>
            <a:endParaRPr lang="id-ID" dirty="0">
              <a:solidFill>
                <a:schemeClr val="bg1"/>
              </a:solidFill>
            </a:endParaRPr>
          </a:p>
        </p:txBody>
      </p:sp>
      <p:graphicFrame>
        <p:nvGraphicFramePr>
          <p:cNvPr id="4" name="Content Placeholder 3"/>
          <p:cNvGraphicFramePr>
            <a:graphicFrameLocks noGrp="1"/>
          </p:cNvGraphicFramePr>
          <p:nvPr>
            <p:ph idx="1"/>
          </p:nvPr>
        </p:nvGraphicFramePr>
        <p:xfrm>
          <a:off x="35496" y="692696"/>
          <a:ext cx="9073008" cy="5577840"/>
        </p:xfrm>
        <a:graphic>
          <a:graphicData uri="http://schemas.openxmlformats.org/drawingml/2006/table">
            <a:tbl>
              <a:tblPr firstRow="1" bandRow="1">
                <a:tableStyleId>{5C22544A-7EE6-4342-B048-85BDC9FD1C3A}</a:tableStyleId>
              </a:tblPr>
              <a:tblGrid>
                <a:gridCol w="576064"/>
                <a:gridCol w="2880320"/>
                <a:gridCol w="5616624"/>
              </a:tblGrid>
              <a:tr h="370840">
                <a:tc>
                  <a:txBody>
                    <a:bodyPr/>
                    <a:lstStyle/>
                    <a:p>
                      <a:pPr algn="ctr"/>
                      <a:r>
                        <a:rPr lang="id-ID" sz="2400" dirty="0" smtClean="0"/>
                        <a:t>No</a:t>
                      </a:r>
                      <a:endParaRPr lang="id-ID" sz="2400" dirty="0"/>
                    </a:p>
                  </a:txBody>
                  <a:tcPr/>
                </a:tc>
                <a:tc>
                  <a:txBody>
                    <a:bodyPr/>
                    <a:lstStyle/>
                    <a:p>
                      <a:pPr algn="ctr"/>
                      <a:r>
                        <a:rPr lang="en-US" sz="2400" dirty="0" smtClean="0"/>
                        <a:t>Previous</a:t>
                      </a:r>
                      <a:r>
                        <a:rPr lang="en-US" sz="2400" baseline="0" dirty="0" smtClean="0"/>
                        <a:t> Curriculum</a:t>
                      </a:r>
                      <a:endParaRPr lang="id-ID" sz="2400" dirty="0"/>
                    </a:p>
                  </a:txBody>
                  <a:tcPr/>
                </a:tc>
                <a:tc>
                  <a:txBody>
                    <a:bodyPr/>
                    <a:lstStyle/>
                    <a:p>
                      <a:pPr algn="ctr"/>
                      <a:r>
                        <a:rPr lang="en-US" sz="2400" dirty="0" smtClean="0"/>
                        <a:t>Current </a:t>
                      </a:r>
                      <a:r>
                        <a:rPr lang="en-US" sz="2400" baseline="0" dirty="0" smtClean="0"/>
                        <a:t>Curriculum</a:t>
                      </a:r>
                      <a:endParaRPr lang="id-ID" sz="2400" dirty="0"/>
                    </a:p>
                  </a:txBody>
                  <a:tcPr/>
                </a:tc>
              </a:tr>
              <a:tr h="370840">
                <a:tc>
                  <a:txBody>
                    <a:bodyPr/>
                    <a:lstStyle/>
                    <a:p>
                      <a:r>
                        <a:rPr lang="id-ID" sz="1800" dirty="0" smtClean="0"/>
                        <a:t>1</a:t>
                      </a:r>
                      <a:endParaRPr lang="id-ID" sz="1800" dirty="0"/>
                    </a:p>
                  </a:txBody>
                  <a:tcPr/>
                </a:tc>
                <a:tc>
                  <a:txBody>
                    <a:bodyPr/>
                    <a:lstStyle/>
                    <a:p>
                      <a:r>
                        <a:rPr lang="en-US" sz="1800" dirty="0" smtClean="0"/>
                        <a:t>Learning material was</a:t>
                      </a:r>
                      <a:r>
                        <a:rPr lang="en-US" sz="1800" baseline="0" dirty="0" smtClean="0"/>
                        <a:t> focused on grammar</a:t>
                      </a:r>
                      <a:endParaRPr lang="id-ID" sz="1800" dirty="0"/>
                    </a:p>
                  </a:txBody>
                  <a:tcPr/>
                </a:tc>
                <a:tc>
                  <a:txBody>
                    <a:bodyPr/>
                    <a:lstStyle/>
                    <a:p>
                      <a:r>
                        <a:rPr lang="en-US" sz="1800" dirty="0" smtClean="0"/>
                        <a:t>Learning material is</a:t>
                      </a:r>
                      <a:r>
                        <a:rPr lang="en-US" sz="1800" baseline="0" dirty="0" smtClean="0"/>
                        <a:t> focused on language competence as a media of communication to convey idea and knowledge</a:t>
                      </a:r>
                    </a:p>
                  </a:txBody>
                  <a:tcPr/>
                </a:tc>
              </a:tr>
              <a:tr h="370840">
                <a:tc>
                  <a:txBody>
                    <a:bodyPr/>
                    <a:lstStyle/>
                    <a:p>
                      <a:r>
                        <a:rPr lang="id-ID" sz="1800" dirty="0" smtClean="0"/>
                        <a:t>2</a:t>
                      </a:r>
                      <a:endParaRPr lang="id-ID" sz="1800" dirty="0"/>
                    </a:p>
                  </a:txBody>
                  <a:tcPr/>
                </a:tc>
                <a:tc>
                  <a:txBody>
                    <a:bodyPr/>
                    <a:lstStyle/>
                    <a:p>
                      <a:r>
                        <a:rPr lang="en-US" dirty="0" smtClean="0"/>
                        <a:t>Students were not accustomed to read and understand the meaning of the text presented</a:t>
                      </a:r>
                    </a:p>
                  </a:txBody>
                  <a:tcPr/>
                </a:tc>
                <a:tc>
                  <a:txBody>
                    <a:bodyPr/>
                    <a:lstStyle/>
                    <a:p>
                      <a:r>
                        <a:rPr lang="en-US" dirty="0" smtClean="0"/>
                        <a:t>Students are accustomed to read and understand the meaning of the text as well as summarizing and presenting again with its own language</a:t>
                      </a:r>
                    </a:p>
                    <a:p>
                      <a:endParaRPr lang="en-US" sz="1800" dirty="0" smtClean="0"/>
                    </a:p>
                  </a:txBody>
                  <a:tcPr/>
                </a:tc>
              </a:tr>
              <a:tr h="370840">
                <a:tc>
                  <a:txBody>
                    <a:bodyPr/>
                    <a:lstStyle/>
                    <a:p>
                      <a:r>
                        <a:rPr lang="id-ID" sz="1800" dirty="0" smtClean="0"/>
                        <a:t>3</a:t>
                      </a:r>
                      <a:endParaRPr lang="id-ID" sz="1800" dirty="0"/>
                    </a:p>
                  </a:txBody>
                  <a:tcPr/>
                </a:tc>
                <a:tc>
                  <a:txBody>
                    <a:bodyPr/>
                    <a:lstStyle/>
                    <a:p>
                      <a:r>
                        <a:rPr lang="en-US" dirty="0" smtClean="0"/>
                        <a:t>Students were not</a:t>
                      </a:r>
                      <a:r>
                        <a:rPr lang="en-US" baseline="0" dirty="0" smtClean="0"/>
                        <a:t> </a:t>
                      </a:r>
                      <a:r>
                        <a:rPr lang="en-US" dirty="0" smtClean="0"/>
                        <a:t>accustomed to compose  a systematic, logical, and effective  text </a:t>
                      </a:r>
                      <a:endParaRPr lang="en-US" sz="1800" dirty="0" smtClean="0"/>
                    </a:p>
                  </a:txBody>
                  <a:tcPr/>
                </a:tc>
                <a:tc>
                  <a:txBody>
                    <a:bodyPr/>
                    <a:lstStyle/>
                    <a:p>
                      <a:r>
                        <a:rPr lang="en-US" dirty="0" smtClean="0"/>
                        <a:t>Students are accustomed to compose systematic, logical, and effective text through exercises </a:t>
                      </a:r>
                    </a:p>
                    <a:p>
                      <a:endParaRPr lang="en-US" sz="1800" dirty="0" smtClean="0"/>
                    </a:p>
                    <a:p>
                      <a:endParaRPr lang="id-ID" sz="1800" dirty="0"/>
                    </a:p>
                  </a:txBody>
                  <a:tcPr/>
                </a:tc>
              </a:tr>
              <a:tr h="370840">
                <a:tc>
                  <a:txBody>
                    <a:bodyPr/>
                    <a:lstStyle/>
                    <a:p>
                      <a:r>
                        <a:rPr lang="id-ID" sz="1800" dirty="0" smtClean="0"/>
                        <a:t>4</a:t>
                      </a:r>
                      <a:endParaRPr lang="id-ID" sz="1800" dirty="0"/>
                    </a:p>
                  </a:txBody>
                  <a:tcPr/>
                </a:tc>
                <a:tc>
                  <a:txBody>
                    <a:bodyPr/>
                    <a:lstStyle/>
                    <a:p>
                      <a:endParaRPr lang="en-US" sz="1800" dirty="0" smtClean="0"/>
                    </a:p>
                    <a:p>
                      <a:r>
                        <a:rPr lang="en-US" dirty="0" smtClean="0"/>
                        <a:t>Students are not introduced on the rules of text for the real needs</a:t>
                      </a:r>
                    </a:p>
                  </a:txBody>
                  <a:tcPr/>
                </a:tc>
                <a:tc>
                  <a:txBody>
                    <a:bodyPr/>
                    <a:lstStyle/>
                    <a:p>
                      <a:r>
                        <a:rPr lang="en-US" dirty="0" smtClean="0"/>
                        <a:t>Students are introduced to the appropriate text rules so as not to confuse in writing a text  (according to the situation: who, what, where)</a:t>
                      </a:r>
                    </a:p>
                    <a:p>
                      <a:endParaRPr lang="id-ID" sz="1800" dirty="0"/>
                    </a:p>
                  </a:txBody>
                  <a:tcPr/>
                </a:tc>
              </a:tr>
              <a:tr h="370840">
                <a:tc>
                  <a:txBody>
                    <a:bodyPr/>
                    <a:lstStyle/>
                    <a:p>
                      <a:r>
                        <a:rPr lang="id-ID" sz="1800" dirty="0" smtClean="0"/>
                        <a:t>5</a:t>
                      </a:r>
                      <a:endParaRPr lang="id-ID"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Less emphasis on the importance of language expression and spontaneity</a:t>
                      </a:r>
                      <a:endParaRPr lang="id-ID" sz="1800" dirty="0"/>
                    </a:p>
                  </a:txBody>
                  <a:tcPr/>
                </a:tc>
                <a:tc>
                  <a:txBody>
                    <a:bodyPr/>
                    <a:lstStyle/>
                    <a:p>
                      <a:endParaRPr lang="en-US" sz="1800" dirty="0" smtClean="0"/>
                    </a:p>
                    <a:p>
                      <a:r>
                        <a:rPr lang="en-US" dirty="0" smtClean="0"/>
                        <a:t>Students are accustomed to express himself and his knowledge using  convincing language spontaneously </a:t>
                      </a:r>
                      <a:endParaRPr lang="id-ID" sz="1800" dirty="0"/>
                    </a:p>
                  </a:txBody>
                  <a:tcPr/>
                </a:tc>
              </a:tr>
            </a:tbl>
          </a:graphicData>
        </a:graphic>
      </p:graphicFrame>
    </p:spTree>
    <p:extLst>
      <p:ext uri="{BB962C8B-B14F-4D97-AF65-F5344CB8AC3E}">
        <p14:creationId xmlns:p14="http://schemas.microsoft.com/office/powerpoint/2010/main" val="1389617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648072"/>
          </a:xfrm>
          <a:solidFill>
            <a:schemeClr val="accent5">
              <a:lumMod val="75000"/>
            </a:schemeClr>
          </a:solidFill>
        </p:spPr>
        <p:txBody>
          <a:bodyPr>
            <a:normAutofit fontScale="90000"/>
          </a:bodyPr>
          <a:lstStyle/>
          <a:p>
            <a:r>
              <a:rPr lang="en-US" dirty="0" smtClean="0">
                <a:solidFill>
                  <a:schemeClr val="bg1"/>
                </a:solidFill>
              </a:rPr>
              <a:t>Social Science</a:t>
            </a:r>
            <a:endParaRPr lang="id-ID" dirty="0">
              <a:solidFill>
                <a:schemeClr val="bg1"/>
              </a:solidFill>
            </a:endParaRPr>
          </a:p>
        </p:txBody>
      </p:sp>
      <p:graphicFrame>
        <p:nvGraphicFramePr>
          <p:cNvPr id="4" name="Content Placeholder 3"/>
          <p:cNvGraphicFramePr>
            <a:graphicFrameLocks noGrp="1"/>
          </p:cNvGraphicFramePr>
          <p:nvPr>
            <p:ph idx="1"/>
          </p:nvPr>
        </p:nvGraphicFramePr>
        <p:xfrm>
          <a:off x="35496" y="692696"/>
          <a:ext cx="9073008" cy="4846320"/>
        </p:xfrm>
        <a:graphic>
          <a:graphicData uri="http://schemas.openxmlformats.org/drawingml/2006/table">
            <a:tbl>
              <a:tblPr firstRow="1" bandRow="1">
                <a:tableStyleId>{5C22544A-7EE6-4342-B048-85BDC9FD1C3A}</a:tableStyleId>
              </a:tblPr>
              <a:tblGrid>
                <a:gridCol w="576064"/>
                <a:gridCol w="2880320"/>
                <a:gridCol w="5616624"/>
              </a:tblGrid>
              <a:tr h="370840">
                <a:tc>
                  <a:txBody>
                    <a:bodyPr/>
                    <a:lstStyle/>
                    <a:p>
                      <a:pPr algn="ctr"/>
                      <a:r>
                        <a:rPr lang="id-ID" sz="2400" dirty="0" smtClean="0"/>
                        <a:t>No</a:t>
                      </a:r>
                      <a:endParaRPr lang="id-ID" sz="2400" dirty="0"/>
                    </a:p>
                  </a:txBody>
                  <a:tcPr/>
                </a:tc>
                <a:tc>
                  <a:txBody>
                    <a:bodyPr/>
                    <a:lstStyle/>
                    <a:p>
                      <a:pPr algn="ctr"/>
                      <a:r>
                        <a:rPr lang="en-US" sz="2400" dirty="0" smtClean="0"/>
                        <a:t>Previous</a:t>
                      </a:r>
                      <a:r>
                        <a:rPr lang="en-US" sz="2400" baseline="0" dirty="0" smtClean="0"/>
                        <a:t> Curriculum</a:t>
                      </a:r>
                      <a:endParaRPr lang="id-ID" sz="2400" dirty="0"/>
                    </a:p>
                  </a:txBody>
                  <a:tcPr/>
                </a:tc>
                <a:tc>
                  <a:txBody>
                    <a:bodyPr/>
                    <a:lstStyle/>
                    <a:p>
                      <a:pPr algn="ctr"/>
                      <a:r>
                        <a:rPr lang="en-US" sz="2400" dirty="0" smtClean="0"/>
                        <a:t>Current </a:t>
                      </a:r>
                      <a:r>
                        <a:rPr lang="en-US" sz="2400" baseline="0" dirty="0" smtClean="0"/>
                        <a:t>Curriculum</a:t>
                      </a:r>
                      <a:endParaRPr lang="id-ID" sz="2400" dirty="0"/>
                    </a:p>
                  </a:txBody>
                  <a:tcPr/>
                </a:tc>
              </a:tr>
              <a:tr h="370840">
                <a:tc>
                  <a:txBody>
                    <a:bodyPr/>
                    <a:lstStyle/>
                    <a:p>
                      <a:r>
                        <a:rPr lang="id-ID" sz="1800" dirty="0" smtClean="0"/>
                        <a:t>1</a:t>
                      </a:r>
                      <a:endParaRPr lang="id-ID" sz="1800" dirty="0"/>
                    </a:p>
                  </a:txBody>
                  <a:tcPr/>
                </a:tc>
                <a:tc>
                  <a:txBody>
                    <a:bodyPr/>
                    <a:lstStyle/>
                    <a:p>
                      <a:r>
                        <a:rPr lang="en-US" dirty="0" smtClean="0"/>
                        <a:t>The material is presented separately in Geography, History, Economics, Sociology</a:t>
                      </a:r>
                    </a:p>
                  </a:txBody>
                  <a:tcPr/>
                </a:tc>
                <a:tc>
                  <a:txBody>
                    <a:bodyPr/>
                    <a:lstStyle/>
                    <a:p>
                      <a:endParaRPr lang="en-US" sz="1800" dirty="0" smtClean="0"/>
                    </a:p>
                    <a:p>
                      <a:r>
                        <a:rPr lang="en-US" dirty="0" smtClean="0"/>
                        <a:t>Material presented  in integrated, not separated into groups of Geography, History, Economics, Sociology.</a:t>
                      </a:r>
                    </a:p>
                    <a:p>
                      <a:endParaRPr lang="en-US" sz="1800" dirty="0" smtClean="0"/>
                    </a:p>
                  </a:txBody>
                  <a:tcPr/>
                </a:tc>
              </a:tr>
              <a:tr h="370840">
                <a:tc>
                  <a:txBody>
                    <a:bodyPr/>
                    <a:lstStyle/>
                    <a:p>
                      <a:r>
                        <a:rPr lang="id-ID" sz="1800" dirty="0" smtClean="0"/>
                        <a:t>2</a:t>
                      </a:r>
                      <a:endParaRPr lang="id-ID" sz="1800" dirty="0"/>
                    </a:p>
                  </a:txBody>
                  <a:tcPr/>
                </a:tc>
                <a:tc>
                  <a:txBody>
                    <a:bodyPr/>
                    <a:lstStyle/>
                    <a:p>
                      <a:r>
                        <a:rPr lang="en-US" dirty="0" smtClean="0"/>
                        <a:t>No platform, all studies  stand in line</a:t>
                      </a:r>
                    </a:p>
                    <a:p>
                      <a:endParaRPr lang="en-US" sz="1800" dirty="0" smtClean="0"/>
                    </a:p>
                  </a:txBody>
                  <a:tcPr/>
                </a:tc>
                <a:tc>
                  <a:txBody>
                    <a:bodyPr/>
                    <a:lstStyle/>
                    <a:p>
                      <a:r>
                        <a:rPr lang="en-US" dirty="0" smtClean="0"/>
                        <a:t>Geography is used as the study platform  by considering that  all events and activities  are tied to the location. The goal is to emphasize the importance of  the unity in strengthening the National Republic of Indonesia. The study history, sociology, culture, and economics are meant to support the formation  of the stronger unity. </a:t>
                      </a:r>
                      <a:endParaRPr lang="id-ID" sz="1800" dirty="0"/>
                    </a:p>
                  </a:txBody>
                  <a:tcPr/>
                </a:tc>
              </a:tr>
              <a:tr h="370840">
                <a:tc>
                  <a:txBody>
                    <a:bodyPr/>
                    <a:lstStyle/>
                    <a:p>
                      <a:r>
                        <a:rPr lang="id-ID" sz="1800" dirty="0" smtClean="0"/>
                        <a:t>3</a:t>
                      </a:r>
                      <a:endParaRPr lang="id-ID" sz="1800" dirty="0"/>
                    </a:p>
                  </a:txBody>
                  <a:tcPr/>
                </a:tc>
                <a:tc>
                  <a:txBody>
                    <a:bodyPr/>
                    <a:lstStyle/>
                    <a:p>
                      <a:r>
                        <a:rPr lang="en-US" dirty="0" smtClean="0"/>
                        <a:t>Learning</a:t>
                      </a:r>
                      <a:r>
                        <a:rPr lang="en-US" baseline="0" dirty="0" smtClean="0"/>
                        <a:t> materials was t</a:t>
                      </a:r>
                      <a:r>
                        <a:rPr lang="en-US" dirty="0" smtClean="0"/>
                        <a:t>aught by different teachers (team teaching) with certification based on the subject.</a:t>
                      </a:r>
                      <a:endParaRPr lang="id-ID" sz="1800" dirty="0"/>
                    </a:p>
                  </a:txBody>
                  <a:tcPr/>
                </a:tc>
                <a:tc>
                  <a:txBody>
                    <a:bodyPr/>
                    <a:lstStyle/>
                    <a:p>
                      <a:r>
                        <a:rPr lang="en-US" dirty="0" smtClean="0"/>
                        <a:t>Learning</a:t>
                      </a:r>
                      <a:r>
                        <a:rPr lang="en-US" baseline="0" dirty="0" smtClean="0"/>
                        <a:t> materials are t</a:t>
                      </a:r>
                      <a:r>
                        <a:rPr lang="en-US" dirty="0" smtClean="0"/>
                        <a:t>aught by a teacher who gives an integrated insight between subjects so that students can understand the importance of  the integration, before learning it in detail and</a:t>
                      </a:r>
                      <a:r>
                        <a:rPr lang="en-US" baseline="0" dirty="0" smtClean="0"/>
                        <a:t> separately in the next education level. </a:t>
                      </a:r>
                      <a:endParaRPr lang="id-ID" sz="1800" dirty="0"/>
                    </a:p>
                  </a:txBody>
                  <a:tcPr/>
                </a:tc>
              </a:tr>
            </a:tbl>
          </a:graphicData>
        </a:graphic>
      </p:graphicFrame>
    </p:spTree>
    <p:extLst>
      <p:ext uri="{BB962C8B-B14F-4D97-AF65-F5344CB8AC3E}">
        <p14:creationId xmlns:p14="http://schemas.microsoft.com/office/powerpoint/2010/main" val="2729944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648072"/>
          </a:xfrm>
          <a:solidFill>
            <a:schemeClr val="accent5">
              <a:lumMod val="75000"/>
            </a:schemeClr>
          </a:solidFill>
        </p:spPr>
        <p:txBody>
          <a:bodyPr>
            <a:normAutofit fontScale="90000"/>
          </a:bodyPr>
          <a:lstStyle/>
          <a:p>
            <a:r>
              <a:rPr lang="id-ID" dirty="0" smtClean="0"/>
              <a:t>Pancasila and Ci</a:t>
            </a:r>
            <a:r>
              <a:rPr lang="en-US" dirty="0" err="1" smtClean="0"/>
              <a:t>vics</a:t>
            </a:r>
            <a:endParaRPr lang="id-ID" dirty="0">
              <a:solidFill>
                <a:schemeClr val="bg1"/>
              </a:solidFill>
            </a:endParaRPr>
          </a:p>
        </p:txBody>
      </p:sp>
      <p:graphicFrame>
        <p:nvGraphicFramePr>
          <p:cNvPr id="4" name="Content Placeholder 3"/>
          <p:cNvGraphicFramePr>
            <a:graphicFrameLocks noGrp="1"/>
          </p:cNvGraphicFramePr>
          <p:nvPr>
            <p:ph idx="1"/>
          </p:nvPr>
        </p:nvGraphicFramePr>
        <p:xfrm>
          <a:off x="35496" y="692696"/>
          <a:ext cx="9073008" cy="4663440"/>
        </p:xfrm>
        <a:graphic>
          <a:graphicData uri="http://schemas.openxmlformats.org/drawingml/2006/table">
            <a:tbl>
              <a:tblPr firstRow="1" bandRow="1">
                <a:tableStyleId>{5C22544A-7EE6-4342-B048-85BDC9FD1C3A}</a:tableStyleId>
              </a:tblPr>
              <a:tblGrid>
                <a:gridCol w="576064"/>
                <a:gridCol w="2880320"/>
                <a:gridCol w="5616624"/>
              </a:tblGrid>
              <a:tr h="370840">
                <a:tc>
                  <a:txBody>
                    <a:bodyPr/>
                    <a:lstStyle/>
                    <a:p>
                      <a:pPr algn="ctr"/>
                      <a:r>
                        <a:rPr lang="id-ID" sz="2400" dirty="0" smtClean="0"/>
                        <a:t>No</a:t>
                      </a:r>
                      <a:endParaRPr lang="id-ID" sz="2400" dirty="0"/>
                    </a:p>
                  </a:txBody>
                  <a:tcPr/>
                </a:tc>
                <a:tc>
                  <a:txBody>
                    <a:bodyPr/>
                    <a:lstStyle/>
                    <a:p>
                      <a:pPr algn="ctr"/>
                      <a:r>
                        <a:rPr lang="en-US" sz="2400" dirty="0" smtClean="0"/>
                        <a:t>Previous</a:t>
                      </a:r>
                      <a:r>
                        <a:rPr lang="en-US" sz="2400" baseline="0" dirty="0" smtClean="0"/>
                        <a:t> Curriculum</a:t>
                      </a:r>
                      <a:endParaRPr lang="id-ID" sz="2400" dirty="0"/>
                    </a:p>
                  </a:txBody>
                  <a:tcPr/>
                </a:tc>
                <a:tc>
                  <a:txBody>
                    <a:bodyPr/>
                    <a:lstStyle/>
                    <a:p>
                      <a:pPr algn="ctr"/>
                      <a:r>
                        <a:rPr lang="en-US" sz="2400" dirty="0" smtClean="0"/>
                        <a:t>Current </a:t>
                      </a:r>
                      <a:r>
                        <a:rPr lang="en-US" sz="2400" baseline="0" dirty="0" smtClean="0"/>
                        <a:t>Curriculum</a:t>
                      </a:r>
                      <a:endParaRPr lang="id-ID" sz="2400" dirty="0"/>
                    </a:p>
                  </a:txBody>
                  <a:tcPr/>
                </a:tc>
              </a:tr>
              <a:tr h="370840">
                <a:tc>
                  <a:txBody>
                    <a:bodyPr/>
                    <a:lstStyle/>
                    <a:p>
                      <a:r>
                        <a:rPr lang="id-ID" sz="1800" dirty="0" smtClean="0"/>
                        <a:t>1</a:t>
                      </a:r>
                      <a:endParaRPr lang="id-ID" sz="1800" dirty="0"/>
                    </a:p>
                  </a:txBody>
                  <a:tcPr/>
                </a:tc>
                <a:tc>
                  <a:txBody>
                    <a:bodyPr/>
                    <a:lstStyle/>
                    <a:p>
                      <a:r>
                        <a:rPr lang="en-US" dirty="0" smtClean="0"/>
                        <a:t>Learning  materials were presented  based on four separated pillars. </a:t>
                      </a:r>
                      <a:endParaRPr lang="id-ID" sz="1800" dirty="0"/>
                    </a:p>
                  </a:txBody>
                  <a:tcPr/>
                </a:tc>
                <a:tc>
                  <a:txBody>
                    <a:bodyPr/>
                    <a:lstStyle/>
                    <a:p>
                      <a:r>
                        <a:rPr lang="en-US" dirty="0" smtClean="0"/>
                        <a:t>Learning materials</a:t>
                      </a:r>
                      <a:r>
                        <a:rPr lang="en-US" baseline="0" dirty="0" smtClean="0"/>
                        <a:t> are not </a:t>
                      </a:r>
                      <a:r>
                        <a:rPr lang="en-US" dirty="0" smtClean="0"/>
                        <a:t>presented  based on the four pillars of nationality  grouping  but based on the integration of the four pillars in forming the national character</a:t>
                      </a:r>
                    </a:p>
                  </a:txBody>
                  <a:tcPr/>
                </a:tc>
              </a:tr>
              <a:tr h="370840">
                <a:tc>
                  <a:txBody>
                    <a:bodyPr/>
                    <a:lstStyle/>
                    <a:p>
                      <a:r>
                        <a:rPr lang="id-ID" sz="1800" dirty="0" smtClean="0"/>
                        <a:t>2</a:t>
                      </a:r>
                      <a:endParaRPr lang="id-ID" sz="1800" dirty="0"/>
                    </a:p>
                  </a:txBody>
                  <a:tcPr/>
                </a:tc>
                <a:tc>
                  <a:txBody>
                    <a:bodyPr/>
                    <a:lstStyle/>
                    <a:p>
                      <a:pPr rtl="0"/>
                      <a:r>
                        <a:rPr lang="en-US" dirty="0" smtClean="0"/>
                        <a:t>Learning  materials were presented  based on the existing supply on the four pillars of nationality.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Learning  materials are presented  based on the need to be a responsible citizen (obey the norms, principles, and rules)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tc>
              </a:tr>
              <a:tr h="370840">
                <a:tc>
                  <a:txBody>
                    <a:bodyPr/>
                    <a:lstStyle/>
                    <a:p>
                      <a:r>
                        <a:rPr lang="id-ID" sz="1800" dirty="0" smtClean="0"/>
                        <a:t>3</a:t>
                      </a:r>
                      <a:endParaRPr lang="id-ID" sz="1800" dirty="0"/>
                    </a:p>
                  </a:txBody>
                  <a:tcPr/>
                </a:tc>
                <a:tc>
                  <a:txBody>
                    <a:bodyPr/>
                    <a:lstStyle/>
                    <a:p>
                      <a:r>
                        <a:rPr lang="en-US" dirty="0" smtClean="0"/>
                        <a:t>There </a:t>
                      </a:r>
                      <a:r>
                        <a:rPr lang="en-US" baseline="0" dirty="0" smtClean="0"/>
                        <a:t> was</a:t>
                      </a:r>
                      <a:r>
                        <a:rPr lang="en-US" dirty="0" smtClean="0"/>
                        <a:t> no emphasis on action as a good citizen</a:t>
                      </a:r>
                    </a:p>
                    <a:p>
                      <a:endParaRPr lang="id-ID" sz="1800" dirty="0"/>
                    </a:p>
                  </a:txBody>
                  <a:tcPr/>
                </a:tc>
                <a:tc>
                  <a:txBody>
                    <a:bodyPr/>
                    <a:lstStyle/>
                    <a:p>
                      <a:r>
                        <a:rPr lang="en-US" dirty="0" smtClean="0"/>
                        <a:t>existence of competence required from students to take real action as a good citizen</a:t>
                      </a:r>
                    </a:p>
                  </a:txBody>
                  <a:tcPr/>
                </a:tc>
              </a:tr>
              <a:tr h="370840">
                <a:tc>
                  <a:txBody>
                    <a:bodyPr/>
                    <a:lstStyle/>
                    <a:p>
                      <a:r>
                        <a:rPr lang="id-ID" sz="1800" dirty="0" smtClean="0"/>
                        <a:t>4</a:t>
                      </a:r>
                      <a:endParaRPr lang="id-ID" sz="1800" dirty="0"/>
                    </a:p>
                  </a:txBody>
                  <a:tcPr/>
                </a:tc>
                <a:tc>
                  <a:txBody>
                    <a:bodyPr/>
                    <a:lstStyle/>
                    <a:p>
                      <a:r>
                        <a:rPr lang="id-ID" sz="1800" dirty="0" smtClean="0"/>
                        <a:t>Pancasila</a:t>
                      </a:r>
                      <a:r>
                        <a:rPr lang="id-ID" sz="1800" baseline="0" dirty="0" smtClean="0"/>
                        <a:t> </a:t>
                      </a:r>
                      <a:r>
                        <a:rPr lang="en-US" sz="1800" baseline="0" dirty="0" smtClean="0"/>
                        <a:t> (Five principles) </a:t>
                      </a:r>
                      <a:r>
                        <a:rPr lang="id-ID" sz="1800" baseline="0" dirty="0" smtClean="0"/>
                        <a:t>dan </a:t>
                      </a:r>
                      <a:r>
                        <a:rPr lang="en-US" sz="1800" baseline="0" dirty="0" smtClean="0"/>
                        <a:t>civics was presented as a knowledge to memorize</a:t>
                      </a:r>
                      <a:endParaRPr lang="id-ID" sz="1800" dirty="0"/>
                    </a:p>
                  </a:txBody>
                  <a:tcPr/>
                </a:tc>
                <a:tc>
                  <a:txBody>
                    <a:bodyPr/>
                    <a:lstStyle/>
                    <a:p>
                      <a:r>
                        <a:rPr lang="id-ID" sz="1800" dirty="0" smtClean="0"/>
                        <a:t>Pancasila</a:t>
                      </a:r>
                      <a:r>
                        <a:rPr lang="id-ID" sz="1800" baseline="0" dirty="0" smtClean="0"/>
                        <a:t> </a:t>
                      </a:r>
                      <a:r>
                        <a:rPr lang="en-US" sz="1800" baseline="0" dirty="0" smtClean="0"/>
                        <a:t> (Five principles) </a:t>
                      </a:r>
                      <a:r>
                        <a:rPr lang="id-ID" sz="1800" baseline="0" dirty="0" smtClean="0"/>
                        <a:t>dan </a:t>
                      </a:r>
                      <a:r>
                        <a:rPr lang="en-US" sz="1800" baseline="0" dirty="0" smtClean="0"/>
                        <a:t>civics is not merely a </a:t>
                      </a:r>
                      <a:r>
                        <a:rPr lang="en-US" sz="1800" baseline="0" dirty="0" err="1" smtClean="0"/>
                        <a:t>memorizable</a:t>
                      </a:r>
                      <a:r>
                        <a:rPr lang="en-US" sz="1800" baseline="0" dirty="0" smtClean="0"/>
                        <a:t> knowledge but applied in the real action and daily life. </a:t>
                      </a:r>
                      <a:endParaRPr lang="id-ID" sz="1800" dirty="0"/>
                    </a:p>
                  </a:txBody>
                  <a:tcPr/>
                </a:tc>
              </a:tr>
            </a:tbl>
          </a:graphicData>
        </a:graphic>
      </p:graphicFrame>
    </p:spTree>
    <p:extLst>
      <p:ext uri="{BB962C8B-B14F-4D97-AF65-F5344CB8AC3E}">
        <p14:creationId xmlns:p14="http://schemas.microsoft.com/office/powerpoint/2010/main" val="39555937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720080"/>
          </a:xfrm>
          <a:solidFill>
            <a:schemeClr val="accent5">
              <a:lumMod val="75000"/>
            </a:schemeClr>
          </a:solidFill>
        </p:spPr>
        <p:txBody>
          <a:bodyPr>
            <a:normAutofit fontScale="90000"/>
          </a:bodyPr>
          <a:lstStyle/>
          <a:p>
            <a:r>
              <a:rPr lang="en-US" dirty="0" smtClean="0">
                <a:solidFill>
                  <a:schemeClr val="bg1"/>
                </a:solidFill>
              </a:rPr>
              <a:t>General Book Concept on Curriculum </a:t>
            </a:r>
            <a:r>
              <a:rPr lang="id-ID" dirty="0" smtClean="0">
                <a:solidFill>
                  <a:schemeClr val="bg1"/>
                </a:solidFill>
              </a:rPr>
              <a:t> 2013</a:t>
            </a:r>
            <a:endParaRPr lang="id-ID" dirty="0">
              <a:solidFill>
                <a:schemeClr val="bg1"/>
              </a:solidFill>
            </a:endParaRPr>
          </a:p>
        </p:txBody>
      </p:sp>
      <p:sp>
        <p:nvSpPr>
          <p:cNvPr id="3" name="Content Placeholder 2"/>
          <p:cNvSpPr>
            <a:spLocks noGrp="1"/>
          </p:cNvSpPr>
          <p:nvPr>
            <p:ph idx="1"/>
          </p:nvPr>
        </p:nvSpPr>
        <p:spPr>
          <a:xfrm>
            <a:off x="107504" y="764704"/>
            <a:ext cx="8892480" cy="6093296"/>
          </a:xfrm>
          <a:solidFill>
            <a:schemeClr val="accent5">
              <a:lumMod val="20000"/>
              <a:lumOff val="80000"/>
            </a:schemeClr>
          </a:solidFill>
        </p:spPr>
        <p:txBody>
          <a:bodyPr>
            <a:normAutofit fontScale="77500" lnSpcReduction="20000"/>
          </a:bodyPr>
          <a:lstStyle/>
          <a:p>
            <a:r>
              <a:rPr lang="en-US" dirty="0" smtClean="0"/>
              <a:t>Referring to the core competencies that have been formulated for the intended class </a:t>
            </a:r>
          </a:p>
          <a:p>
            <a:r>
              <a:rPr lang="en-US" dirty="0" smtClean="0"/>
              <a:t>Explaining </a:t>
            </a:r>
            <a:r>
              <a:rPr lang="en-US" b="1" dirty="0" smtClean="0"/>
              <a:t>knowledge as an input </a:t>
            </a:r>
            <a:r>
              <a:rPr lang="en-US" dirty="0" smtClean="0"/>
              <a:t>to the students to produce an </a:t>
            </a:r>
            <a:r>
              <a:rPr lang="en-US" b="1" dirty="0" smtClean="0"/>
              <a:t>output in the form of student skills </a:t>
            </a:r>
            <a:r>
              <a:rPr lang="en-US" dirty="0" smtClean="0"/>
              <a:t>and end with forming the </a:t>
            </a:r>
            <a:r>
              <a:rPr lang="en-US" b="1" dirty="0" smtClean="0"/>
              <a:t>students attitudes </a:t>
            </a:r>
            <a:r>
              <a:rPr lang="en-US" dirty="0" smtClean="0"/>
              <a:t>as learning outcomes</a:t>
            </a:r>
          </a:p>
          <a:p>
            <a:r>
              <a:rPr lang="en-US" dirty="0" smtClean="0"/>
              <a:t>Using </a:t>
            </a:r>
            <a:r>
              <a:rPr lang="en-US" b="1" dirty="0" smtClean="0"/>
              <a:t>a scientific approach </a:t>
            </a:r>
            <a:r>
              <a:rPr lang="en-US" dirty="0" smtClean="0"/>
              <a:t>through observing, asking, trying, reasoning, and presenting  </a:t>
            </a:r>
          </a:p>
          <a:p>
            <a:r>
              <a:rPr lang="en-US" dirty="0" smtClean="0"/>
              <a:t>Encourage  students to find </a:t>
            </a:r>
            <a:r>
              <a:rPr lang="en-US" b="1" dirty="0" smtClean="0"/>
              <a:t>a concept being learnt</a:t>
            </a:r>
            <a:r>
              <a:rPr lang="en-US" dirty="0" smtClean="0"/>
              <a:t> deductively [discovery learning]. Students are encouraged as much as possible to find out, not directly informed </a:t>
            </a:r>
          </a:p>
          <a:p>
            <a:r>
              <a:rPr lang="en-US" dirty="0" smtClean="0"/>
              <a:t>Covering  </a:t>
            </a:r>
            <a:r>
              <a:rPr lang="en-US" b="1" dirty="0" smtClean="0"/>
              <a:t>the assessment of learning outcomes gradually </a:t>
            </a:r>
            <a:r>
              <a:rPr lang="en-US" dirty="0" smtClean="0"/>
              <a:t>from the review, exercise, the problem, challenge, and project. </a:t>
            </a:r>
          </a:p>
          <a:p>
            <a:r>
              <a:rPr lang="en-US" dirty="0" smtClean="0"/>
              <a:t>Emphasizing the use of </a:t>
            </a:r>
            <a:r>
              <a:rPr lang="en-US" b="1" dirty="0" smtClean="0"/>
              <a:t>clear, logical and systematic language</a:t>
            </a:r>
            <a:r>
              <a:rPr lang="en-US" dirty="0" smtClean="0"/>
              <a:t>. </a:t>
            </a:r>
            <a:endParaRPr lang="id-ID" dirty="0" smtClean="0"/>
          </a:p>
          <a:p>
            <a:r>
              <a:rPr lang="en-US" b="1" dirty="0" smtClean="0"/>
              <a:t>Skills</a:t>
            </a:r>
            <a:r>
              <a:rPr lang="en-US" dirty="0" smtClean="0"/>
              <a:t> are not always in the area of abstract, but also must be concrete in the form of real action</a:t>
            </a:r>
          </a:p>
        </p:txBody>
      </p:sp>
    </p:spTree>
    <p:extLst>
      <p:ext uri="{BB962C8B-B14F-4D97-AF65-F5344CB8AC3E}">
        <p14:creationId xmlns:p14="http://schemas.microsoft.com/office/powerpoint/2010/main" val="8028447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20080"/>
          </a:xfrm>
        </p:spPr>
        <p:txBody>
          <a:bodyPr>
            <a:noAutofit/>
          </a:bodyPr>
          <a:lstStyle/>
          <a:p>
            <a:r>
              <a:rPr lang="en-US" sz="2800" dirty="0" smtClean="0"/>
              <a:t>Examples of Core Competence Grade Primary School</a:t>
            </a:r>
            <a:br>
              <a:rPr lang="en-US" sz="2800" dirty="0" smtClean="0"/>
            </a:br>
            <a:endParaRPr lang="id-ID" sz="2800" dirty="0"/>
          </a:p>
        </p:txBody>
      </p:sp>
      <p:graphicFrame>
        <p:nvGraphicFramePr>
          <p:cNvPr id="4" name="Content Placeholder 3"/>
          <p:cNvGraphicFramePr>
            <a:graphicFrameLocks noGrp="1"/>
          </p:cNvGraphicFramePr>
          <p:nvPr>
            <p:ph idx="1"/>
          </p:nvPr>
        </p:nvGraphicFramePr>
        <p:xfrm>
          <a:off x="107504" y="908720"/>
          <a:ext cx="8856984" cy="4632960"/>
        </p:xfrm>
        <a:graphic>
          <a:graphicData uri="http://schemas.openxmlformats.org/drawingml/2006/table">
            <a:tbl>
              <a:tblPr firstRow="1" bandRow="1">
                <a:tableStyleId>{5C22544A-7EE6-4342-B048-85BDC9FD1C3A}</a:tableStyleId>
              </a:tblPr>
              <a:tblGrid>
                <a:gridCol w="2736304"/>
                <a:gridCol w="6120680"/>
              </a:tblGrid>
              <a:tr h="442451">
                <a:tc>
                  <a:txBody>
                    <a:bodyPr/>
                    <a:lstStyle/>
                    <a:p>
                      <a:r>
                        <a:rPr lang="en-US" sz="2400" dirty="0" smtClean="0"/>
                        <a:t>Area</a:t>
                      </a:r>
                      <a:r>
                        <a:rPr lang="id-ID" sz="2400" dirty="0" smtClean="0"/>
                        <a:t> of Competence</a:t>
                      </a:r>
                      <a:endParaRPr lang="en-US" sz="2400" dirty="0" smtClean="0"/>
                    </a:p>
                  </a:txBody>
                  <a:tcPr/>
                </a:tc>
                <a:tc>
                  <a:txBody>
                    <a:bodyPr/>
                    <a:lstStyle/>
                    <a:p>
                      <a:pPr marL="0" indent="180975"/>
                      <a:r>
                        <a:rPr lang="en-US" sz="2400" dirty="0" smtClean="0"/>
                        <a:t>Core Competence</a:t>
                      </a:r>
                      <a:endParaRPr lang="id-ID" sz="2400" dirty="0"/>
                    </a:p>
                  </a:txBody>
                  <a:tcPr/>
                </a:tc>
              </a:tr>
              <a:tr h="267048">
                <a:tc>
                  <a:txBody>
                    <a:bodyPr/>
                    <a:lstStyle/>
                    <a:p>
                      <a:r>
                        <a:rPr lang="id-ID" sz="2400" b="1" dirty="0" smtClean="0"/>
                        <a:t>Spiritual</a:t>
                      </a:r>
                      <a:r>
                        <a:rPr lang="en-US" sz="2400" b="1" dirty="0" smtClean="0"/>
                        <a:t> Attitude</a:t>
                      </a:r>
                      <a:endParaRPr lang="id-ID" sz="2400" b="1" dirty="0"/>
                    </a:p>
                  </a:txBody>
                  <a:tcPr/>
                </a:tc>
                <a:tc>
                  <a:txBody>
                    <a:bodyPr/>
                    <a:lstStyle/>
                    <a:p>
                      <a:pPr marL="180975" marR="0" lvl="0" indent="0" algn="l" defTabSz="914400" rtl="0" eaLnBrk="1" fontAlgn="base" latinLnBrk="0" hangingPunct="1">
                        <a:lnSpc>
                          <a:spcPct val="100000"/>
                        </a:lnSpc>
                        <a:spcBef>
                          <a:spcPts val="0"/>
                        </a:spcBef>
                        <a:spcAft>
                          <a:spcPts val="0"/>
                        </a:spcAft>
                        <a:buClrTx/>
                        <a:buSzTx/>
                        <a:buFontTx/>
                        <a:buNone/>
                        <a:tabLst/>
                      </a:pPr>
                      <a:r>
                        <a:rPr lang="en-US" sz="2000" dirty="0" smtClean="0"/>
                        <a:t>Accepting and applying the religion they believe.</a:t>
                      </a:r>
                    </a:p>
                  </a:txBody>
                  <a:tcPr marL="28973" marR="28973" marT="0" marB="0" horzOverflow="overflow"/>
                </a:tc>
              </a:tr>
              <a:tr h="477847">
                <a:tc>
                  <a:txBody>
                    <a:bodyPr/>
                    <a:lstStyle/>
                    <a:p>
                      <a:r>
                        <a:rPr lang="id-ID" sz="2400" b="1" dirty="0" smtClean="0"/>
                        <a:t>So</a:t>
                      </a:r>
                      <a:r>
                        <a:rPr lang="en-US" sz="2400" b="1" dirty="0" smtClean="0"/>
                        <a:t>c</a:t>
                      </a:r>
                      <a:r>
                        <a:rPr lang="id-ID" sz="2400" b="1" dirty="0" smtClean="0"/>
                        <a:t>ial</a:t>
                      </a:r>
                      <a:r>
                        <a:rPr lang="en-US" sz="2400" b="1" dirty="0" smtClean="0"/>
                        <a:t> Attitude</a:t>
                      </a:r>
                      <a:endParaRPr lang="id-ID" sz="2400" b="1" dirty="0"/>
                    </a:p>
                  </a:txBody>
                  <a:tcPr/>
                </a:tc>
                <a:tc>
                  <a:txBody>
                    <a:bodyPr/>
                    <a:lstStyle/>
                    <a:p>
                      <a:pPr marL="184150" marR="0" lvl="0" indent="-3175" algn="l" defTabSz="914400" rtl="0" eaLnBrk="1" fontAlgn="base" latinLnBrk="0" hangingPunct="1">
                        <a:lnSpc>
                          <a:spcPct val="100000"/>
                        </a:lnSpc>
                        <a:spcBef>
                          <a:spcPts val="0"/>
                        </a:spcBef>
                        <a:spcAft>
                          <a:spcPts val="0"/>
                        </a:spcAft>
                        <a:buClrTx/>
                        <a:buSzTx/>
                        <a:buFontTx/>
                        <a:buNone/>
                        <a:tabLst/>
                      </a:pPr>
                      <a:r>
                        <a:rPr lang="en-US" sz="2000" dirty="0" smtClean="0"/>
                        <a:t>Having behavior of honest, discipline, responsible, polite, caring, and confident in interacting with family, friends, and teachers.</a:t>
                      </a:r>
                    </a:p>
                  </a:txBody>
                  <a:tcPr marL="34288" marR="34288" marT="0" marB="0" horzOverflow="overflow"/>
                </a:tc>
              </a:tr>
              <a:tr h="796412">
                <a:tc>
                  <a:txBody>
                    <a:bodyPr/>
                    <a:lstStyle/>
                    <a:p>
                      <a:r>
                        <a:rPr lang="en-US" sz="2400" b="1" dirty="0" smtClean="0"/>
                        <a:t>Knowledge</a:t>
                      </a:r>
                      <a:endParaRPr lang="id-ID" sz="2400" b="1" dirty="0"/>
                    </a:p>
                  </a:txBody>
                  <a:tcPr/>
                </a:tc>
                <a:tc>
                  <a:txBody>
                    <a:bodyPr/>
                    <a:lstStyle/>
                    <a:p>
                      <a:pPr marL="180975" marR="0" lvl="0" indent="0" algn="l" defTabSz="914400" rtl="0" eaLnBrk="1" fontAlgn="base" latinLnBrk="0" hangingPunct="1">
                        <a:lnSpc>
                          <a:spcPct val="100000"/>
                        </a:lnSpc>
                        <a:spcBef>
                          <a:spcPts val="0"/>
                        </a:spcBef>
                        <a:spcAft>
                          <a:spcPts val="0"/>
                        </a:spcAft>
                        <a:buClrTx/>
                        <a:buSzTx/>
                        <a:buFontTx/>
                        <a:buNone/>
                        <a:tabLst/>
                      </a:pPr>
                      <a:r>
                        <a:rPr lang="en-US" sz="2000" dirty="0" smtClean="0"/>
                        <a:t>Understanding the factual knowledge by observing [listening, seeing, reading] and asking based on curiosity about himself, God's creation and its activities, and the objects he encountered at home and in school</a:t>
                      </a:r>
                    </a:p>
                  </a:txBody>
                  <a:tcPr marL="34285" marR="34285" marT="0" marB="0" horzOverflow="overflow"/>
                </a:tc>
              </a:tr>
              <a:tr h="637130">
                <a:tc>
                  <a:txBody>
                    <a:bodyPr/>
                    <a:lstStyle/>
                    <a:p>
                      <a:r>
                        <a:rPr lang="en-US" sz="2400" b="1" dirty="0" smtClean="0"/>
                        <a:t>Skill</a:t>
                      </a:r>
                      <a:endParaRPr lang="id-ID" sz="2400" b="1" dirty="0"/>
                    </a:p>
                  </a:txBody>
                  <a:tcPr/>
                </a:tc>
                <a:tc>
                  <a:txBody>
                    <a:bodyPr/>
                    <a:lstStyle/>
                    <a:p>
                      <a:pPr marL="180975" marR="0" lvl="0" indent="0" algn="l" defTabSz="914400" rtl="0" eaLnBrk="1" fontAlgn="base" latinLnBrk="0" hangingPunct="1">
                        <a:lnSpc>
                          <a:spcPct val="100000"/>
                        </a:lnSpc>
                        <a:spcBef>
                          <a:spcPts val="0"/>
                        </a:spcBef>
                        <a:spcAft>
                          <a:spcPts val="0"/>
                        </a:spcAft>
                        <a:buClrTx/>
                        <a:buSzTx/>
                        <a:buFontTx/>
                        <a:buNone/>
                        <a:tabLst/>
                      </a:pPr>
                      <a:r>
                        <a:rPr lang="en-US" sz="2000" dirty="0" smtClean="0"/>
                        <a:t>Presenting factual knowledge in clear and logical, in the form of aesthetic work, the movement reflecting a healthy child, and the  actions reflecting the behavior of the faithful, noble, and knowledgeable child.</a:t>
                      </a:r>
                    </a:p>
                  </a:txBody>
                  <a:tcPr marL="34285" marR="34285" marT="0" marB="0" horzOverflow="overflow"/>
                </a:tc>
              </a:tr>
            </a:tbl>
          </a:graphicData>
        </a:graphic>
      </p:graphicFrame>
    </p:spTree>
    <p:extLst>
      <p:ext uri="{BB962C8B-B14F-4D97-AF65-F5344CB8AC3E}">
        <p14:creationId xmlns:p14="http://schemas.microsoft.com/office/powerpoint/2010/main" val="15204840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648072"/>
          </a:xfrm>
          <a:solidFill>
            <a:schemeClr val="accent5">
              <a:lumMod val="75000"/>
            </a:schemeClr>
          </a:solidFill>
        </p:spPr>
        <p:txBody>
          <a:bodyPr>
            <a:normAutofit fontScale="90000"/>
          </a:bodyPr>
          <a:lstStyle/>
          <a:p>
            <a:r>
              <a:rPr lang="en-US" dirty="0" smtClean="0">
                <a:solidFill>
                  <a:schemeClr val="bg1"/>
                </a:solidFill>
              </a:rPr>
              <a:t>Primary School Books </a:t>
            </a:r>
            <a:endParaRPr lang="id-ID" dirty="0">
              <a:solidFill>
                <a:schemeClr val="bg1"/>
              </a:solidFill>
            </a:endParaRPr>
          </a:p>
        </p:txBody>
      </p:sp>
      <p:sp>
        <p:nvSpPr>
          <p:cNvPr id="3" name="Content Placeholder 2"/>
          <p:cNvSpPr>
            <a:spLocks noGrp="1"/>
          </p:cNvSpPr>
          <p:nvPr>
            <p:ph idx="1"/>
          </p:nvPr>
        </p:nvSpPr>
        <p:spPr>
          <a:xfrm>
            <a:off x="107504" y="692696"/>
            <a:ext cx="8892480" cy="5832648"/>
          </a:xfrm>
          <a:solidFill>
            <a:schemeClr val="accent5">
              <a:lumMod val="20000"/>
              <a:lumOff val="80000"/>
            </a:schemeClr>
          </a:solidFill>
        </p:spPr>
        <p:txBody>
          <a:bodyPr>
            <a:normAutofit fontScale="62500" lnSpcReduction="20000"/>
          </a:bodyPr>
          <a:lstStyle/>
          <a:p>
            <a:r>
              <a:rPr lang="en-US" dirty="0" smtClean="0"/>
              <a:t>Thematic integrative books</a:t>
            </a:r>
            <a:endParaRPr lang="id-ID" dirty="0" smtClean="0"/>
          </a:p>
          <a:p>
            <a:r>
              <a:rPr lang="en-US" dirty="0" smtClean="0"/>
              <a:t>Activity –based, covering daily activities planning</a:t>
            </a:r>
            <a:endParaRPr lang="id-ID" dirty="0" smtClean="0"/>
          </a:p>
          <a:p>
            <a:r>
              <a:rPr lang="en-US" dirty="0" smtClean="0"/>
              <a:t>Students worksheet (at the end of  theme will be the students’ portfolio)</a:t>
            </a:r>
            <a:endParaRPr lang="id-ID" dirty="0" smtClean="0"/>
          </a:p>
          <a:p>
            <a:r>
              <a:rPr lang="en-US" dirty="0" smtClean="0"/>
              <a:t>Each series of learning (sub-themes) begins with a stimulus to observe and ask about the surroundings in line with sub-themes being discussed (arranged in the form of clear, logical, and systematic text )</a:t>
            </a:r>
          </a:p>
          <a:p>
            <a:r>
              <a:rPr lang="en-US" dirty="0" smtClean="0"/>
              <a:t>In the next step, begins with learning the clear language text [written / oral]  in accordance with sub-themes and materials that will be discussed</a:t>
            </a:r>
          </a:p>
          <a:p>
            <a:r>
              <a:rPr lang="en-US" dirty="0" smtClean="0"/>
              <a:t>The first grader is supposed to be ready with reading, writing and counting</a:t>
            </a:r>
            <a:endParaRPr lang="id-ID" dirty="0" smtClean="0"/>
          </a:p>
          <a:p>
            <a:r>
              <a:rPr lang="en-US" dirty="0" smtClean="0"/>
              <a:t>Accustomed to observe the pattern (numeric and forms) and understanding the rules in forming them</a:t>
            </a:r>
            <a:endParaRPr lang="id-ID" dirty="0" smtClean="0"/>
          </a:p>
          <a:p>
            <a:r>
              <a:rPr lang="en-US" dirty="0" smtClean="0"/>
              <a:t>Language understanding should be </a:t>
            </a:r>
            <a:r>
              <a:rPr lang="en-US" dirty="0" err="1" smtClean="0"/>
              <a:t>prioritisized</a:t>
            </a:r>
            <a:r>
              <a:rPr lang="en-US" dirty="0" smtClean="0"/>
              <a:t>  than the other material</a:t>
            </a:r>
            <a:endParaRPr lang="id-ID" dirty="0" smtClean="0"/>
          </a:p>
          <a:p>
            <a:r>
              <a:rPr lang="en-US" dirty="0" smtClean="0"/>
              <a:t>Knowledge is being a topic in understanding language, thus students easily understand both language and knowledge. </a:t>
            </a:r>
            <a:endParaRPr lang="id-ID" dirty="0" smtClean="0"/>
          </a:p>
          <a:p>
            <a:r>
              <a:rPr lang="en-US" dirty="0" smtClean="0"/>
              <a:t>Showing the importance of data and its presentation. </a:t>
            </a:r>
            <a:endParaRPr lang="id-ID" dirty="0" smtClean="0"/>
          </a:p>
          <a:p>
            <a:r>
              <a:rPr lang="en-US" dirty="0" smtClean="0"/>
              <a:t>Mathematics is not always link to numeric and counting</a:t>
            </a:r>
            <a:endParaRPr lang="id-ID" dirty="0" smtClean="0"/>
          </a:p>
          <a:p>
            <a:r>
              <a:rPr lang="en-US" dirty="0" smtClean="0"/>
              <a:t>Sport  </a:t>
            </a:r>
            <a:r>
              <a:rPr lang="id-ID" dirty="0" smtClean="0"/>
              <a:t>dan </a:t>
            </a:r>
            <a:r>
              <a:rPr lang="en-US" dirty="0" smtClean="0"/>
              <a:t>art, culture, skill correspond to the discussed  materials (math, science and others)</a:t>
            </a:r>
            <a:endParaRPr lang="id-ID" dirty="0" smtClean="0"/>
          </a:p>
          <a:p>
            <a:r>
              <a:rPr lang="en-US" dirty="0" smtClean="0"/>
              <a:t>Skills should also be in concrete actions not just an abstract</a:t>
            </a:r>
          </a:p>
          <a:p>
            <a:r>
              <a:rPr lang="en-US" dirty="0" smtClean="0"/>
              <a:t>Each theme should be ended with project</a:t>
            </a:r>
            <a:endParaRPr lang="id-ID" dirty="0"/>
          </a:p>
        </p:txBody>
      </p:sp>
    </p:spTree>
    <p:extLst>
      <p:ext uri="{BB962C8B-B14F-4D97-AF65-F5344CB8AC3E}">
        <p14:creationId xmlns:p14="http://schemas.microsoft.com/office/powerpoint/2010/main" val="34729363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7504" y="751696"/>
          <a:ext cx="8928992" cy="3383280"/>
        </p:xfrm>
        <a:graphic>
          <a:graphicData uri="http://schemas.openxmlformats.org/drawingml/2006/table">
            <a:tbl>
              <a:tblPr firstRow="1" bandRow="1">
                <a:tableStyleId>{5C22544A-7EE6-4342-B048-85BDC9FD1C3A}</a:tableStyleId>
              </a:tblPr>
              <a:tblGrid>
                <a:gridCol w="576064"/>
                <a:gridCol w="8352928"/>
              </a:tblGrid>
              <a:tr h="121157">
                <a:tc>
                  <a:txBody>
                    <a:bodyPr/>
                    <a:lstStyle/>
                    <a:p>
                      <a:pPr algn="ctr"/>
                      <a:r>
                        <a:rPr lang="id-ID" sz="2000" b="1" dirty="0" smtClean="0"/>
                        <a:t>No</a:t>
                      </a:r>
                      <a:endParaRPr lang="id-ID" sz="2000" b="1" dirty="0"/>
                    </a:p>
                  </a:txBody>
                  <a:tcPr/>
                </a:tc>
                <a:tc>
                  <a:txBody>
                    <a:bodyPr/>
                    <a:lstStyle/>
                    <a:p>
                      <a:pPr algn="ctr"/>
                      <a:r>
                        <a:rPr lang="en-US" sz="2000" b="1" dirty="0" smtClean="0"/>
                        <a:t>Curriculum</a:t>
                      </a:r>
                      <a:r>
                        <a:rPr lang="id-ID" sz="2000" b="1" dirty="0" smtClean="0"/>
                        <a:t> 2013</a:t>
                      </a:r>
                      <a:endParaRPr lang="id-ID" sz="2000" b="1" dirty="0"/>
                    </a:p>
                  </a:txBody>
                  <a:tcPr/>
                </a:tc>
              </a:tr>
              <a:tr h="1211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000" b="1" dirty="0" smtClean="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Each subject supports all competences </a:t>
                      </a:r>
                      <a:r>
                        <a:rPr lang="id-ID" sz="2000" b="1" baseline="0" dirty="0" smtClean="0"/>
                        <a:t>[</a:t>
                      </a:r>
                      <a:r>
                        <a:rPr lang="en-US" sz="2000" b="1" baseline="0" dirty="0" smtClean="0"/>
                        <a:t>attitude, skill, knowledge)</a:t>
                      </a:r>
                      <a:endParaRPr lang="id-ID" sz="2000" b="1" dirty="0" smtClean="0"/>
                    </a:p>
                  </a:txBody>
                  <a:tcPr/>
                </a:tc>
              </a:tr>
              <a:tr h="214355">
                <a:tc>
                  <a:txBody>
                    <a:bodyPr/>
                    <a:lstStyle/>
                    <a:p>
                      <a:r>
                        <a:rPr lang="id-ID" sz="2000" b="1" dirty="0" smtClean="0"/>
                        <a:t>2</a:t>
                      </a:r>
                      <a:endParaRPr lang="id-ID" sz="2000" b="1" dirty="0"/>
                    </a:p>
                  </a:txBody>
                  <a:tcPr/>
                </a:tc>
                <a:tc>
                  <a:txBody>
                    <a:bodyPr/>
                    <a:lstStyle/>
                    <a:p>
                      <a:r>
                        <a:rPr lang="en-US" sz="2000" b="1" dirty="0" smtClean="0"/>
                        <a:t>Subject  is designed interrelated one another and having the basic competence tied with core competence</a:t>
                      </a:r>
                      <a:r>
                        <a:rPr lang="en-US" sz="2000" b="1" baseline="0" dirty="0" smtClean="0"/>
                        <a:t> in each class. </a:t>
                      </a:r>
                      <a:endParaRPr lang="id-ID" sz="2000" b="1" dirty="0"/>
                    </a:p>
                  </a:txBody>
                  <a:tcPr/>
                </a:tc>
              </a:tr>
              <a:tr h="121157">
                <a:tc>
                  <a:txBody>
                    <a:bodyPr/>
                    <a:lstStyle/>
                    <a:p>
                      <a:r>
                        <a:rPr lang="id-ID" sz="2000" b="1" i="0" dirty="0" smtClean="0"/>
                        <a:t>3</a:t>
                      </a:r>
                      <a:endParaRPr lang="id-ID" sz="2000" b="1"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All subjects are taught using the same approach</a:t>
                      </a:r>
                      <a:r>
                        <a:rPr lang="en-US" sz="2000" b="1" baseline="0" dirty="0" smtClean="0"/>
                        <a:t>; scientific approach through observing, asking, trying and thinking. </a:t>
                      </a:r>
                      <a:endParaRPr lang="id-ID" sz="2000" b="1" dirty="0" smtClean="0"/>
                    </a:p>
                  </a:txBody>
                  <a:tcPr/>
                </a:tc>
              </a:tr>
              <a:tr h="214355">
                <a:tc>
                  <a:txBody>
                    <a:bodyPr/>
                    <a:lstStyle/>
                    <a:p>
                      <a:r>
                        <a:rPr lang="id-ID" sz="2000" b="1" dirty="0" smtClean="0"/>
                        <a:t>4</a:t>
                      </a:r>
                      <a:endParaRPr lang="id-ID" sz="2000" b="1" dirty="0"/>
                    </a:p>
                  </a:txBody>
                  <a:tcPr/>
                </a:tc>
                <a:tc>
                  <a:txBody>
                    <a:bodyPr/>
                    <a:lstStyle/>
                    <a:p>
                      <a:r>
                        <a:rPr lang="en-US" sz="2000" b="1" i="0" dirty="0" smtClean="0"/>
                        <a:t>Students’ assignment is related to the students’ skill</a:t>
                      </a:r>
                      <a:endParaRPr lang="id-ID" sz="2000" b="1" i="0" dirty="0"/>
                    </a:p>
                  </a:txBody>
                  <a:tcPr/>
                </a:tc>
              </a:tr>
              <a:tr h="214355">
                <a:tc>
                  <a:txBody>
                    <a:bodyPr/>
                    <a:lstStyle/>
                    <a:p>
                      <a:r>
                        <a:rPr lang="id-ID" sz="2000" b="1" dirty="0" smtClean="0"/>
                        <a:t>5</a:t>
                      </a:r>
                      <a:endParaRPr lang="id-ID" sz="2000" b="1" dirty="0"/>
                    </a:p>
                  </a:txBody>
                  <a:tcPr/>
                </a:tc>
                <a:tc>
                  <a:txBody>
                    <a:bodyPr/>
                    <a:lstStyle/>
                    <a:p>
                      <a:r>
                        <a:rPr lang="en-US" sz="2000" b="1" dirty="0" smtClean="0"/>
                        <a:t>Prioritizes</a:t>
                      </a:r>
                      <a:r>
                        <a:rPr lang="en-US" sz="2000" b="1" baseline="0" dirty="0" smtClean="0"/>
                        <a:t> the discussion based on themes</a:t>
                      </a:r>
                      <a:endParaRPr lang="id-ID" sz="2000" b="1" dirty="0"/>
                    </a:p>
                  </a:txBody>
                  <a:tcPr/>
                </a:tc>
              </a:tr>
              <a:tr h="214355">
                <a:tc>
                  <a:txBody>
                    <a:bodyPr/>
                    <a:lstStyle/>
                    <a:p>
                      <a:r>
                        <a:rPr lang="id-ID" sz="2000" b="1" dirty="0" smtClean="0"/>
                        <a:t>6</a:t>
                      </a:r>
                      <a:endParaRPr lang="id-ID"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ICT</a:t>
                      </a:r>
                      <a:r>
                        <a:rPr lang="en-US" sz="2000" b="1" baseline="0" dirty="0" smtClean="0"/>
                        <a:t> is a tool of learning, used as the learning media for all subjects. </a:t>
                      </a:r>
                      <a:endParaRPr lang="id-ID" sz="2000" b="1" dirty="0" smtClean="0"/>
                    </a:p>
                  </a:txBody>
                  <a:tcPr/>
                </a:tc>
              </a:tr>
            </a:tbl>
          </a:graphicData>
        </a:graphic>
      </p:graphicFrame>
      <p:graphicFrame>
        <p:nvGraphicFramePr>
          <p:cNvPr id="5" name="AutoShape 2"/>
          <p:cNvGraphicFramePr>
            <a:graphicFrameLocks/>
          </p:cNvGraphicFramePr>
          <p:nvPr>
            <p:custDataLst>
              <p:tags r:id="rId2"/>
            </p:custDataLst>
          </p:nvPr>
        </p:nvGraphicFramePr>
        <p:xfrm>
          <a:off x="0" y="0"/>
          <a:ext cx="146538" cy="332656"/>
        </p:xfrm>
        <a:graphic>
          <a:graphicData uri="http://schemas.openxmlformats.org/presentationml/2006/ole">
            <mc:AlternateContent xmlns:mc="http://schemas.openxmlformats.org/markup-compatibility/2006">
              <mc:Choice xmlns:v="urn:schemas-microsoft-com:vml" Requires="v">
                <p:oleObj spid="_x0000_s49404" name="think-cell Slide" r:id="rId5" imgW="0" imgH="0" progId="">
                  <p:embed/>
                </p:oleObj>
              </mc:Choice>
              <mc:Fallback>
                <p:oleObj name="think-cell Slide" r:id="rId5" imgW="0" imgH="0" progId="">
                  <p:embed/>
                  <p:pic>
                    <p:nvPicPr>
                      <p:cNvPr id="0" name="AutoShape 13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538" cy="3326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AutoShape 2"/>
          <p:cNvGraphicFramePr>
            <a:graphicFrameLocks/>
          </p:cNvGraphicFramePr>
          <p:nvPr>
            <p:custDataLst>
              <p:tags r:id="rId3"/>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49405" name="think-cell Slide" r:id="rId6" imgW="0" imgH="0" progId="">
                  <p:embed/>
                </p:oleObj>
              </mc:Choice>
              <mc:Fallback>
                <p:oleObj name="think-cell Slide" r:id="rId6" imgW="0" imgH="0" progId="">
                  <p:embed/>
                  <p:pic>
                    <p:nvPicPr>
                      <p:cNvPr id="0" name="AutoShape 13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txBox="1">
            <a:spLocks/>
          </p:cNvSpPr>
          <p:nvPr/>
        </p:nvSpPr>
        <p:spPr>
          <a:xfrm>
            <a:off x="0" y="0"/>
            <a:ext cx="9144000" cy="54868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4BACC6">
                    <a:lumMod val="75000"/>
                  </a:srgbClr>
                </a:solidFill>
              </a:rPr>
              <a:t>Junior High School Books on Curriculum</a:t>
            </a:r>
            <a:r>
              <a:rPr lang="id-ID" sz="3600" b="1" dirty="0" smtClean="0">
                <a:solidFill>
                  <a:srgbClr val="4BACC6">
                    <a:lumMod val="75000"/>
                  </a:srgbClr>
                </a:solidFill>
              </a:rPr>
              <a:t> 2013</a:t>
            </a:r>
            <a:endParaRPr lang="id-ID" sz="3600" b="1" dirty="0" smtClean="0">
              <a:solidFill>
                <a:srgbClr val="F79646">
                  <a:lumMod val="75000"/>
                </a:srgbClr>
              </a:solidFill>
            </a:endParaRPr>
          </a:p>
        </p:txBody>
      </p:sp>
      <p:cxnSp>
        <p:nvCxnSpPr>
          <p:cNvPr id="8" name="Straight Connector 7"/>
          <p:cNvCxnSpPr/>
          <p:nvPr/>
        </p:nvCxnSpPr>
        <p:spPr>
          <a:xfrm>
            <a:off x="0" y="457200"/>
            <a:ext cx="9144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186841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p:nvPr/>
        </p:nvSpPr>
        <p:spPr>
          <a:xfrm>
            <a:off x="8534400" y="6492887"/>
            <a:ext cx="609600" cy="365125"/>
          </a:xfrm>
          <a:prstGeom prst="rect">
            <a:avLst/>
          </a:prstGeom>
          <a:solidFill>
            <a:srgbClr val="800000"/>
          </a:solidFill>
          <a:ln>
            <a:noFill/>
          </a:ln>
        </p:spPr>
        <p:txBody>
          <a:bodyPr anchor="ctr"/>
          <a:lstStyle/>
          <a:p>
            <a:pPr algn="r" fontAlgn="auto">
              <a:spcBef>
                <a:spcPts val="0"/>
              </a:spcBef>
              <a:spcAft>
                <a:spcPts val="0"/>
              </a:spcAft>
              <a:defRPr/>
            </a:pPr>
            <a:fld id="{6E10C471-9948-4A21-9D03-EBD9D2CB6260}"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48</a:t>
            </a:fld>
            <a:endParaRPr lang="id-ID" sz="1100" b="1" dirty="0">
              <a:solidFill>
                <a:schemeClr val="bg1"/>
              </a:solidFill>
              <a:effectLst>
                <a:outerShdw blurRad="38100" dist="38100" dir="2700000" algn="tl">
                  <a:srgbClr val="000000"/>
                </a:outerShdw>
              </a:effectLst>
            </a:endParaRPr>
          </a:p>
        </p:txBody>
      </p:sp>
      <p:graphicFrame>
        <p:nvGraphicFramePr>
          <p:cNvPr id="4" name="Content Placeholder 3"/>
          <p:cNvGraphicFramePr>
            <a:graphicFrameLocks noGrp="1"/>
          </p:cNvGraphicFramePr>
          <p:nvPr>
            <p:ph idx="1"/>
          </p:nvPr>
        </p:nvGraphicFramePr>
        <p:xfrm>
          <a:off x="35496" y="44624"/>
          <a:ext cx="9001000" cy="8503920"/>
        </p:xfrm>
        <a:graphic>
          <a:graphicData uri="http://schemas.openxmlformats.org/drawingml/2006/table">
            <a:tbl>
              <a:tblPr firstRow="1" bandRow="1">
                <a:tableStyleId>{5C22544A-7EE6-4342-B048-85BDC9FD1C3A}</a:tableStyleId>
              </a:tblPr>
              <a:tblGrid>
                <a:gridCol w="1107480"/>
                <a:gridCol w="7893520"/>
              </a:tblGrid>
              <a:tr h="370840">
                <a:tc>
                  <a:txBody>
                    <a:bodyPr/>
                    <a:lstStyle/>
                    <a:p>
                      <a:pPr algn="ctr"/>
                      <a:r>
                        <a:rPr lang="id-ID" sz="2400" dirty="0" smtClean="0"/>
                        <a:t>MP</a:t>
                      </a:r>
                      <a:endParaRPr lang="id-ID" sz="2400" dirty="0"/>
                    </a:p>
                  </a:txBody>
                  <a:tcPr/>
                </a:tc>
                <a:tc>
                  <a:txBody>
                    <a:bodyPr/>
                    <a:lstStyle/>
                    <a:p>
                      <a:pPr algn="ctr"/>
                      <a:r>
                        <a:rPr lang="en-US" sz="2400" dirty="0" smtClean="0"/>
                        <a:t>Junior High School  Curriculum Concept </a:t>
                      </a:r>
                      <a:endParaRPr lang="id-ID" sz="2400" dirty="0"/>
                    </a:p>
                  </a:txBody>
                  <a:tcPr/>
                </a:tc>
              </a:tr>
              <a:tr h="370840">
                <a:tc>
                  <a:txBody>
                    <a:bodyPr/>
                    <a:lstStyle/>
                    <a:p>
                      <a:r>
                        <a:rPr lang="en-US" sz="1800" b="1" dirty="0" smtClean="0"/>
                        <a:t>Social Science</a:t>
                      </a:r>
                      <a:endParaRPr lang="id-ID" sz="1800" b="1" dirty="0"/>
                    </a:p>
                  </a:txBody>
                  <a:tcPr/>
                </a:tc>
                <a:tc>
                  <a:txBody>
                    <a:bodyPr/>
                    <a:lstStyle/>
                    <a:p>
                      <a:endParaRPr lang="en-US" dirty="0" smtClean="0"/>
                    </a:p>
                    <a:p>
                      <a:pPr rtl="0"/>
                      <a:r>
                        <a:rPr lang="en-US" dirty="0" smtClean="0"/>
                        <a:t>Learning materials</a:t>
                      </a:r>
                      <a:r>
                        <a:rPr lang="en-US" baseline="0" dirty="0" smtClean="0"/>
                        <a:t> are </a:t>
                      </a:r>
                      <a:r>
                        <a:rPr lang="en-US" dirty="0" smtClean="0"/>
                        <a:t>presented an integrated, not separated into groups of Geography, History, Economics, Sociology. Geography  is used as a platform to demonstrate the diversity to form connectivity linking supply and demand. Discussion is based on the kinds of resources for development. Geology is not part of  social science </a:t>
                      </a:r>
                    </a:p>
                    <a:p>
                      <a:endParaRPr lang="en-US" sz="1800" dirty="0" smtClean="0"/>
                    </a:p>
                  </a:txBody>
                  <a:tcPr/>
                </a:tc>
              </a:tr>
              <a:tr h="370840">
                <a:tc>
                  <a:txBody>
                    <a:bodyPr/>
                    <a:lstStyle/>
                    <a:p>
                      <a:r>
                        <a:rPr lang="en-US" sz="1800" b="1" dirty="0" smtClean="0"/>
                        <a:t>Science</a:t>
                      </a:r>
                      <a:endParaRPr lang="id-ID" sz="1800" b="1" dirty="0"/>
                    </a:p>
                  </a:txBody>
                  <a:tcPr/>
                </a:tc>
                <a:tc>
                  <a:txBody>
                    <a:bodyPr/>
                    <a:lstStyle/>
                    <a:p>
                      <a:r>
                        <a:rPr lang="en-US" dirty="0" smtClean="0"/>
                        <a:t>Learning materials are presented an integrated, not separated in physics, chemistry, biology. Biology is used as a platform</a:t>
                      </a:r>
                      <a:r>
                        <a:rPr lang="en-US" baseline="0" dirty="0" smtClean="0"/>
                        <a:t> </a:t>
                      </a:r>
                      <a:r>
                        <a:rPr lang="en-US" dirty="0" smtClean="0"/>
                        <a:t>to describe other disciplines. Referring to international standards (PISA, TIMSS) both based on its broad and depth, Science covers earth and space sciences. The discussion is based on the basic principles of life in the universe [interaction, energy, transformation, etc.]. Avoiding</a:t>
                      </a:r>
                      <a:r>
                        <a:rPr lang="en-US" baseline="0" dirty="0" smtClean="0"/>
                        <a:t> </a:t>
                      </a:r>
                      <a:r>
                        <a:rPr lang="en-US" dirty="0" smtClean="0"/>
                        <a:t>calculation [the formula], emphasizing mastery of concepts and experiments.</a:t>
                      </a:r>
                    </a:p>
                  </a:txBody>
                  <a:tcPr/>
                </a:tc>
              </a:tr>
              <a:tr h="347424">
                <a:tc>
                  <a:txBody>
                    <a:bodyPr/>
                    <a:lstStyle/>
                    <a:p>
                      <a:r>
                        <a:rPr lang="id-ID" sz="1800" b="1" dirty="0" smtClean="0"/>
                        <a:t>Mat</a:t>
                      </a:r>
                      <a:r>
                        <a:rPr lang="en-US" sz="1800" b="1" dirty="0" smtClean="0"/>
                        <a:t>h</a:t>
                      </a:r>
                      <a:r>
                        <a:rPr lang="id-ID" sz="1800" b="1" dirty="0" smtClean="0"/>
                        <a:t>ema</a:t>
                      </a:r>
                      <a:r>
                        <a:rPr lang="en-US" sz="1800" b="1" dirty="0" smtClean="0"/>
                        <a:t>tics</a:t>
                      </a:r>
                      <a:endParaRPr lang="id-ID" sz="1800" b="1" dirty="0" smtClean="0"/>
                    </a:p>
                  </a:txBody>
                  <a:tcPr/>
                </a:tc>
                <a:tc>
                  <a:txBody>
                    <a:bodyPr/>
                    <a:lstStyle/>
                    <a:p>
                      <a:r>
                        <a:rPr lang="en-US" dirty="0" smtClean="0"/>
                        <a:t>Referring to international standards (PISA, TIMSS,) both its broad and dept, starting with concrete problems gradually brought into the form of an abstract (model). Emphasizing the importance of the procedure [algorithm] in problem solving. Covering the numbers, algebra, form, data and chances in balance;</a:t>
                      </a:r>
                      <a:r>
                        <a:rPr lang="en-US" baseline="0" dirty="0" smtClean="0"/>
                        <a:t> it is n</a:t>
                      </a:r>
                      <a:r>
                        <a:rPr lang="en-US" dirty="0" smtClean="0"/>
                        <a:t>ot  always exact, can be approximate; and not always have complete information to be completed</a:t>
                      </a:r>
                    </a:p>
                  </a:txBody>
                  <a:tcPr/>
                </a:tc>
              </a:tr>
              <a:tr h="370840">
                <a:tc>
                  <a:txBody>
                    <a:bodyPr/>
                    <a:lstStyle/>
                    <a:p>
                      <a:r>
                        <a:rPr lang="en-US" sz="1800" b="1" dirty="0" smtClean="0"/>
                        <a:t>Indonesia Language</a:t>
                      </a:r>
                      <a:endParaRPr lang="id-ID" sz="1800" b="1" dirty="0" smtClean="0"/>
                    </a:p>
                  </a:txBody>
                  <a:tcPr/>
                </a:tc>
                <a:tc>
                  <a:txBody>
                    <a:bodyPr/>
                    <a:lstStyle/>
                    <a:p>
                      <a:r>
                        <a:rPr lang="en-US" dirty="0" smtClean="0"/>
                        <a:t>Referring to international standards (PIRL,); Text-based, balanced between written and oral. Emphasizing the importance of language as a communication tool to convey ideas and knowledge. Master the competencies about text: composing [by</a:t>
                      </a:r>
                      <a:r>
                        <a:rPr lang="en-US" baseline="0" dirty="0" smtClean="0"/>
                        <a:t> </a:t>
                      </a:r>
                      <a:r>
                        <a:rPr lang="en-US" dirty="0" smtClean="0"/>
                        <a:t>understanding of the rules, structure, and context], distinguishing, judging, editing, capturing meaning, summarizing, representing using his own language; emphasizing expression and spontaneity in speaking</a:t>
                      </a:r>
                      <a:r>
                        <a:rPr lang="en-US" baseline="0" dirty="0" smtClean="0"/>
                        <a:t> while k</a:t>
                      </a:r>
                      <a:r>
                        <a:rPr lang="en-US" dirty="0" smtClean="0"/>
                        <a:t>nowledge is as the content.</a:t>
                      </a:r>
                    </a:p>
                    <a:p>
                      <a:endParaRPr lang="id-ID" sz="1800" dirty="0"/>
                    </a:p>
                  </a:txBody>
                  <a:tcPr/>
                </a:tc>
              </a:tr>
            </a:tbl>
          </a:graphicData>
        </a:graphic>
      </p:graphicFrame>
    </p:spTree>
    <p:extLst>
      <p:ext uri="{BB962C8B-B14F-4D97-AF65-F5344CB8AC3E}">
        <p14:creationId xmlns:p14="http://schemas.microsoft.com/office/powerpoint/2010/main" val="4244395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p:nvPr/>
        </p:nvSpPr>
        <p:spPr>
          <a:xfrm>
            <a:off x="8534400" y="6492887"/>
            <a:ext cx="609600" cy="365125"/>
          </a:xfrm>
          <a:prstGeom prst="rect">
            <a:avLst/>
          </a:prstGeom>
          <a:solidFill>
            <a:srgbClr val="800000"/>
          </a:solidFill>
          <a:ln>
            <a:noFill/>
          </a:ln>
        </p:spPr>
        <p:txBody>
          <a:bodyPr anchor="ctr"/>
          <a:lstStyle/>
          <a:p>
            <a:pPr algn="r" fontAlgn="auto">
              <a:spcBef>
                <a:spcPts val="0"/>
              </a:spcBef>
              <a:spcAft>
                <a:spcPts val="0"/>
              </a:spcAft>
              <a:defRPr/>
            </a:pPr>
            <a:fld id="{6E10C471-9948-4A21-9D03-EBD9D2CB6260}"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49</a:t>
            </a:fld>
            <a:endParaRPr lang="id-ID" sz="1100" b="1" dirty="0">
              <a:solidFill>
                <a:schemeClr val="bg1"/>
              </a:solidFill>
              <a:effectLst>
                <a:outerShdw blurRad="38100" dist="38100" dir="2700000" algn="tl">
                  <a:srgbClr val="000000"/>
                </a:outerShdw>
              </a:effectLst>
            </a:endParaRPr>
          </a:p>
        </p:txBody>
      </p:sp>
      <p:graphicFrame>
        <p:nvGraphicFramePr>
          <p:cNvPr id="4" name="Content Placeholder 3"/>
          <p:cNvGraphicFramePr>
            <a:graphicFrameLocks noGrp="1"/>
          </p:cNvGraphicFramePr>
          <p:nvPr>
            <p:ph idx="1"/>
          </p:nvPr>
        </p:nvGraphicFramePr>
        <p:xfrm>
          <a:off x="35496" y="44624"/>
          <a:ext cx="9001000" cy="7223760"/>
        </p:xfrm>
        <a:graphic>
          <a:graphicData uri="http://schemas.openxmlformats.org/drawingml/2006/table">
            <a:tbl>
              <a:tblPr firstRow="1" bandRow="1">
                <a:tableStyleId>{5C22544A-7EE6-4342-B048-85BDC9FD1C3A}</a:tableStyleId>
              </a:tblPr>
              <a:tblGrid>
                <a:gridCol w="1080120"/>
                <a:gridCol w="7920880"/>
              </a:tblGrid>
              <a:tr h="370840">
                <a:tc>
                  <a:txBody>
                    <a:bodyPr/>
                    <a:lstStyle/>
                    <a:p>
                      <a:pPr algn="ctr"/>
                      <a:r>
                        <a:rPr lang="id-ID" sz="2400" dirty="0" smtClean="0"/>
                        <a:t>MP</a:t>
                      </a:r>
                      <a:endParaRPr lang="id-ID" sz="2400" dirty="0"/>
                    </a:p>
                  </a:txBody>
                  <a:tcPr/>
                </a:tc>
                <a:tc>
                  <a:txBody>
                    <a:bodyPr/>
                    <a:lstStyle/>
                    <a:p>
                      <a:pPr algn="ctr"/>
                      <a:r>
                        <a:rPr lang="en-US" sz="2400" dirty="0" smtClean="0"/>
                        <a:t>Junior High School  Curriculum Concept </a:t>
                      </a:r>
                      <a:endParaRPr lang="id-ID" sz="2400" dirty="0"/>
                    </a:p>
                  </a:txBody>
                  <a:tcPr/>
                </a:tc>
              </a:tr>
              <a:tr h="370840">
                <a:tc>
                  <a:txBody>
                    <a:bodyPr/>
                    <a:lstStyle/>
                    <a:p>
                      <a:r>
                        <a:rPr lang="en-US" sz="1800" b="1" dirty="0" smtClean="0"/>
                        <a:t>Civics</a:t>
                      </a:r>
                      <a:endParaRPr lang="id-ID"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Presented integrated, not based on the four pillars of nationality grouping but based on the integration of the four pillars in forming the nation character. The material is presented based on the need to become a responsible citizen (obey norms, principles, and rules);</a:t>
                      </a:r>
                      <a:r>
                        <a:rPr lang="en-US" baseline="0" dirty="0" smtClean="0"/>
                        <a:t> students are required to have </a:t>
                      </a:r>
                      <a:r>
                        <a:rPr lang="en-US" dirty="0" smtClean="0"/>
                        <a:t>competence in taking real action as a good citizen [actively involved in the development of society].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tc>
              </a:tr>
              <a:tr h="370840">
                <a:tc>
                  <a:txBody>
                    <a:bodyPr/>
                    <a:lstStyle/>
                    <a:p>
                      <a:r>
                        <a:rPr lang="en-US" sz="1800" b="1" dirty="0" err="1" smtClean="0"/>
                        <a:t>Englis</a:t>
                      </a:r>
                      <a:endParaRPr lang="id-ID"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Designed in the same way as Indonesia language with the emphasis on Indonesian ditto with an emphasis on conversation, reading, writing practices. Assuming</a:t>
                      </a:r>
                      <a:r>
                        <a:rPr lang="en-US" baseline="0" dirty="0" smtClean="0"/>
                        <a:t> that</a:t>
                      </a:r>
                      <a:r>
                        <a:rPr lang="en-US" dirty="0" smtClean="0"/>
                        <a:t> the students have  not been formally studied English at the time of grade VII entry. </a:t>
                      </a:r>
                      <a:endParaRPr lang="id-ID" sz="1800" dirty="0" smtClean="0"/>
                    </a:p>
                  </a:txBody>
                  <a:tcPr/>
                </a:tc>
              </a:tr>
              <a:tr h="347424">
                <a:tc>
                  <a:txBody>
                    <a:bodyPr/>
                    <a:lstStyle/>
                    <a:p>
                      <a:r>
                        <a:rPr lang="en-US" sz="1800" b="1" dirty="0" smtClean="0"/>
                        <a:t>Art and Culture</a:t>
                      </a:r>
                      <a:endParaRPr lang="id-ID" sz="1800" b="1" dirty="0" smtClean="0"/>
                    </a:p>
                  </a:txBody>
                  <a:tcPr/>
                </a:tc>
                <a:tc>
                  <a:txBody>
                    <a:bodyPr/>
                    <a:lstStyle/>
                    <a:p>
                      <a:r>
                        <a:rPr lang="en-US" dirty="0" smtClean="0"/>
                        <a:t>Students are given the knowledge and basic techniques mastery</a:t>
                      </a:r>
                      <a:r>
                        <a:rPr lang="en-US" baseline="0" dirty="0" smtClean="0"/>
                        <a:t>, thus they will be </a:t>
                      </a:r>
                      <a:r>
                        <a:rPr lang="en-US" dirty="0" smtClean="0"/>
                        <a:t> fond of art and culture to increase the sensitivity and appreciation to  the art and culture product and value. Understanding the diversity and uniqueness of every aspect of the art in order to feel the beauty of the product and the value of art and culture.</a:t>
                      </a:r>
                    </a:p>
                  </a:txBody>
                  <a:tcPr/>
                </a:tc>
              </a:tr>
              <a:tr h="370840">
                <a:tc>
                  <a:txBody>
                    <a:bodyPr/>
                    <a:lstStyle/>
                    <a:p>
                      <a:r>
                        <a:rPr lang="en-US" sz="1800" b="1" dirty="0" smtClean="0"/>
                        <a:t>Skill</a:t>
                      </a:r>
                      <a:endParaRPr lang="id-ID" sz="1800" b="1" dirty="0" smtClean="0"/>
                    </a:p>
                  </a:txBody>
                  <a:tcPr/>
                </a:tc>
                <a:tc>
                  <a:txBody>
                    <a:bodyPr/>
                    <a:lstStyle/>
                    <a:p>
                      <a:endParaRPr lang="en-US" dirty="0" smtClean="0"/>
                    </a:p>
                    <a:p>
                      <a:pPr rtl="0"/>
                      <a:r>
                        <a:rPr lang="en-US" dirty="0" smtClean="0"/>
                        <a:t>Students are equipped with enough knowledge about materials, processes, and tools along with the resources necessary to produce a masterpiece. Applying this knowledge to be skilled in working with an effective and efficient manner by analyzing the materials, processes, and tools required</a:t>
                      </a:r>
                    </a:p>
                  </a:txBody>
                  <a:tcPr/>
                </a:tc>
              </a:tr>
              <a:tr h="370840">
                <a:tc>
                  <a:txBody>
                    <a:bodyPr/>
                    <a:lstStyle/>
                    <a:p>
                      <a:r>
                        <a:rPr lang="en-US" sz="1800" b="1" dirty="0" smtClean="0"/>
                        <a:t>Sports</a:t>
                      </a:r>
                      <a:endParaRPr lang="id-ID" sz="1800" b="1" dirty="0" smtClean="0"/>
                    </a:p>
                  </a:txBody>
                  <a:tcPr/>
                </a:tc>
                <a:tc>
                  <a:txBody>
                    <a:bodyPr/>
                    <a:lstStyle/>
                    <a:p>
                      <a:r>
                        <a:rPr lang="en-US" dirty="0" smtClean="0"/>
                        <a:t>The integration between physical education, sports, and health. Not only skill, but there must be an underlying knowledge, and attitudes that must be formed through PJOK/sports subject. Put forward an interesting game not exercise with</a:t>
                      </a:r>
                      <a:r>
                        <a:rPr lang="en-US" baseline="0" dirty="0" smtClean="0"/>
                        <a:t> </a:t>
                      </a:r>
                      <a:r>
                        <a:rPr lang="en-US" dirty="0" smtClean="0"/>
                        <a:t>strict rules.</a:t>
                      </a:r>
                    </a:p>
                  </a:txBody>
                  <a:tcPr/>
                </a:tc>
              </a:tr>
            </a:tbl>
          </a:graphicData>
        </a:graphic>
      </p:graphicFrame>
    </p:spTree>
    <p:extLst>
      <p:ext uri="{BB962C8B-B14F-4D97-AF65-F5344CB8AC3E}">
        <p14:creationId xmlns:p14="http://schemas.microsoft.com/office/powerpoint/2010/main" val="1565086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cxnSp>
        <p:nvCxnSpPr>
          <p:cNvPr id="154" name="Shape 154"/>
          <p:cNvCxnSpPr/>
          <p:nvPr/>
        </p:nvCxnSpPr>
        <p:spPr>
          <a:xfrm>
            <a:off x="2771800" y="1484783"/>
            <a:ext cx="0" cy="2734394"/>
          </a:xfrm>
          <a:prstGeom prst="straightConnector1">
            <a:avLst/>
          </a:prstGeom>
          <a:noFill/>
          <a:ln w="38100" cap="flat">
            <a:solidFill>
              <a:srgbClr val="4A7DBB"/>
            </a:solidFill>
            <a:prstDash val="solid"/>
            <a:round/>
            <a:headEnd type="none" w="med" len="med"/>
            <a:tailEnd type="stealth" w="lg" len="lg"/>
          </a:ln>
        </p:spPr>
      </p:cxnSp>
      <p:sp>
        <p:nvSpPr>
          <p:cNvPr id="155" name="Shape 155"/>
          <p:cNvSpPr/>
          <p:nvPr/>
        </p:nvSpPr>
        <p:spPr>
          <a:xfrm>
            <a:off x="0" y="0"/>
            <a:ext cx="9144000" cy="548680"/>
          </a:xfrm>
          <a:prstGeom prst="rect">
            <a:avLst/>
          </a:prstGeom>
          <a:solidFill>
            <a:srgbClr val="DDD9C3"/>
          </a:solidFill>
          <a:ln>
            <a:noFill/>
          </a:ln>
        </p:spPr>
        <p:txBody>
          <a:bodyPr lIns="91425" tIns="45700" rIns="91425" bIns="45700" anchor="ctr" anchorCtr="0">
            <a:noAutofit/>
          </a:bodyPr>
          <a:lstStyle/>
          <a:p>
            <a:pPr marL="0" marR="0" lvl="0" indent="0" algn="ctr" rtl="0">
              <a:spcBef>
                <a:spcPts val="0"/>
              </a:spcBef>
              <a:buNone/>
            </a:pPr>
            <a:endParaRPr sz="1600" b="1" i="0" u="none" strike="noStrike" cap="none" baseline="0">
              <a:solidFill>
                <a:schemeClr val="lt1"/>
              </a:solidFill>
              <a:latin typeface="Calibri"/>
              <a:ea typeface="Calibri"/>
              <a:cs typeface="Calibri"/>
              <a:sym typeface="Calibri"/>
            </a:endParaRPr>
          </a:p>
        </p:txBody>
      </p:sp>
      <p:sp>
        <p:nvSpPr>
          <p:cNvPr id="156" name="Shape 156"/>
          <p:cNvSpPr txBox="1">
            <a:spLocks noGrp="1"/>
          </p:cNvSpPr>
          <p:nvPr>
            <p:ph type="title"/>
          </p:nvPr>
        </p:nvSpPr>
        <p:spPr>
          <a:xfrm>
            <a:off x="467543" y="116631"/>
            <a:ext cx="8229600" cy="41805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id-ID" sz="2400" b="1" dirty="0" smtClean="0">
                <a:solidFill>
                  <a:schemeClr val="dk1"/>
                </a:solidFill>
                <a:latin typeface="Calibri"/>
                <a:ea typeface="Calibri"/>
                <a:cs typeface="Calibri"/>
                <a:sym typeface="Calibri"/>
              </a:rPr>
              <a:t>CURRICULUM (2013) CHANGES </a:t>
            </a:r>
            <a:r>
              <a:rPr lang="id-ID" sz="2400" b="1" dirty="0">
                <a:solidFill>
                  <a:schemeClr val="dk1"/>
                </a:solidFill>
                <a:latin typeface="Calibri"/>
                <a:ea typeface="Calibri"/>
                <a:cs typeface="Calibri"/>
                <a:sym typeface="Calibri"/>
              </a:rPr>
              <a:t>IN THE FORM OF:</a:t>
            </a:r>
          </a:p>
        </p:txBody>
      </p:sp>
      <p:sp>
        <p:nvSpPr>
          <p:cNvPr id="157" name="Shape 157"/>
          <p:cNvSpPr/>
          <p:nvPr/>
        </p:nvSpPr>
        <p:spPr>
          <a:xfrm>
            <a:off x="107504" y="628079"/>
            <a:ext cx="1944216" cy="864095"/>
          </a:xfrm>
          <a:prstGeom prst="roundRect">
            <a:avLst>
              <a:gd name="adj" fmla="val 16667"/>
            </a:avLst>
          </a:prstGeom>
          <a:solidFill>
            <a:srgbClr val="31859B"/>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2000" dirty="0">
                <a:solidFill>
                  <a:srgbClr val="FFFFFF"/>
                </a:solidFill>
                <a:latin typeface="Calibri"/>
                <a:ea typeface="Calibri"/>
                <a:cs typeface="Calibri"/>
                <a:sym typeface="Calibri"/>
              </a:rPr>
              <a:t>GRADUATES COMPETENCE</a:t>
            </a:r>
          </a:p>
        </p:txBody>
      </p:sp>
      <p:sp>
        <p:nvSpPr>
          <p:cNvPr id="158" name="Shape 158"/>
          <p:cNvSpPr/>
          <p:nvPr/>
        </p:nvSpPr>
        <p:spPr>
          <a:xfrm>
            <a:off x="2483767" y="620687"/>
            <a:ext cx="1872207" cy="864095"/>
          </a:xfrm>
          <a:prstGeom prst="roundRect">
            <a:avLst>
              <a:gd name="adj" fmla="val 16667"/>
            </a:avLst>
          </a:prstGeom>
          <a:solidFill>
            <a:srgbClr val="FDE9D8"/>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2400" b="1">
                <a:solidFill>
                  <a:schemeClr val="dk1"/>
                </a:solidFill>
                <a:latin typeface="Calibri"/>
                <a:ea typeface="Calibri"/>
                <a:cs typeface="Calibri"/>
                <a:sym typeface="Calibri"/>
              </a:rPr>
              <a:t>MATERIAL</a:t>
            </a:r>
          </a:p>
        </p:txBody>
      </p:sp>
      <p:sp>
        <p:nvSpPr>
          <p:cNvPr id="159" name="Shape 159"/>
          <p:cNvSpPr/>
          <p:nvPr/>
        </p:nvSpPr>
        <p:spPr>
          <a:xfrm>
            <a:off x="4788023" y="620687"/>
            <a:ext cx="1872207" cy="864095"/>
          </a:xfrm>
          <a:prstGeom prst="roundRect">
            <a:avLst>
              <a:gd name="adj" fmla="val 16667"/>
            </a:avLst>
          </a:prstGeom>
          <a:solidFill>
            <a:srgbClr val="0F243E"/>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2800">
                <a:solidFill>
                  <a:srgbClr val="FFFFFF"/>
                </a:solidFill>
                <a:latin typeface="Calibri"/>
                <a:ea typeface="Calibri"/>
                <a:cs typeface="Calibri"/>
                <a:sym typeface="Calibri"/>
              </a:rPr>
              <a:t>PROCESS</a:t>
            </a:r>
          </a:p>
        </p:txBody>
      </p:sp>
      <p:sp>
        <p:nvSpPr>
          <p:cNvPr id="160" name="Shape 160"/>
          <p:cNvSpPr/>
          <p:nvPr/>
        </p:nvSpPr>
        <p:spPr>
          <a:xfrm>
            <a:off x="7092279" y="628079"/>
            <a:ext cx="1872207" cy="864095"/>
          </a:xfrm>
          <a:prstGeom prst="roundRect">
            <a:avLst>
              <a:gd name="adj" fmla="val 16667"/>
            </a:avLst>
          </a:prstGeom>
          <a:solidFill>
            <a:srgbClr val="205867"/>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2200">
                <a:solidFill>
                  <a:srgbClr val="FFFFFF"/>
                </a:solidFill>
                <a:latin typeface="Calibri"/>
                <a:ea typeface="Calibri"/>
                <a:cs typeface="Calibri"/>
                <a:sym typeface="Calibri"/>
              </a:rPr>
              <a:t>EVALUATION</a:t>
            </a:r>
          </a:p>
        </p:txBody>
      </p:sp>
      <p:sp>
        <p:nvSpPr>
          <p:cNvPr id="161" name="Shape 161"/>
          <p:cNvSpPr txBox="1"/>
          <p:nvPr/>
        </p:nvSpPr>
        <p:spPr>
          <a:xfrm>
            <a:off x="107504" y="1862147"/>
            <a:ext cx="2880320" cy="1627112"/>
          </a:xfrm>
          <a:prstGeom prst="rect">
            <a:avLst/>
          </a:prstGeom>
          <a:solidFill>
            <a:srgbClr val="31859B"/>
          </a:solidFill>
          <a:ln>
            <a:noFill/>
          </a:ln>
        </p:spPr>
        <p:txBody>
          <a:bodyPr lIns="91425" tIns="45700" rIns="91425" bIns="45700" anchor="t" anchorCtr="0">
            <a:noAutofit/>
          </a:bodyPr>
          <a:lstStyle/>
          <a:p>
            <a:pPr marL="266700" marR="0" lvl="0" indent="-266700" algn="l" rtl="0">
              <a:lnSpc>
                <a:spcPct val="80000"/>
              </a:lnSpc>
              <a:spcBef>
                <a:spcPts val="0"/>
              </a:spcBef>
              <a:spcAft>
                <a:spcPts val="0"/>
              </a:spcAft>
              <a:buClr>
                <a:schemeClr val="lt1"/>
              </a:buClr>
              <a:buSzPct val="100000"/>
              <a:buFont typeface="Arial"/>
              <a:buChar char="•"/>
            </a:pPr>
            <a:r>
              <a:rPr lang="id-ID" sz="1800" b="1">
                <a:solidFill>
                  <a:schemeClr val="lt1"/>
                </a:solidFill>
                <a:latin typeface="Calibri"/>
                <a:ea typeface="Calibri"/>
                <a:cs typeface="Calibri"/>
                <a:sym typeface="Calibri"/>
              </a:rPr>
              <a:t>Holistic Construction</a:t>
            </a:r>
          </a:p>
          <a:p>
            <a:pPr marL="266700" marR="0" lvl="0" indent="-266700" algn="l" rtl="0">
              <a:lnSpc>
                <a:spcPct val="80000"/>
              </a:lnSpc>
              <a:spcBef>
                <a:spcPts val="800"/>
              </a:spcBef>
              <a:spcAft>
                <a:spcPts val="0"/>
              </a:spcAft>
              <a:buClr>
                <a:schemeClr val="lt1"/>
              </a:buClr>
              <a:buSzPct val="100000"/>
              <a:buFont typeface="Arial"/>
              <a:buChar char="•"/>
            </a:pPr>
            <a:r>
              <a:rPr lang="id-ID" sz="1800" b="1">
                <a:solidFill>
                  <a:schemeClr val="lt1"/>
                </a:solidFill>
                <a:latin typeface="Calibri"/>
                <a:ea typeface="Calibri"/>
                <a:cs typeface="Calibri"/>
                <a:sym typeface="Calibri"/>
              </a:rPr>
              <a:t>Supported By All Materials or Courses</a:t>
            </a:r>
          </a:p>
          <a:p>
            <a:pPr marL="266700" marR="0" lvl="0" indent="-266700" algn="l" rtl="0">
              <a:lnSpc>
                <a:spcPct val="80000"/>
              </a:lnSpc>
              <a:spcBef>
                <a:spcPts val="800"/>
              </a:spcBef>
              <a:spcAft>
                <a:spcPts val="400"/>
              </a:spcAft>
              <a:buClr>
                <a:schemeClr val="lt1"/>
              </a:buClr>
              <a:buSzPct val="100000"/>
              <a:buFont typeface="Arial"/>
              <a:buChar char="•"/>
            </a:pPr>
            <a:r>
              <a:rPr lang="id-ID" sz="1800" b="1">
                <a:solidFill>
                  <a:schemeClr val="lt1"/>
                </a:solidFill>
                <a:latin typeface="Calibri"/>
                <a:ea typeface="Calibri"/>
                <a:cs typeface="Calibri"/>
                <a:sym typeface="Calibri"/>
              </a:rPr>
              <a:t>Integrated Vertically and Horizontally</a:t>
            </a:r>
          </a:p>
        </p:txBody>
      </p:sp>
      <p:cxnSp>
        <p:nvCxnSpPr>
          <p:cNvPr id="162" name="Shape 162"/>
          <p:cNvCxnSpPr/>
          <p:nvPr/>
        </p:nvCxnSpPr>
        <p:spPr>
          <a:xfrm>
            <a:off x="683568" y="1454075"/>
            <a:ext cx="0" cy="390748"/>
          </a:xfrm>
          <a:prstGeom prst="straightConnector1">
            <a:avLst/>
          </a:prstGeom>
          <a:noFill/>
          <a:ln w="38100" cap="flat">
            <a:solidFill>
              <a:srgbClr val="205867"/>
            </a:solidFill>
            <a:prstDash val="solid"/>
            <a:round/>
            <a:headEnd type="none" w="med" len="med"/>
            <a:tailEnd type="stealth" w="lg" len="lg"/>
          </a:ln>
        </p:spPr>
      </p:cxnSp>
      <p:sp>
        <p:nvSpPr>
          <p:cNvPr id="163" name="Shape 163"/>
          <p:cNvSpPr txBox="1"/>
          <p:nvPr/>
        </p:nvSpPr>
        <p:spPr>
          <a:xfrm>
            <a:off x="251525" y="4219174"/>
            <a:ext cx="2880299" cy="2638799"/>
          </a:xfrm>
          <a:prstGeom prst="rect">
            <a:avLst/>
          </a:prstGeom>
          <a:solidFill>
            <a:srgbClr val="FDE9D8"/>
          </a:solidFill>
          <a:ln>
            <a:noFill/>
          </a:ln>
        </p:spPr>
        <p:txBody>
          <a:bodyPr lIns="91425" tIns="45700" rIns="91425" bIns="45700" anchor="t" anchorCtr="0">
            <a:noAutofit/>
          </a:bodyPr>
          <a:lstStyle/>
          <a:p>
            <a:pPr marL="266700" marR="0" lvl="0" indent="-266700" algn="l" rtl="0">
              <a:lnSpc>
                <a:spcPct val="100000"/>
              </a:lnSpc>
              <a:spcBef>
                <a:spcPts val="0"/>
              </a:spcBef>
              <a:spcAft>
                <a:spcPts val="0"/>
              </a:spcAft>
              <a:buClr>
                <a:schemeClr val="dk1"/>
              </a:buClr>
              <a:buSzPct val="100000"/>
              <a:buFont typeface="Arial"/>
              <a:buChar char="•"/>
            </a:pPr>
            <a:r>
              <a:rPr lang="id-ID" sz="1800" b="1">
                <a:solidFill>
                  <a:schemeClr val="dk1"/>
                </a:solidFill>
                <a:latin typeface="Calibri"/>
                <a:ea typeface="Calibri"/>
                <a:cs typeface="Calibri"/>
                <a:sym typeface="Calibri"/>
              </a:rPr>
              <a:t>Developed Based on Competence to Fulfill Suitability and Sufficiency Aspects</a:t>
            </a:r>
          </a:p>
          <a:p>
            <a:pPr marL="266700" marR="0" lvl="0" indent="-266700" algn="l" rtl="0">
              <a:lnSpc>
                <a:spcPct val="100000"/>
              </a:lnSpc>
              <a:spcBef>
                <a:spcPts val="800"/>
              </a:spcBef>
              <a:spcAft>
                <a:spcPts val="400"/>
              </a:spcAft>
              <a:buClr>
                <a:schemeClr val="dk1"/>
              </a:buClr>
              <a:buSzPct val="100000"/>
              <a:buFont typeface="Arial"/>
              <a:buChar char="•"/>
            </a:pPr>
            <a:r>
              <a:rPr lang="id-ID" sz="1800" b="1">
                <a:solidFill>
                  <a:schemeClr val="dk1"/>
                </a:solidFill>
                <a:latin typeface="Calibri"/>
                <a:ea typeface="Calibri"/>
                <a:cs typeface="Calibri"/>
                <a:sym typeface="Calibri"/>
              </a:rPr>
              <a:t>Accomodate Local, National, and International</a:t>
            </a:r>
            <a:r>
              <a:rPr lang="id-ID" sz="1800" b="1" i="1" u="none" strike="noStrike" cap="none" baseline="0">
                <a:solidFill>
                  <a:schemeClr val="dk1"/>
                </a:solidFill>
                <a:latin typeface="Calibri"/>
                <a:ea typeface="Calibri"/>
                <a:cs typeface="Calibri"/>
                <a:sym typeface="Calibri"/>
              </a:rPr>
              <a:t> </a:t>
            </a:r>
            <a:r>
              <a:rPr lang="id-ID" sz="1800" b="1" u="none" strike="noStrike" cap="none" baseline="0">
                <a:solidFill>
                  <a:schemeClr val="dk1"/>
                </a:solidFill>
                <a:latin typeface="Calibri"/>
                <a:ea typeface="Calibri"/>
                <a:cs typeface="Calibri"/>
                <a:sym typeface="Calibri"/>
              </a:rPr>
              <a:t>Content</a:t>
            </a:r>
            <a:r>
              <a:rPr lang="id-ID" sz="1800" b="1" i="0" u="none" strike="noStrike" cap="none" baseline="0">
                <a:solidFill>
                  <a:schemeClr val="dk1"/>
                </a:solidFill>
                <a:latin typeface="Calibri"/>
                <a:ea typeface="Calibri"/>
                <a:cs typeface="Calibri"/>
                <a:sym typeface="Calibri"/>
              </a:rPr>
              <a:t> (</a:t>
            </a:r>
            <a:r>
              <a:rPr lang="id-ID" sz="1800" b="1">
                <a:solidFill>
                  <a:schemeClr val="dk1"/>
                </a:solidFill>
                <a:latin typeface="Calibri"/>
                <a:ea typeface="Calibri"/>
                <a:cs typeface="Calibri"/>
                <a:sym typeface="Calibri"/>
              </a:rPr>
              <a:t>such as</a:t>
            </a:r>
            <a:r>
              <a:rPr lang="id-ID" sz="1800" b="1" i="0" u="none" strike="noStrike" cap="none" baseline="0">
                <a:solidFill>
                  <a:schemeClr val="dk1"/>
                </a:solidFill>
                <a:latin typeface="Calibri"/>
                <a:ea typeface="Calibri"/>
                <a:cs typeface="Calibri"/>
                <a:sym typeface="Calibri"/>
              </a:rPr>
              <a:t> TIMMS, PISA, PIRLS)</a:t>
            </a:r>
          </a:p>
        </p:txBody>
      </p:sp>
      <p:sp>
        <p:nvSpPr>
          <p:cNvPr id="164" name="Shape 164"/>
          <p:cNvSpPr txBox="1"/>
          <p:nvPr/>
        </p:nvSpPr>
        <p:spPr>
          <a:xfrm>
            <a:off x="3255071" y="1598338"/>
            <a:ext cx="3816299" cy="5259635"/>
          </a:xfrm>
          <a:prstGeom prst="rect">
            <a:avLst/>
          </a:prstGeom>
          <a:solidFill>
            <a:srgbClr val="0F243E"/>
          </a:solidFill>
          <a:ln>
            <a:noFill/>
          </a:ln>
        </p:spPr>
        <p:txBody>
          <a:bodyPr lIns="91425" tIns="45700" rIns="91425" bIns="45700" anchor="t" anchorCtr="0">
            <a:noAutofit/>
          </a:bodyPr>
          <a:lstStyle/>
          <a:p>
            <a:pPr marL="266700" marR="0" lvl="0" indent="-266700" algn="l" rtl="0">
              <a:lnSpc>
                <a:spcPct val="100000"/>
              </a:lnSpc>
              <a:spcBef>
                <a:spcPts val="0"/>
              </a:spcBef>
              <a:spcAft>
                <a:spcPts val="200"/>
              </a:spcAft>
              <a:buClr>
                <a:schemeClr val="lt1"/>
              </a:buClr>
              <a:buSzPct val="112500"/>
              <a:buFont typeface="Arial"/>
              <a:buChar char="•"/>
            </a:pPr>
            <a:r>
              <a:rPr lang="id-ID" sz="1300" dirty="0">
                <a:solidFill>
                  <a:schemeClr val="lt1"/>
                </a:solidFill>
                <a:latin typeface="Arial Black" panose="020B0A04020102020204" pitchFamily="34" charset="0"/>
                <a:ea typeface="Calibri"/>
                <a:cs typeface="Calibri"/>
                <a:sym typeface="Calibri"/>
              </a:rPr>
              <a:t>Oriented to competence characteristics:</a:t>
            </a:r>
          </a:p>
          <a:p>
            <a:pPr marL="552450" marR="0" lvl="1" indent="-285750" algn="l" rtl="0">
              <a:lnSpc>
                <a:spcPct val="100000"/>
              </a:lnSpc>
              <a:spcBef>
                <a:spcPts val="800"/>
              </a:spcBef>
              <a:spcAft>
                <a:spcPts val="200"/>
              </a:spcAft>
              <a:buClr>
                <a:schemeClr val="lt1"/>
              </a:buClr>
              <a:buSzPct val="100000"/>
              <a:buFont typeface="Arial"/>
              <a:buChar char="•"/>
            </a:pPr>
            <a:r>
              <a:rPr lang="id-ID" sz="1300" dirty="0">
                <a:solidFill>
                  <a:schemeClr val="lt1"/>
                </a:solidFill>
                <a:latin typeface="Arial Black" panose="020B0A04020102020204" pitchFamily="34" charset="0"/>
                <a:ea typeface="Calibri"/>
                <a:cs typeface="Calibri"/>
                <a:sym typeface="Calibri"/>
              </a:rPr>
              <a:t>Attitude </a:t>
            </a:r>
            <a:r>
              <a:rPr lang="id-ID" sz="1300" b="0" i="0" u="none" strike="noStrike" cap="none" baseline="0" dirty="0">
                <a:solidFill>
                  <a:schemeClr val="lt1"/>
                </a:solidFill>
                <a:latin typeface="Arial Black" panose="020B0A04020102020204" pitchFamily="34" charset="0"/>
                <a:ea typeface="Calibri"/>
                <a:cs typeface="Calibri"/>
                <a:sym typeface="Calibri"/>
              </a:rPr>
              <a:t>(Krathwohl) :  </a:t>
            </a:r>
            <a:r>
              <a:rPr lang="id-ID" sz="1300" dirty="0">
                <a:solidFill>
                  <a:schemeClr val="lt1"/>
                </a:solidFill>
                <a:latin typeface="Arial Black" panose="020B0A04020102020204" pitchFamily="34" charset="0"/>
                <a:ea typeface="Calibri"/>
                <a:cs typeface="Calibri"/>
                <a:sym typeface="Calibri"/>
              </a:rPr>
              <a:t>Accepting</a:t>
            </a:r>
            <a:r>
              <a:rPr lang="id-ID" sz="1300" b="0" i="0" u="none" strike="noStrike" cap="none" baseline="0" dirty="0">
                <a:solidFill>
                  <a:schemeClr val="lt1"/>
                </a:solidFill>
                <a:latin typeface="Arial Black" panose="020B0A04020102020204" pitchFamily="34" charset="0"/>
                <a:ea typeface="Calibri"/>
                <a:cs typeface="Calibri"/>
                <a:sym typeface="Calibri"/>
              </a:rPr>
              <a:t> + </a:t>
            </a:r>
            <a:r>
              <a:rPr lang="id-ID" sz="1300" dirty="0">
                <a:solidFill>
                  <a:schemeClr val="lt1"/>
                </a:solidFill>
                <a:latin typeface="Arial Black" panose="020B0A04020102020204" pitchFamily="34" charset="0"/>
                <a:ea typeface="Calibri"/>
                <a:cs typeface="Calibri"/>
                <a:sym typeface="Calibri"/>
              </a:rPr>
              <a:t>Responding </a:t>
            </a:r>
            <a:r>
              <a:rPr lang="id-ID" sz="1300" b="0" i="0" u="none" strike="noStrike" cap="none" baseline="0" dirty="0">
                <a:solidFill>
                  <a:schemeClr val="lt1"/>
                </a:solidFill>
                <a:latin typeface="Arial Black" panose="020B0A04020102020204" pitchFamily="34" charset="0"/>
                <a:ea typeface="Calibri"/>
                <a:cs typeface="Calibri"/>
                <a:sym typeface="Calibri"/>
              </a:rPr>
              <a:t>+ </a:t>
            </a:r>
            <a:r>
              <a:rPr lang="id-ID" sz="1300" dirty="0">
                <a:solidFill>
                  <a:schemeClr val="lt1"/>
                </a:solidFill>
                <a:latin typeface="Arial Black" panose="020B0A04020102020204" pitchFamily="34" charset="0"/>
                <a:ea typeface="Calibri"/>
                <a:cs typeface="Calibri"/>
                <a:sym typeface="Calibri"/>
              </a:rPr>
              <a:t>Valuing</a:t>
            </a:r>
            <a:r>
              <a:rPr lang="id-ID" sz="1300" b="0" i="0" u="none" strike="noStrike" cap="none" baseline="0" dirty="0">
                <a:solidFill>
                  <a:schemeClr val="lt1"/>
                </a:solidFill>
                <a:latin typeface="Arial Black" panose="020B0A04020102020204" pitchFamily="34" charset="0"/>
                <a:ea typeface="Calibri"/>
                <a:cs typeface="Calibri"/>
                <a:sym typeface="Calibri"/>
              </a:rPr>
              <a:t> + </a:t>
            </a:r>
            <a:r>
              <a:rPr lang="id-ID" sz="1300" dirty="0">
                <a:solidFill>
                  <a:schemeClr val="lt1"/>
                </a:solidFill>
                <a:latin typeface="Arial Black" panose="020B0A04020102020204" pitchFamily="34" charset="0"/>
                <a:ea typeface="Calibri"/>
                <a:cs typeface="Calibri"/>
                <a:sym typeface="Calibri"/>
              </a:rPr>
              <a:t>Internalizing </a:t>
            </a:r>
            <a:r>
              <a:rPr lang="id-ID" sz="1300" b="0" i="0" u="none" strike="noStrike" cap="none" baseline="0" dirty="0">
                <a:solidFill>
                  <a:schemeClr val="lt1"/>
                </a:solidFill>
                <a:latin typeface="Arial Black" panose="020B0A04020102020204" pitchFamily="34" charset="0"/>
                <a:ea typeface="Calibri"/>
                <a:cs typeface="Calibri"/>
                <a:sym typeface="Calibri"/>
              </a:rPr>
              <a:t>+ </a:t>
            </a:r>
            <a:r>
              <a:rPr lang="id-ID" sz="1300" dirty="0">
                <a:solidFill>
                  <a:schemeClr val="lt1"/>
                </a:solidFill>
                <a:latin typeface="Arial Black" panose="020B0A04020102020204" pitchFamily="34" charset="0"/>
                <a:ea typeface="Calibri"/>
                <a:cs typeface="Calibri"/>
                <a:sym typeface="Calibri"/>
              </a:rPr>
              <a:t>Actualizing</a:t>
            </a:r>
          </a:p>
          <a:p>
            <a:pPr marL="552450" marR="0" lvl="1" indent="-285750" algn="l" rtl="0">
              <a:lnSpc>
                <a:spcPct val="100000"/>
              </a:lnSpc>
              <a:spcBef>
                <a:spcPts val="800"/>
              </a:spcBef>
              <a:spcAft>
                <a:spcPts val="200"/>
              </a:spcAft>
              <a:buClr>
                <a:schemeClr val="lt1"/>
              </a:buClr>
              <a:buSzPct val="100000"/>
              <a:buFont typeface="Arial"/>
              <a:buChar char="•"/>
            </a:pPr>
            <a:r>
              <a:rPr lang="id-ID" sz="1300" dirty="0">
                <a:solidFill>
                  <a:schemeClr val="lt1"/>
                </a:solidFill>
                <a:latin typeface="Arial Black" panose="020B0A04020102020204" pitchFamily="34" charset="0"/>
                <a:ea typeface="Calibri"/>
                <a:cs typeface="Calibri"/>
                <a:sym typeface="Calibri"/>
              </a:rPr>
              <a:t>Skills</a:t>
            </a:r>
            <a:r>
              <a:rPr lang="id-ID" sz="1300" b="0" i="0" u="none" strike="noStrike" cap="none" baseline="0" dirty="0">
                <a:solidFill>
                  <a:schemeClr val="lt1"/>
                </a:solidFill>
                <a:latin typeface="Arial Black" panose="020B0A04020102020204" pitchFamily="34" charset="0"/>
                <a:ea typeface="Calibri"/>
                <a:cs typeface="Calibri"/>
                <a:sym typeface="Calibri"/>
              </a:rPr>
              <a:t> (Dyers) : </a:t>
            </a:r>
            <a:r>
              <a:rPr lang="id-ID" sz="1300" dirty="0">
                <a:solidFill>
                  <a:schemeClr val="lt1"/>
                </a:solidFill>
                <a:latin typeface="Arial Black" panose="020B0A04020102020204" pitchFamily="34" charset="0"/>
                <a:ea typeface="Calibri"/>
                <a:cs typeface="Calibri"/>
                <a:sym typeface="Calibri"/>
              </a:rPr>
              <a:t>Observing</a:t>
            </a:r>
            <a:r>
              <a:rPr lang="id-ID" sz="1300" b="0" i="0" u="none" strike="noStrike" cap="none" baseline="0" dirty="0">
                <a:solidFill>
                  <a:schemeClr val="lt1"/>
                </a:solidFill>
                <a:latin typeface="Arial Black" panose="020B0A04020102020204" pitchFamily="34" charset="0"/>
                <a:ea typeface="Calibri"/>
                <a:cs typeface="Calibri"/>
                <a:sym typeface="Calibri"/>
              </a:rPr>
              <a:t> + </a:t>
            </a:r>
            <a:r>
              <a:rPr lang="id-ID" sz="1300" dirty="0">
                <a:solidFill>
                  <a:schemeClr val="lt1"/>
                </a:solidFill>
                <a:latin typeface="Arial Black" panose="020B0A04020102020204" pitchFamily="34" charset="0"/>
                <a:ea typeface="Calibri"/>
                <a:cs typeface="Calibri"/>
                <a:sym typeface="Calibri"/>
              </a:rPr>
              <a:t>Questioning</a:t>
            </a:r>
            <a:r>
              <a:rPr lang="id-ID" sz="1300" b="0" i="0" u="none" strike="noStrike" cap="none" baseline="0" dirty="0">
                <a:solidFill>
                  <a:schemeClr val="lt1"/>
                </a:solidFill>
                <a:latin typeface="Arial Black" panose="020B0A04020102020204" pitchFamily="34" charset="0"/>
                <a:ea typeface="Calibri"/>
                <a:cs typeface="Calibri"/>
                <a:sym typeface="Calibri"/>
              </a:rPr>
              <a:t> + </a:t>
            </a:r>
            <a:r>
              <a:rPr lang="id-ID" sz="1300" dirty="0">
                <a:solidFill>
                  <a:schemeClr val="lt1"/>
                </a:solidFill>
                <a:latin typeface="Arial Black" panose="020B0A04020102020204" pitchFamily="34" charset="0"/>
                <a:ea typeface="Calibri"/>
                <a:cs typeface="Calibri"/>
                <a:sym typeface="Calibri"/>
              </a:rPr>
              <a:t>Experimenting</a:t>
            </a:r>
            <a:r>
              <a:rPr lang="id-ID" sz="1300" b="0" i="0" u="none" strike="noStrike" cap="none" baseline="0" dirty="0">
                <a:solidFill>
                  <a:schemeClr val="lt1"/>
                </a:solidFill>
                <a:latin typeface="Arial Black" panose="020B0A04020102020204" pitchFamily="34" charset="0"/>
                <a:ea typeface="Calibri"/>
                <a:cs typeface="Calibri"/>
                <a:sym typeface="Calibri"/>
              </a:rPr>
              <a:t> + </a:t>
            </a:r>
            <a:r>
              <a:rPr lang="id-ID" sz="1300" dirty="0">
                <a:solidFill>
                  <a:schemeClr val="lt1"/>
                </a:solidFill>
                <a:latin typeface="Arial Black" panose="020B0A04020102020204" pitchFamily="34" charset="0"/>
                <a:ea typeface="Calibri"/>
                <a:cs typeface="Calibri"/>
                <a:sym typeface="Calibri"/>
              </a:rPr>
              <a:t>Associating</a:t>
            </a:r>
            <a:r>
              <a:rPr lang="id-ID" sz="1300" b="0" i="0" u="none" strike="noStrike" cap="none" baseline="0" dirty="0">
                <a:solidFill>
                  <a:schemeClr val="lt1"/>
                </a:solidFill>
                <a:latin typeface="Arial Black" panose="020B0A04020102020204" pitchFamily="34" charset="0"/>
                <a:ea typeface="Calibri"/>
                <a:cs typeface="Calibri"/>
                <a:sym typeface="Calibri"/>
              </a:rPr>
              <a:t> + </a:t>
            </a:r>
            <a:r>
              <a:rPr lang="id-ID" sz="1300" dirty="0">
                <a:solidFill>
                  <a:schemeClr val="lt1"/>
                </a:solidFill>
                <a:latin typeface="Arial Black" panose="020B0A04020102020204" pitchFamily="34" charset="0"/>
                <a:ea typeface="Calibri"/>
                <a:cs typeface="Calibri"/>
                <a:sym typeface="Calibri"/>
              </a:rPr>
              <a:t>Communicating</a:t>
            </a:r>
            <a:r>
              <a:rPr lang="id-ID" sz="1300" b="0" i="0" u="none" strike="noStrike" cap="none" baseline="0" dirty="0">
                <a:solidFill>
                  <a:schemeClr val="lt1"/>
                </a:solidFill>
                <a:latin typeface="Arial Black" panose="020B0A04020102020204" pitchFamily="34" charset="0"/>
                <a:ea typeface="Calibri"/>
                <a:cs typeface="Calibri"/>
                <a:sym typeface="Calibri"/>
              </a:rPr>
              <a:t>+ </a:t>
            </a:r>
            <a:r>
              <a:rPr lang="id-ID" sz="1300" dirty="0">
                <a:solidFill>
                  <a:schemeClr val="lt1"/>
                </a:solidFill>
                <a:latin typeface="Arial Black" panose="020B0A04020102020204" pitchFamily="34" charset="0"/>
                <a:ea typeface="Calibri"/>
                <a:cs typeface="Calibri"/>
                <a:sym typeface="Calibri"/>
              </a:rPr>
              <a:t>Creating</a:t>
            </a:r>
          </a:p>
          <a:p>
            <a:pPr marL="552450" marR="0" lvl="1" indent="-285750" algn="l" rtl="0">
              <a:lnSpc>
                <a:spcPct val="100000"/>
              </a:lnSpc>
              <a:spcBef>
                <a:spcPts val="800"/>
              </a:spcBef>
              <a:spcAft>
                <a:spcPts val="200"/>
              </a:spcAft>
              <a:buClr>
                <a:schemeClr val="lt1"/>
              </a:buClr>
              <a:buSzPct val="100000"/>
              <a:buFont typeface="Arial"/>
              <a:buChar char="•"/>
            </a:pPr>
            <a:r>
              <a:rPr lang="id-ID" sz="1300" dirty="0">
                <a:solidFill>
                  <a:schemeClr val="lt1"/>
                </a:solidFill>
                <a:latin typeface="Arial Black" panose="020B0A04020102020204" pitchFamily="34" charset="0"/>
                <a:ea typeface="Calibri"/>
                <a:cs typeface="Calibri"/>
                <a:sym typeface="Calibri"/>
              </a:rPr>
              <a:t>Knowledge</a:t>
            </a:r>
            <a:r>
              <a:rPr lang="id-ID" sz="1300" b="0" i="0" u="none" strike="noStrike" cap="none" baseline="0" dirty="0">
                <a:solidFill>
                  <a:schemeClr val="lt1"/>
                </a:solidFill>
                <a:latin typeface="Arial Black" panose="020B0A04020102020204" pitchFamily="34" charset="0"/>
                <a:ea typeface="Calibri"/>
                <a:cs typeface="Calibri"/>
                <a:sym typeface="Calibri"/>
              </a:rPr>
              <a:t> (Bloom &amp; Anderson): </a:t>
            </a:r>
            <a:r>
              <a:rPr lang="id-ID" sz="1300" dirty="0">
                <a:solidFill>
                  <a:schemeClr val="lt1"/>
                </a:solidFill>
                <a:latin typeface="Arial Black" panose="020B0A04020102020204" pitchFamily="34" charset="0"/>
                <a:ea typeface="Calibri"/>
                <a:cs typeface="Calibri"/>
                <a:sym typeface="Calibri"/>
              </a:rPr>
              <a:t>Knowing</a:t>
            </a:r>
            <a:r>
              <a:rPr lang="id-ID" sz="1300" b="0" i="0" u="none" strike="noStrike" cap="none" baseline="0" dirty="0">
                <a:solidFill>
                  <a:schemeClr val="lt1"/>
                </a:solidFill>
                <a:latin typeface="Arial Black" panose="020B0A04020102020204" pitchFamily="34" charset="0"/>
                <a:ea typeface="Calibri"/>
                <a:cs typeface="Calibri"/>
                <a:sym typeface="Calibri"/>
              </a:rPr>
              <a:t> + </a:t>
            </a:r>
            <a:r>
              <a:rPr lang="id-ID" sz="1300" dirty="0">
                <a:solidFill>
                  <a:schemeClr val="lt1"/>
                </a:solidFill>
                <a:latin typeface="Arial Black" panose="020B0A04020102020204" pitchFamily="34" charset="0"/>
                <a:ea typeface="Calibri"/>
                <a:cs typeface="Calibri"/>
                <a:sym typeface="Calibri"/>
              </a:rPr>
              <a:t>Understanding</a:t>
            </a:r>
            <a:r>
              <a:rPr lang="id-ID" sz="1300" b="0" i="0" u="none" strike="noStrike" cap="none" baseline="0" dirty="0">
                <a:solidFill>
                  <a:schemeClr val="lt1"/>
                </a:solidFill>
                <a:latin typeface="Arial Black" panose="020B0A04020102020204" pitchFamily="34" charset="0"/>
                <a:ea typeface="Calibri"/>
                <a:cs typeface="Calibri"/>
                <a:sym typeface="Calibri"/>
              </a:rPr>
              <a:t> + </a:t>
            </a:r>
            <a:r>
              <a:rPr lang="id-ID" sz="1300" dirty="0">
                <a:solidFill>
                  <a:schemeClr val="lt1"/>
                </a:solidFill>
                <a:latin typeface="Arial Black" panose="020B0A04020102020204" pitchFamily="34" charset="0"/>
                <a:ea typeface="Calibri"/>
                <a:cs typeface="Calibri"/>
                <a:sym typeface="Calibri"/>
              </a:rPr>
              <a:t>Applying</a:t>
            </a:r>
            <a:r>
              <a:rPr lang="id-ID" sz="1300" b="0" i="0" u="none" strike="noStrike" cap="none" baseline="0" dirty="0">
                <a:solidFill>
                  <a:schemeClr val="lt1"/>
                </a:solidFill>
                <a:latin typeface="Arial Black" panose="020B0A04020102020204" pitchFamily="34" charset="0"/>
                <a:ea typeface="Calibri"/>
                <a:cs typeface="Calibri"/>
                <a:sym typeface="Calibri"/>
              </a:rPr>
              <a:t> + </a:t>
            </a:r>
            <a:r>
              <a:rPr lang="id-ID" sz="1300" dirty="0">
                <a:solidFill>
                  <a:schemeClr val="lt1"/>
                </a:solidFill>
                <a:latin typeface="Arial Black" panose="020B0A04020102020204" pitchFamily="34" charset="0"/>
                <a:ea typeface="Calibri"/>
                <a:cs typeface="Calibri"/>
                <a:sym typeface="Calibri"/>
              </a:rPr>
              <a:t>Analyzing</a:t>
            </a:r>
            <a:r>
              <a:rPr lang="id-ID" sz="1300" b="0" i="0" u="none" strike="noStrike" cap="none" baseline="0" dirty="0">
                <a:solidFill>
                  <a:schemeClr val="lt1"/>
                </a:solidFill>
                <a:latin typeface="Arial Black" panose="020B0A04020102020204" pitchFamily="34" charset="0"/>
                <a:ea typeface="Calibri"/>
                <a:cs typeface="Calibri"/>
                <a:sym typeface="Calibri"/>
              </a:rPr>
              <a:t> + </a:t>
            </a:r>
            <a:r>
              <a:rPr lang="id-ID" sz="1300" dirty="0">
                <a:solidFill>
                  <a:schemeClr val="lt1"/>
                </a:solidFill>
                <a:latin typeface="Arial Black" panose="020B0A04020102020204" pitchFamily="34" charset="0"/>
                <a:ea typeface="Calibri"/>
                <a:cs typeface="Calibri"/>
                <a:sym typeface="Calibri"/>
              </a:rPr>
              <a:t>Evaluating</a:t>
            </a:r>
            <a:r>
              <a:rPr lang="id-ID" sz="1300" b="0" i="0" u="none" strike="noStrike" cap="none" baseline="0" dirty="0">
                <a:solidFill>
                  <a:schemeClr val="lt1"/>
                </a:solidFill>
                <a:latin typeface="Arial Black" panose="020B0A04020102020204" pitchFamily="34" charset="0"/>
                <a:ea typeface="Calibri"/>
                <a:cs typeface="Calibri"/>
                <a:sym typeface="Calibri"/>
              </a:rPr>
              <a:t> + </a:t>
            </a:r>
            <a:r>
              <a:rPr lang="id-ID" sz="1300" dirty="0">
                <a:solidFill>
                  <a:schemeClr val="lt1"/>
                </a:solidFill>
                <a:latin typeface="Arial Black" panose="020B0A04020102020204" pitchFamily="34" charset="0"/>
                <a:ea typeface="Calibri"/>
                <a:cs typeface="Calibri"/>
                <a:sym typeface="Calibri"/>
              </a:rPr>
              <a:t>Creating</a:t>
            </a:r>
          </a:p>
          <a:p>
            <a:pPr marL="266700" lvl="0" indent="-152400" rtl="0">
              <a:lnSpc>
                <a:spcPct val="100000"/>
              </a:lnSpc>
              <a:spcBef>
                <a:spcPts val="0"/>
              </a:spcBef>
              <a:spcAft>
                <a:spcPts val="200"/>
              </a:spcAft>
              <a:buClr>
                <a:schemeClr val="lt1"/>
              </a:buClr>
              <a:buNone/>
            </a:pPr>
            <a:r>
              <a:rPr lang="id-ID" sz="1300" dirty="0">
                <a:solidFill>
                  <a:srgbClr val="FFFFFF"/>
                </a:solidFill>
                <a:latin typeface="Arial Black" panose="020B0A04020102020204" pitchFamily="34" charset="0"/>
              </a:rPr>
              <a:t>•</a:t>
            </a:r>
            <a:r>
              <a:rPr lang="id-ID" sz="1300" dirty="0">
                <a:solidFill>
                  <a:srgbClr val="FFFFFF"/>
                </a:solidFill>
                <a:latin typeface="Arial Black" panose="020B0A04020102020204" pitchFamily="34" charset="0"/>
                <a:ea typeface="Calibri"/>
                <a:cs typeface="Calibri"/>
                <a:sym typeface="Calibri"/>
              </a:rPr>
              <a:t>Using Scientific Approach, Competence Characteristics based on Grades (Primary School: Integrated Thematic, Junior High School: Integrated Thematic -Science &amp; Social Science- and Subjects, Senior High School: Thematic and Subjects</a:t>
            </a:r>
          </a:p>
          <a:p>
            <a:pPr marL="266700" lvl="0" indent="-152400" rtl="0">
              <a:lnSpc>
                <a:spcPct val="100000"/>
              </a:lnSpc>
              <a:spcBef>
                <a:spcPts val="0"/>
              </a:spcBef>
              <a:spcAft>
                <a:spcPts val="200"/>
              </a:spcAft>
              <a:buClr>
                <a:schemeClr val="lt1"/>
              </a:buClr>
              <a:buNone/>
            </a:pPr>
            <a:r>
              <a:rPr lang="id-ID" sz="1300" dirty="0">
                <a:solidFill>
                  <a:srgbClr val="FFFFFF"/>
                </a:solidFill>
                <a:latin typeface="Arial Black" panose="020B0A04020102020204" pitchFamily="34" charset="0"/>
              </a:rPr>
              <a:t>•</a:t>
            </a:r>
            <a:r>
              <a:rPr lang="id-ID" sz="1300" dirty="0">
                <a:solidFill>
                  <a:srgbClr val="FFFFFF"/>
                </a:solidFill>
                <a:latin typeface="Arial Black" panose="020B0A04020102020204" pitchFamily="34" charset="0"/>
                <a:ea typeface="Calibri"/>
                <a:cs typeface="Calibri"/>
                <a:sym typeface="Calibri"/>
              </a:rPr>
              <a:t>Prioritizing on Discovery Learning and Project Based Learning</a:t>
            </a:r>
          </a:p>
          <a:p>
            <a:pPr marR="0" lvl="0" algn="l" rtl="0">
              <a:lnSpc>
                <a:spcPct val="100000"/>
              </a:lnSpc>
              <a:spcBef>
                <a:spcPts val="800"/>
              </a:spcBef>
              <a:spcAft>
                <a:spcPts val="200"/>
              </a:spcAft>
              <a:buNone/>
            </a:pPr>
            <a:endParaRPr sz="1300" dirty="0">
              <a:solidFill>
                <a:schemeClr val="lt1"/>
              </a:solidFill>
              <a:latin typeface="Arial Black" panose="020B0A04020102020204" pitchFamily="34" charset="0"/>
              <a:ea typeface="Calibri"/>
              <a:cs typeface="Calibri"/>
              <a:sym typeface="Calibri"/>
            </a:endParaRPr>
          </a:p>
        </p:txBody>
      </p:sp>
      <p:cxnSp>
        <p:nvCxnSpPr>
          <p:cNvPr id="165" name="Shape 165"/>
          <p:cNvCxnSpPr/>
          <p:nvPr/>
        </p:nvCxnSpPr>
        <p:spPr>
          <a:xfrm>
            <a:off x="5076055" y="1340767"/>
            <a:ext cx="0" cy="432047"/>
          </a:xfrm>
          <a:prstGeom prst="straightConnector1">
            <a:avLst/>
          </a:prstGeom>
          <a:noFill/>
          <a:ln w="38100" cap="flat">
            <a:solidFill>
              <a:srgbClr val="4A7DBB"/>
            </a:solidFill>
            <a:prstDash val="solid"/>
            <a:round/>
            <a:headEnd type="none" w="med" len="med"/>
            <a:tailEnd type="stealth" w="lg" len="lg"/>
          </a:ln>
        </p:spPr>
      </p:cxnSp>
      <p:cxnSp>
        <p:nvCxnSpPr>
          <p:cNvPr id="166" name="Shape 166"/>
          <p:cNvCxnSpPr/>
          <p:nvPr/>
        </p:nvCxnSpPr>
        <p:spPr>
          <a:xfrm>
            <a:off x="-1548679" y="4339807"/>
            <a:ext cx="914400" cy="914400"/>
          </a:xfrm>
          <a:prstGeom prst="straightConnector1">
            <a:avLst/>
          </a:prstGeom>
          <a:noFill/>
          <a:ln w="9525" cap="flat">
            <a:solidFill>
              <a:srgbClr val="4A7DBB"/>
            </a:solidFill>
            <a:prstDash val="solid"/>
            <a:round/>
            <a:headEnd type="none" w="med" len="med"/>
            <a:tailEnd type="stealth" w="lg" len="lg"/>
          </a:ln>
        </p:spPr>
      </p:cxnSp>
      <p:sp>
        <p:nvSpPr>
          <p:cNvPr id="167" name="Shape 167"/>
          <p:cNvSpPr txBox="1"/>
          <p:nvPr/>
        </p:nvSpPr>
        <p:spPr>
          <a:xfrm>
            <a:off x="7185539" y="1854303"/>
            <a:ext cx="1865199" cy="4729500"/>
          </a:xfrm>
          <a:prstGeom prst="rect">
            <a:avLst/>
          </a:prstGeom>
          <a:solidFill>
            <a:srgbClr val="205867"/>
          </a:solidFill>
          <a:ln>
            <a:noFill/>
          </a:ln>
        </p:spPr>
        <p:txBody>
          <a:bodyPr lIns="91425" tIns="45700" rIns="91425" bIns="45700" anchor="t" anchorCtr="0">
            <a:noAutofit/>
          </a:bodyPr>
          <a:lstStyle/>
          <a:p>
            <a:pPr marL="266700" lvl="0" indent="-152400" rtl="0">
              <a:lnSpc>
                <a:spcPct val="100000"/>
              </a:lnSpc>
              <a:spcBef>
                <a:spcPts val="0"/>
              </a:spcBef>
              <a:spcAft>
                <a:spcPts val="500"/>
              </a:spcAft>
              <a:buClr>
                <a:schemeClr val="lt1"/>
              </a:buClr>
              <a:buNone/>
            </a:pPr>
            <a:r>
              <a:rPr lang="id-ID" sz="1700">
                <a:solidFill>
                  <a:srgbClr val="FFFFFF"/>
                </a:solidFill>
              </a:rPr>
              <a:t>•</a:t>
            </a:r>
            <a:r>
              <a:rPr lang="id-ID" sz="1700">
                <a:solidFill>
                  <a:srgbClr val="FFFFFF"/>
                </a:solidFill>
                <a:latin typeface="Calibri"/>
                <a:ea typeface="Calibri"/>
                <a:cs typeface="Calibri"/>
                <a:sym typeface="Calibri"/>
              </a:rPr>
              <a:t>Exam and Non-Exam (portfolio) Based</a:t>
            </a:r>
          </a:p>
          <a:p>
            <a:pPr marL="266700" lvl="0" indent="-152400" rtl="0">
              <a:lnSpc>
                <a:spcPct val="100000"/>
              </a:lnSpc>
              <a:spcBef>
                <a:spcPts val="0"/>
              </a:spcBef>
              <a:spcAft>
                <a:spcPts val="500"/>
              </a:spcAft>
              <a:buClr>
                <a:schemeClr val="lt1"/>
              </a:buClr>
              <a:buNone/>
            </a:pPr>
            <a:r>
              <a:rPr lang="id-ID" sz="1700">
                <a:solidFill>
                  <a:srgbClr val="FFFFFF"/>
                </a:solidFill>
              </a:rPr>
              <a:t>•</a:t>
            </a:r>
            <a:r>
              <a:rPr lang="id-ID" sz="1700">
                <a:solidFill>
                  <a:srgbClr val="FFFFFF"/>
                </a:solidFill>
                <a:latin typeface="Calibri"/>
                <a:ea typeface="Calibri"/>
                <a:cs typeface="Calibri"/>
                <a:sym typeface="Calibri"/>
              </a:rPr>
              <a:t>Evaluate Process and Output using authentic assesment</a:t>
            </a:r>
          </a:p>
          <a:p>
            <a:pPr marL="266700" lvl="0" indent="-152400" rtl="0">
              <a:lnSpc>
                <a:spcPct val="100000"/>
              </a:lnSpc>
              <a:spcBef>
                <a:spcPts val="0"/>
              </a:spcBef>
              <a:spcAft>
                <a:spcPts val="500"/>
              </a:spcAft>
              <a:buClr>
                <a:schemeClr val="lt1"/>
              </a:buClr>
              <a:buNone/>
            </a:pPr>
            <a:r>
              <a:rPr lang="id-ID" sz="1700">
                <a:solidFill>
                  <a:srgbClr val="FFFFFF"/>
                </a:solidFill>
              </a:rPr>
              <a:t>•</a:t>
            </a:r>
            <a:r>
              <a:rPr lang="id-ID" sz="1700">
                <a:solidFill>
                  <a:srgbClr val="FFFFFF"/>
                </a:solidFill>
                <a:latin typeface="Calibri"/>
                <a:ea typeface="Calibri"/>
                <a:cs typeface="Calibri"/>
                <a:sym typeface="Calibri"/>
              </a:rPr>
              <a:t>Report card contains quantitative evaluation of knowledge and qualitative descriptions of attitude and skill sufficiency</a:t>
            </a:r>
          </a:p>
        </p:txBody>
      </p:sp>
      <p:cxnSp>
        <p:nvCxnSpPr>
          <p:cNvPr id="168" name="Shape 168"/>
          <p:cNvCxnSpPr/>
          <p:nvPr/>
        </p:nvCxnSpPr>
        <p:spPr>
          <a:xfrm>
            <a:off x="7884367" y="1412775"/>
            <a:ext cx="0" cy="432047"/>
          </a:xfrm>
          <a:prstGeom prst="straightConnector1">
            <a:avLst/>
          </a:prstGeom>
          <a:noFill/>
          <a:ln w="38100" cap="flat">
            <a:solidFill>
              <a:srgbClr val="4A7DBB"/>
            </a:solidFill>
            <a:prstDash val="solid"/>
            <a:round/>
            <a:headEnd type="none" w="med" len="med"/>
            <a:tailEnd type="stealth" w="lg" len="lg"/>
          </a:ln>
        </p:spPr>
      </p:cxnSp>
      <p:sp>
        <p:nvSpPr>
          <p:cNvPr id="169" name="Shape 169"/>
          <p:cNvSpPr/>
          <p:nvPr/>
        </p:nvSpPr>
        <p:spPr>
          <a:xfrm>
            <a:off x="1835696" y="980728"/>
            <a:ext cx="792087" cy="288032"/>
          </a:xfrm>
          <a:prstGeom prst="leftRightArrow">
            <a:avLst>
              <a:gd name="adj1" fmla="val 50000"/>
              <a:gd name="adj2" fmla="val 50000"/>
            </a:avLst>
          </a:prstGeom>
          <a:solidFill>
            <a:srgbClr val="E36C09"/>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Black" panose="020B0A04020102020204" pitchFamily="34" charset="0"/>
              <a:ea typeface="Calibri"/>
              <a:cs typeface="Calibri"/>
              <a:sym typeface="Calibri"/>
            </a:endParaRPr>
          </a:p>
        </p:txBody>
      </p:sp>
      <p:sp>
        <p:nvSpPr>
          <p:cNvPr id="170" name="Shape 170"/>
          <p:cNvSpPr/>
          <p:nvPr/>
        </p:nvSpPr>
        <p:spPr>
          <a:xfrm>
            <a:off x="4165351" y="908720"/>
            <a:ext cx="792087" cy="288032"/>
          </a:xfrm>
          <a:prstGeom prst="leftRightArrow">
            <a:avLst>
              <a:gd name="adj1" fmla="val 50000"/>
              <a:gd name="adj2" fmla="val 50000"/>
            </a:avLst>
          </a:prstGeom>
          <a:solidFill>
            <a:srgbClr val="E36C09"/>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71" name="Shape 171"/>
          <p:cNvSpPr/>
          <p:nvPr/>
        </p:nvSpPr>
        <p:spPr>
          <a:xfrm>
            <a:off x="6516216" y="908720"/>
            <a:ext cx="792087" cy="288032"/>
          </a:xfrm>
          <a:prstGeom prst="leftRightArrow">
            <a:avLst>
              <a:gd name="adj1" fmla="val 50000"/>
              <a:gd name="adj2" fmla="val 50000"/>
            </a:avLst>
          </a:prstGeom>
          <a:solidFill>
            <a:srgbClr val="E36C09"/>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45" y="476672"/>
            <a:ext cx="8693073" cy="60289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80898" y="6505600"/>
            <a:ext cx="6846299" cy="307777"/>
          </a:xfrm>
          <a:prstGeom prst="rect">
            <a:avLst/>
          </a:prstGeom>
        </p:spPr>
        <p:txBody>
          <a:bodyPr wrap="square">
            <a:spAutoFit/>
          </a:bodyPr>
          <a:lstStyle/>
          <a:p>
            <a:r>
              <a:rPr lang="id-ID" sz="1400" dirty="0"/>
              <a:t>http://www.scotland.gov.uk/Publications/2004/11/20178/45862</a:t>
            </a:r>
          </a:p>
        </p:txBody>
      </p:sp>
      <p:sp>
        <p:nvSpPr>
          <p:cNvPr id="6" name="Rectangle 5"/>
          <p:cNvSpPr/>
          <p:nvPr/>
        </p:nvSpPr>
        <p:spPr>
          <a:xfrm>
            <a:off x="0" y="0"/>
            <a:ext cx="9144000" cy="47667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rPr>
              <a:t>Example in Scotland </a:t>
            </a:r>
            <a:r>
              <a:rPr lang="id-ID" sz="3200" b="1"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rPr>
              <a:t>: </a:t>
            </a:r>
            <a:r>
              <a:rPr lang="id-ID" sz="2400" dirty="0" smtClean="0">
                <a:ln w="18000">
                  <a:solidFill>
                    <a:schemeClr val="accent2">
                      <a:satMod val="140000"/>
                    </a:schemeClr>
                  </a:solidFill>
                  <a:prstDash val="solid"/>
                  <a:miter lim="800000"/>
                </a:ln>
                <a:solidFill>
                  <a:schemeClr val="accent6">
                    <a:lumMod val="75000"/>
                  </a:schemeClr>
                </a:solidFill>
                <a:effectLst>
                  <a:outerShdw blurRad="38100" dist="38100" dir="2700000" algn="tl">
                    <a:srgbClr val="000000">
                      <a:alpha val="43137"/>
                    </a:srgbClr>
                  </a:outerShdw>
                </a:effectLst>
              </a:rPr>
              <a:t>Purposes of The Curriculum</a:t>
            </a:r>
            <a:endParaRPr lang="id-ID" sz="2400" dirty="0">
              <a:ln w="18000">
                <a:solidFill>
                  <a:schemeClr val="accent2">
                    <a:satMod val="140000"/>
                  </a:schemeClr>
                </a:solidFill>
                <a:prstDash val="solid"/>
                <a:miter lim="800000"/>
              </a:ln>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85647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138680938"/>
              </p:ext>
            </p:extLst>
          </p:nvPr>
        </p:nvGraphicFramePr>
        <p:xfrm>
          <a:off x="118588" y="739472"/>
          <a:ext cx="8973304" cy="5181600"/>
        </p:xfrm>
        <a:graphic>
          <a:graphicData uri="http://schemas.openxmlformats.org/drawingml/2006/table">
            <a:tbl>
              <a:tblPr firstRow="1" bandRow="1">
                <a:tableStyleId>{5C22544A-7EE6-4342-B048-85BDC9FD1C3A}</a:tableStyleId>
              </a:tblPr>
              <a:tblGrid>
                <a:gridCol w="2024520"/>
                <a:gridCol w="3675966"/>
                <a:gridCol w="3272818"/>
              </a:tblGrid>
              <a:tr h="370840">
                <a:tc>
                  <a:txBody>
                    <a:bodyPr/>
                    <a:lstStyle/>
                    <a:p>
                      <a:r>
                        <a:rPr lang="en-US" sz="2000" dirty="0" smtClean="0"/>
                        <a:t>PIC</a:t>
                      </a:r>
                      <a:endParaRPr lang="id-ID" sz="2000" dirty="0"/>
                    </a:p>
                  </a:txBody>
                  <a:tcPr marL="84406" marR="84406" anchor="ctr"/>
                </a:tc>
                <a:tc>
                  <a:txBody>
                    <a:bodyPr/>
                    <a:lstStyle/>
                    <a:p>
                      <a:r>
                        <a:rPr lang="en-US" sz="2000" dirty="0" smtClean="0"/>
                        <a:t>Duties</a:t>
                      </a:r>
                      <a:endParaRPr lang="id-ID" sz="2000" dirty="0"/>
                    </a:p>
                  </a:txBody>
                  <a:tcPr marL="84406" marR="84406" anchor="ctr"/>
                </a:tc>
                <a:tc>
                  <a:txBody>
                    <a:bodyPr/>
                    <a:lstStyle/>
                    <a:p>
                      <a:r>
                        <a:rPr lang="en-US" sz="2000" dirty="0" smtClean="0"/>
                        <a:t>Solution</a:t>
                      </a:r>
                      <a:endParaRPr lang="id-ID" sz="2000" dirty="0"/>
                    </a:p>
                  </a:txBody>
                  <a:tcPr marL="84406" marR="84406" anchor="ctr"/>
                </a:tc>
              </a:tr>
              <a:tr h="370840">
                <a:tc rowSpan="6">
                  <a:txBody>
                    <a:bodyPr/>
                    <a:lstStyle/>
                    <a:p>
                      <a:r>
                        <a:rPr lang="en-US" sz="2000" b="1" dirty="0" smtClean="0"/>
                        <a:t>Teacher</a:t>
                      </a:r>
                      <a:endParaRPr lang="id-ID" sz="2000" b="1" dirty="0"/>
                    </a:p>
                  </a:txBody>
                  <a:tcPr marL="84406" marR="84406" anchor="ctr"/>
                </a:tc>
                <a:tc>
                  <a:txBody>
                    <a:bodyPr/>
                    <a:lstStyle/>
                    <a:p>
                      <a:r>
                        <a:rPr lang="en-US" sz="1800" dirty="0" smtClean="0"/>
                        <a:t>Composing  Syllabus</a:t>
                      </a:r>
                      <a:endParaRPr lang="id-ID" sz="1800" dirty="0"/>
                    </a:p>
                  </a:txBody>
                  <a:tcPr marL="84406" marR="84406" anchor="ctr"/>
                </a:tc>
                <a:tc rowSpan="2">
                  <a:txBody>
                    <a:bodyPr/>
                    <a:lstStyle/>
                    <a:p>
                      <a:r>
                        <a:rPr lang="en-US" sz="1800" dirty="0" smtClean="0"/>
                        <a:t>Teachers books are provided</a:t>
                      </a:r>
                      <a:endParaRPr lang="id-ID" sz="1800" dirty="0"/>
                    </a:p>
                  </a:txBody>
                  <a:tcPr marL="84406" marR="84406" anchor="ctr"/>
                </a:tc>
              </a:tr>
              <a:tr h="370840">
                <a:tc vMerge="1">
                  <a:txBody>
                    <a:bodyPr/>
                    <a:lstStyle/>
                    <a:p>
                      <a:endParaRPr lang="id-ID" dirty="0"/>
                    </a:p>
                  </a:txBody>
                  <a:tcPr/>
                </a:tc>
                <a:tc>
                  <a:txBody>
                    <a:bodyPr/>
                    <a:lstStyle/>
                    <a:p>
                      <a:r>
                        <a:rPr lang="en-US" sz="1800" dirty="0" smtClean="0"/>
                        <a:t>Finding the appropriate books </a:t>
                      </a:r>
                      <a:endParaRPr lang="id-ID" sz="1800" dirty="0"/>
                    </a:p>
                  </a:txBody>
                  <a:tcPr marL="84406" marR="84406" anchor="ctr"/>
                </a:tc>
                <a:tc vMerge="1">
                  <a:txBody>
                    <a:bodyPr/>
                    <a:lstStyle/>
                    <a:p>
                      <a:endParaRPr lang="id-ID" dirty="0"/>
                    </a:p>
                  </a:txBody>
                  <a:tcPr/>
                </a:tc>
              </a:tr>
              <a:tr h="370840">
                <a:tc vMerge="1">
                  <a:txBody>
                    <a:bodyPr/>
                    <a:lstStyle/>
                    <a:p>
                      <a:endParaRPr lang="id-ID" dirty="0"/>
                    </a:p>
                  </a:txBody>
                  <a:tcPr/>
                </a:tc>
                <a:tc>
                  <a:txBody>
                    <a:bodyPr/>
                    <a:lstStyle/>
                    <a:p>
                      <a:r>
                        <a:rPr lang="en-US" sz="1800" dirty="0" smtClean="0"/>
                        <a:t>Teaching some subjects in different methods</a:t>
                      </a:r>
                      <a:endParaRPr lang="id-ID" sz="1800" dirty="0"/>
                    </a:p>
                  </a:txBody>
                  <a:tcPr marL="84406" marR="84406" anchor="ctr"/>
                </a:tc>
                <a:tc rowSpan="6">
                  <a:txBody>
                    <a:bodyPr/>
                    <a:lstStyle/>
                    <a:p>
                      <a:r>
                        <a:rPr lang="en-US" sz="1800" dirty="0" smtClean="0"/>
                        <a:t>Thematic approach using one book for all subjects to be in line with the competence in using Indonesian language as tools</a:t>
                      </a:r>
                      <a:r>
                        <a:rPr lang="en-US" sz="1800" baseline="0" dirty="0" smtClean="0"/>
                        <a:t> of communication and </a:t>
                      </a:r>
                      <a:r>
                        <a:rPr lang="id-ID" sz="1800" i="0" baseline="0" dirty="0" smtClean="0"/>
                        <a:t>carrier of knowledge</a:t>
                      </a:r>
                      <a:endParaRPr lang="id-ID" sz="1800" i="0" dirty="0"/>
                    </a:p>
                  </a:txBody>
                  <a:tcPr marL="84406" marR="84406" anchor="ctr"/>
                </a:tc>
              </a:tr>
              <a:tr h="370840">
                <a:tc vMerge="1">
                  <a:txBody>
                    <a:bodyPr/>
                    <a:lstStyle/>
                    <a:p>
                      <a:endParaRPr lang="id-ID" dirty="0"/>
                    </a:p>
                  </a:txBody>
                  <a:tcPr/>
                </a:tc>
                <a:tc>
                  <a:txBody>
                    <a:bodyPr/>
                    <a:lstStyle/>
                    <a:p>
                      <a:r>
                        <a:rPr lang="en-US" sz="1800" dirty="0" smtClean="0"/>
                        <a:t>Teaching more than one subject </a:t>
                      </a:r>
                      <a:endParaRPr lang="id-ID" sz="1800" dirty="0"/>
                    </a:p>
                  </a:txBody>
                  <a:tcPr marL="84406" marR="84406" anchor="ctr"/>
                </a:tc>
                <a:tc vMerge="1">
                  <a:txBody>
                    <a:bodyPr/>
                    <a:lstStyle/>
                    <a:p>
                      <a:endParaRPr lang="id-ID" dirty="0"/>
                    </a:p>
                  </a:txBody>
                  <a:tcPr/>
                </a:tc>
              </a:tr>
              <a:tr h="370840">
                <a:tc vMerge="1">
                  <a:txBody>
                    <a:bodyPr/>
                    <a:lstStyle/>
                    <a:p>
                      <a:endParaRPr lang="id-ID" sz="2400" b="1" dirty="0"/>
                    </a:p>
                  </a:txBody>
                  <a:tcPr anchor="ctr"/>
                </a:tc>
                <a:tc>
                  <a:txBody>
                    <a:bodyPr/>
                    <a:lstStyle/>
                    <a:p>
                      <a:r>
                        <a:rPr lang="en-US" sz="1800" dirty="0" smtClean="0"/>
                        <a:t>Using Indonesian language as the medium of teaching</a:t>
                      </a:r>
                      <a:endParaRPr lang="id-ID" sz="1800" dirty="0"/>
                    </a:p>
                  </a:txBody>
                  <a:tcPr marL="84406" marR="84406" anchor="ctr"/>
                </a:tc>
                <a:tc vMerge="1">
                  <a:txBody>
                    <a:bodyPr/>
                    <a:lstStyle/>
                    <a:p>
                      <a:endParaRPr lang="id-ID"/>
                    </a:p>
                  </a:txBody>
                  <a:tcPr/>
                </a:tc>
              </a:tr>
              <a:tr h="370840">
                <a:tc vMerge="1">
                  <a:txBody>
                    <a:bodyPr/>
                    <a:lstStyle/>
                    <a:p>
                      <a:endParaRPr lang="id-ID" sz="2400" b="1" dirty="0"/>
                    </a:p>
                  </a:txBody>
                  <a:tcPr anchor="ctr"/>
                </a:tc>
                <a:tc>
                  <a:txBody>
                    <a:bodyPr/>
                    <a:lstStyle/>
                    <a:p>
                      <a:r>
                        <a:rPr lang="en-US" sz="1800" dirty="0" smtClean="0"/>
                        <a:t>Using knowledge as the motor of discussion </a:t>
                      </a:r>
                      <a:endParaRPr lang="id-ID" sz="1800" dirty="0"/>
                    </a:p>
                  </a:txBody>
                  <a:tcPr marL="84406" marR="84406" anchor="ctr"/>
                </a:tc>
                <a:tc vMerge="1">
                  <a:txBody>
                    <a:bodyPr/>
                    <a:lstStyle/>
                    <a:p>
                      <a:endParaRPr lang="id-ID"/>
                    </a:p>
                  </a:txBody>
                  <a:tcPr/>
                </a:tc>
              </a:tr>
              <a:tr h="370840">
                <a:tc rowSpan="4">
                  <a:txBody>
                    <a:bodyPr/>
                    <a:lstStyle/>
                    <a:p>
                      <a:r>
                        <a:rPr lang="en-US" sz="2000" b="1" dirty="0" smtClean="0"/>
                        <a:t>Student</a:t>
                      </a:r>
                      <a:endParaRPr lang="id-ID" sz="2000" b="1" dirty="0"/>
                    </a:p>
                  </a:txBody>
                  <a:tcPr marL="84406" marR="84406" anchor="ctr"/>
                </a:tc>
                <a:tc>
                  <a:txBody>
                    <a:bodyPr/>
                    <a:lstStyle/>
                    <a:p>
                      <a:r>
                        <a:rPr lang="en-US" sz="1800" dirty="0" smtClean="0"/>
                        <a:t>Learning some subjects</a:t>
                      </a:r>
                      <a:r>
                        <a:rPr lang="en-US" sz="1800" baseline="0" dirty="0" smtClean="0"/>
                        <a:t> </a:t>
                      </a:r>
                      <a:endParaRPr lang="id-ID" sz="1800" dirty="0"/>
                    </a:p>
                  </a:txBody>
                  <a:tcPr marL="84406" marR="84406" anchor="ctr"/>
                </a:tc>
                <a:tc vMerge="1">
                  <a:txBody>
                    <a:bodyPr/>
                    <a:lstStyle/>
                    <a:p>
                      <a:endParaRPr lang="id-ID" sz="2000" dirty="0"/>
                    </a:p>
                  </a:txBody>
                  <a:tcPr/>
                </a:tc>
              </a:tr>
              <a:tr h="370840">
                <a:tc vMerge="1">
                  <a:txBody>
                    <a:bodyPr/>
                    <a:lstStyle/>
                    <a:p>
                      <a:endParaRPr lang="id-ID" dirty="0"/>
                    </a:p>
                  </a:txBody>
                  <a:tcPr/>
                </a:tc>
                <a:tc>
                  <a:txBody>
                    <a:bodyPr/>
                    <a:lstStyle/>
                    <a:p>
                      <a:r>
                        <a:rPr lang="en-US" sz="1800" dirty="0" smtClean="0"/>
                        <a:t>Learning subjects in different methods</a:t>
                      </a:r>
                      <a:endParaRPr lang="id-ID" sz="1800" dirty="0"/>
                    </a:p>
                  </a:txBody>
                  <a:tcPr marL="84406" marR="84406" anchor="ctr"/>
                </a:tc>
                <a:tc vMerge="1">
                  <a:txBody>
                    <a:bodyPr/>
                    <a:lstStyle/>
                    <a:p>
                      <a:endParaRPr lang="id-ID" sz="2000" dirty="0"/>
                    </a:p>
                  </a:txBody>
                  <a:tcPr/>
                </a:tc>
              </a:tr>
              <a:tr h="370840">
                <a:tc vMerge="1">
                  <a:txBody>
                    <a:bodyPr/>
                    <a:lstStyle/>
                    <a:p>
                      <a:endParaRPr lang="id-ID" dirty="0"/>
                    </a:p>
                  </a:txBody>
                  <a:tcPr/>
                </a:tc>
                <a:tc>
                  <a:txBody>
                    <a:bodyPr/>
                    <a:lstStyle/>
                    <a:p>
                      <a:r>
                        <a:rPr lang="en-US" sz="1800" dirty="0" smtClean="0"/>
                        <a:t>Buying books</a:t>
                      </a:r>
                      <a:endParaRPr lang="id-ID" sz="1800" dirty="0"/>
                    </a:p>
                  </a:txBody>
                  <a:tcPr marL="84406" marR="84406" anchor="ctr"/>
                </a:tc>
                <a:tc rowSpan="2">
                  <a:txBody>
                    <a:bodyPr/>
                    <a:lstStyle/>
                    <a:p>
                      <a:r>
                        <a:rPr lang="en-US" sz="1800" dirty="0" smtClean="0"/>
                        <a:t>Text books</a:t>
                      </a:r>
                      <a:r>
                        <a:rPr lang="en-US" sz="1800" baseline="0" dirty="0" smtClean="0"/>
                        <a:t> are provided by the government</a:t>
                      </a:r>
                      <a:endParaRPr lang="id-ID" sz="1800" dirty="0"/>
                    </a:p>
                  </a:txBody>
                  <a:tcPr marL="84406" marR="84406" anchor="ctr"/>
                </a:tc>
              </a:tr>
              <a:tr h="370840">
                <a:tc vMerge="1">
                  <a:txBody>
                    <a:bodyPr/>
                    <a:lstStyle/>
                    <a:p>
                      <a:endParaRPr lang="id-ID" sz="2000" dirty="0"/>
                    </a:p>
                  </a:txBody>
                  <a:tcPr/>
                </a:tc>
                <a:tc>
                  <a:txBody>
                    <a:bodyPr/>
                    <a:lstStyle/>
                    <a:p>
                      <a:r>
                        <a:rPr lang="en-US" sz="1800" dirty="0" smtClean="0"/>
                        <a:t>Buying students’ worksheet  </a:t>
                      </a:r>
                      <a:endParaRPr lang="id-ID" sz="1800" dirty="0"/>
                    </a:p>
                  </a:txBody>
                  <a:tcPr marL="84406" marR="84406" anchor="ctr"/>
                </a:tc>
                <a:tc vMerge="1">
                  <a:txBody>
                    <a:bodyPr/>
                    <a:lstStyle/>
                    <a:p>
                      <a:endParaRPr lang="id-ID" sz="2000" dirty="0"/>
                    </a:p>
                  </a:txBody>
                  <a:tcPr/>
                </a:tc>
              </a:tr>
            </a:tbl>
          </a:graphicData>
        </a:graphic>
      </p:graphicFrame>
      <p:sp>
        <p:nvSpPr>
          <p:cNvPr id="4" name="TextBox 18"/>
          <p:cNvSpPr txBox="1">
            <a:spLocks noChangeArrowheads="1"/>
          </p:cNvSpPr>
          <p:nvPr/>
        </p:nvSpPr>
        <p:spPr bwMode="auto">
          <a:xfrm>
            <a:off x="118698" y="-37106"/>
            <a:ext cx="8773782" cy="461665"/>
          </a:xfrm>
          <a:prstGeom prst="rect">
            <a:avLst/>
          </a:prstGeom>
          <a:noFill/>
          <a:ln w="9525">
            <a:noFill/>
            <a:miter lim="800000"/>
            <a:headEnd/>
            <a:tailEnd/>
          </a:ln>
        </p:spPr>
        <p:txBody>
          <a:bodyPr wrap="square" anchorCtr="1">
            <a:spAutoFit/>
          </a:bodyPr>
          <a:lstStyle/>
          <a:p>
            <a:pPr algn="ctr"/>
            <a:r>
              <a:rPr lang="en-US" sz="2400" b="1" dirty="0" smtClean="0">
                <a:solidFill>
                  <a:srgbClr val="E46C0A"/>
                </a:solidFill>
              </a:rPr>
              <a:t>Step in Balancing Primary School Teacher and Students’ duties</a:t>
            </a:r>
            <a:endParaRPr lang="id-ID" sz="2400" b="1" dirty="0">
              <a:solidFill>
                <a:srgbClr val="E46C0A"/>
              </a:solidFill>
            </a:endParaRPr>
          </a:p>
        </p:txBody>
      </p:sp>
      <p:cxnSp>
        <p:nvCxnSpPr>
          <p:cNvPr id="5" name="Straight Connector 3"/>
          <p:cNvCxnSpPr>
            <a:cxnSpLocks noChangeShapeType="1"/>
          </p:cNvCxnSpPr>
          <p:nvPr/>
        </p:nvCxnSpPr>
        <p:spPr bwMode="auto">
          <a:xfrm>
            <a:off x="0" y="609600"/>
            <a:ext cx="9144000" cy="0"/>
          </a:xfrm>
          <a:prstGeom prst="straightConnector1">
            <a:avLst/>
          </a:prstGeom>
          <a:noFill/>
          <a:ln w="9528">
            <a:solidFill>
              <a:srgbClr val="4A7EBB"/>
            </a:solidFill>
            <a:round/>
            <a:headEnd/>
            <a:tailEnd/>
          </a:ln>
        </p:spPr>
      </p:cxnSp>
    </p:spTree>
    <p:extLst>
      <p:ext uri="{BB962C8B-B14F-4D97-AF65-F5344CB8AC3E}">
        <p14:creationId xmlns:p14="http://schemas.microsoft.com/office/powerpoint/2010/main" val="5753361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33366033"/>
              </p:ext>
            </p:extLst>
          </p:nvPr>
        </p:nvGraphicFramePr>
        <p:xfrm>
          <a:off x="137726" y="798160"/>
          <a:ext cx="8887695" cy="5151120"/>
        </p:xfrm>
        <a:graphic>
          <a:graphicData uri="http://schemas.openxmlformats.org/drawingml/2006/table">
            <a:tbl>
              <a:tblPr firstRow="1" bandRow="1">
                <a:tableStyleId>{5C22544A-7EE6-4342-B048-85BDC9FD1C3A}</a:tableStyleId>
              </a:tblPr>
              <a:tblGrid>
                <a:gridCol w="2058010"/>
                <a:gridCol w="6829685"/>
              </a:tblGrid>
              <a:tr h="370840">
                <a:tc>
                  <a:txBody>
                    <a:bodyPr/>
                    <a:lstStyle/>
                    <a:p>
                      <a:r>
                        <a:rPr lang="id-ID" sz="2400" dirty="0" smtClean="0"/>
                        <a:t>Pro</a:t>
                      </a:r>
                      <a:r>
                        <a:rPr lang="en-US" sz="2400" dirty="0" smtClean="0"/>
                        <a:t>c</a:t>
                      </a:r>
                      <a:r>
                        <a:rPr lang="id-ID" sz="2400" dirty="0" smtClean="0"/>
                        <a:t>es</a:t>
                      </a:r>
                      <a:r>
                        <a:rPr lang="en-US" sz="2400" dirty="0" smtClean="0"/>
                        <a:t>s</a:t>
                      </a:r>
                      <a:endParaRPr lang="id-ID" sz="2400" dirty="0"/>
                    </a:p>
                  </a:txBody>
                  <a:tcPr marL="84406" marR="84406"/>
                </a:tc>
                <a:tc>
                  <a:txBody>
                    <a:bodyPr/>
                    <a:lstStyle/>
                    <a:p>
                      <a:r>
                        <a:rPr lang="en-US" sz="2400" dirty="0" smtClean="0"/>
                        <a:t>Strengthening Characteristics</a:t>
                      </a:r>
                      <a:endParaRPr lang="id-ID" sz="2400" dirty="0"/>
                    </a:p>
                  </a:txBody>
                  <a:tcPr marL="84406" marR="84406"/>
                </a:tc>
              </a:tr>
              <a:tr h="370840">
                <a:tc rowSpan="4">
                  <a:txBody>
                    <a:bodyPr/>
                    <a:lstStyle/>
                    <a:p>
                      <a:r>
                        <a:rPr lang="en-US" sz="2400" b="1" dirty="0" smtClean="0"/>
                        <a:t>Teaching and Learning Process</a:t>
                      </a:r>
                      <a:endParaRPr lang="id-ID" sz="2400" b="1" dirty="0"/>
                    </a:p>
                  </a:txBody>
                  <a:tcPr marL="84406" marR="84406" anchor="ctr"/>
                </a:tc>
                <a:tc>
                  <a:txBody>
                    <a:bodyPr/>
                    <a:lstStyle/>
                    <a:p>
                      <a:r>
                        <a:rPr lang="en-US" sz="2000" b="1" dirty="0" smtClean="0"/>
                        <a:t>Applying scientific method</a:t>
                      </a:r>
                      <a:r>
                        <a:rPr lang="en-US" sz="2000" b="1" baseline="0" dirty="0" smtClean="0"/>
                        <a:t> by observing, asking, experiencing, thinking,….</a:t>
                      </a:r>
                      <a:endParaRPr lang="id-ID" sz="2000" b="1" dirty="0"/>
                    </a:p>
                  </a:txBody>
                  <a:tcPr marL="84406" marR="84406"/>
                </a:tc>
              </a:tr>
              <a:tr h="370840">
                <a:tc vMerge="1">
                  <a:txBody>
                    <a:bodyPr/>
                    <a:lstStyle/>
                    <a:p>
                      <a:endParaRPr lang="id-ID" sz="2400" dirty="0"/>
                    </a:p>
                  </a:txBody>
                  <a:tcPr/>
                </a:tc>
                <a:tc>
                  <a:txBody>
                    <a:bodyPr/>
                    <a:lstStyle/>
                    <a:p>
                      <a:r>
                        <a:rPr lang="en-US" sz="2000" b="1" dirty="0" smtClean="0"/>
                        <a:t>Using science and knowledge as a teaching and learning motor for all subjects. </a:t>
                      </a:r>
                      <a:endParaRPr lang="id-ID" sz="2000" b="1" dirty="0"/>
                    </a:p>
                  </a:txBody>
                  <a:tcPr marL="84406" marR="84406"/>
                </a:tc>
              </a:tr>
              <a:tr h="370840">
                <a:tc vMerge="1">
                  <a:txBody>
                    <a:bodyPr/>
                    <a:lstStyle/>
                    <a:p>
                      <a:endParaRPr lang="id-ID" sz="2400" dirty="0"/>
                    </a:p>
                  </a:txBody>
                  <a:tcPr/>
                </a:tc>
                <a:tc>
                  <a:txBody>
                    <a:bodyPr/>
                    <a:lstStyle/>
                    <a:p>
                      <a:r>
                        <a:rPr lang="en-US" sz="2000" b="1" dirty="0" smtClean="0"/>
                        <a:t>Encourage students to find out</a:t>
                      </a:r>
                      <a:r>
                        <a:rPr lang="en-US" sz="2000" b="1" baseline="0" dirty="0" smtClean="0"/>
                        <a:t> the information, not to be informed </a:t>
                      </a:r>
                      <a:r>
                        <a:rPr lang="id-ID" sz="2000" b="1" dirty="0" smtClean="0"/>
                        <a:t>[</a:t>
                      </a:r>
                      <a:r>
                        <a:rPr lang="id-ID" sz="2000" b="1" i="1" dirty="0" smtClean="0"/>
                        <a:t>discovery learning</a:t>
                      </a:r>
                      <a:r>
                        <a:rPr lang="id-ID" sz="2000" b="1" dirty="0" smtClean="0"/>
                        <a:t>]</a:t>
                      </a:r>
                      <a:endParaRPr lang="id-ID" sz="2000" b="1" dirty="0"/>
                    </a:p>
                  </a:txBody>
                  <a:tcPr marL="84406" marR="84406"/>
                </a:tc>
              </a:tr>
              <a:tr h="370840">
                <a:tc vMerge="1">
                  <a:txBody>
                    <a:bodyPr/>
                    <a:lstStyle/>
                    <a:p>
                      <a:endParaRPr lang="id-ID" sz="2400" b="1" dirty="0"/>
                    </a:p>
                  </a:txBody>
                  <a:tcPr/>
                </a:tc>
                <a:tc>
                  <a:txBody>
                    <a:bodyPr/>
                    <a:lstStyle/>
                    <a:p>
                      <a:r>
                        <a:rPr lang="en-US" sz="2000" b="1" dirty="0" smtClean="0"/>
                        <a:t>Emphasizing</a:t>
                      </a:r>
                      <a:r>
                        <a:rPr lang="en-US" sz="2000" b="1" baseline="0" dirty="0" smtClean="0"/>
                        <a:t> the language competence as a tool of communication, knowledge carrier, and having competence of logical, systematic and creative thinking. </a:t>
                      </a:r>
                      <a:endParaRPr lang="id-ID" sz="2000" b="1" dirty="0"/>
                    </a:p>
                  </a:txBody>
                  <a:tcPr marL="84406" marR="84406"/>
                </a:tc>
              </a:tr>
              <a:tr h="370840">
                <a:tc rowSpan="4">
                  <a:txBody>
                    <a:bodyPr/>
                    <a:lstStyle/>
                    <a:p>
                      <a:r>
                        <a:rPr lang="en-US" sz="2400" b="1" dirty="0" smtClean="0"/>
                        <a:t>Assessment</a:t>
                      </a:r>
                      <a:endParaRPr lang="id-ID" sz="2400" b="1" dirty="0"/>
                    </a:p>
                  </a:txBody>
                  <a:tcPr marL="84406" marR="84406" anchor="ctr"/>
                </a:tc>
                <a:tc>
                  <a:txBody>
                    <a:bodyPr/>
                    <a:lstStyle/>
                    <a:p>
                      <a:r>
                        <a:rPr lang="en-US" sz="2000" b="1" dirty="0" smtClean="0"/>
                        <a:t>Assess</a:t>
                      </a:r>
                      <a:r>
                        <a:rPr lang="en-US" sz="2000" b="1" baseline="0" dirty="0" smtClean="0"/>
                        <a:t> students’ level of thinking starting from low to high </a:t>
                      </a:r>
                      <a:endParaRPr lang="id-ID" sz="2000" b="1" dirty="0"/>
                    </a:p>
                  </a:txBody>
                  <a:tcPr marL="84406" marR="84406"/>
                </a:tc>
              </a:tr>
              <a:tr h="370840">
                <a:tc vMerge="1">
                  <a:txBody>
                    <a:bodyPr/>
                    <a:lstStyle/>
                    <a:p>
                      <a:endParaRPr lang="id-ID" sz="2400" dirty="0"/>
                    </a:p>
                  </a:txBody>
                  <a:tcPr/>
                </a:tc>
                <a:tc>
                  <a:txBody>
                    <a:bodyPr/>
                    <a:lstStyle/>
                    <a:p>
                      <a:r>
                        <a:rPr lang="en-US" sz="2000" b="1" dirty="0" smtClean="0"/>
                        <a:t>Emphasizing deep thinking question (not merely memorizing)</a:t>
                      </a:r>
                      <a:endParaRPr lang="id-ID" sz="2000" b="1" dirty="0"/>
                    </a:p>
                  </a:txBody>
                  <a:tcPr marL="84406" marR="84406"/>
                </a:tc>
              </a:tr>
              <a:tr h="370840">
                <a:tc vMerge="1">
                  <a:txBody>
                    <a:bodyPr/>
                    <a:lstStyle/>
                    <a:p>
                      <a:endParaRPr lang="id-ID" sz="2400" dirty="0"/>
                    </a:p>
                  </a:txBody>
                  <a:tcPr/>
                </a:tc>
                <a:tc>
                  <a:txBody>
                    <a:bodyPr/>
                    <a:lstStyle/>
                    <a:p>
                      <a:r>
                        <a:rPr lang="en-US" sz="2000" b="1" dirty="0" smtClean="0"/>
                        <a:t>Assess students working process, not only the product</a:t>
                      </a:r>
                      <a:endParaRPr lang="id-ID" sz="2000" b="1" dirty="0"/>
                    </a:p>
                  </a:txBody>
                  <a:tcPr marL="84406" marR="84406"/>
                </a:tc>
              </a:tr>
              <a:tr h="370840">
                <a:tc vMerge="1">
                  <a:txBody>
                    <a:bodyPr/>
                    <a:lstStyle/>
                    <a:p>
                      <a:endParaRPr lang="id-ID" sz="2400" dirty="0"/>
                    </a:p>
                  </a:txBody>
                  <a:tcPr/>
                </a:tc>
                <a:tc>
                  <a:txBody>
                    <a:bodyPr/>
                    <a:lstStyle/>
                    <a:p>
                      <a:r>
                        <a:rPr lang="en-US" sz="2000" b="1" dirty="0" smtClean="0"/>
                        <a:t>Using students’ learning portfolio</a:t>
                      </a:r>
                      <a:endParaRPr lang="id-ID" sz="2000" b="1" dirty="0"/>
                    </a:p>
                  </a:txBody>
                  <a:tcPr marL="84406" marR="84406"/>
                </a:tc>
              </a:tr>
            </a:tbl>
          </a:graphicData>
        </a:graphic>
      </p:graphicFrame>
      <p:sp>
        <p:nvSpPr>
          <p:cNvPr id="4" name="TextBox 18"/>
          <p:cNvSpPr txBox="1">
            <a:spLocks noChangeArrowheads="1"/>
          </p:cNvSpPr>
          <p:nvPr/>
        </p:nvSpPr>
        <p:spPr bwMode="auto">
          <a:xfrm>
            <a:off x="118698" y="-37107"/>
            <a:ext cx="8573965" cy="707886"/>
          </a:xfrm>
          <a:prstGeom prst="rect">
            <a:avLst/>
          </a:prstGeom>
          <a:noFill/>
          <a:ln w="9525">
            <a:noFill/>
            <a:miter lim="800000"/>
            <a:headEnd/>
            <a:tailEnd/>
          </a:ln>
        </p:spPr>
        <p:txBody>
          <a:bodyPr anchorCtr="1">
            <a:spAutoFit/>
          </a:bodyPr>
          <a:lstStyle/>
          <a:p>
            <a:pPr algn="ctr"/>
            <a:r>
              <a:rPr lang="id-ID" sz="4000" b="1" dirty="0" smtClean="0">
                <a:solidFill>
                  <a:srgbClr val="0070C0"/>
                </a:solidFill>
              </a:rPr>
              <a:t> </a:t>
            </a:r>
            <a:r>
              <a:rPr lang="en-US" sz="4000" b="1" dirty="0" smtClean="0">
                <a:solidFill>
                  <a:srgbClr val="0070C0"/>
                </a:solidFill>
              </a:rPr>
              <a:t>Steps of Strengthening Process</a:t>
            </a:r>
            <a:endParaRPr lang="id-ID" sz="4000" b="1" dirty="0">
              <a:solidFill>
                <a:srgbClr val="0070C0"/>
              </a:solidFill>
            </a:endParaRPr>
          </a:p>
        </p:txBody>
      </p:sp>
      <p:cxnSp>
        <p:nvCxnSpPr>
          <p:cNvPr id="5" name="Straight Connector 3"/>
          <p:cNvCxnSpPr>
            <a:cxnSpLocks noChangeShapeType="1"/>
          </p:cNvCxnSpPr>
          <p:nvPr/>
        </p:nvCxnSpPr>
        <p:spPr bwMode="auto">
          <a:xfrm>
            <a:off x="0" y="692696"/>
            <a:ext cx="9144000" cy="0"/>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44204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74787973"/>
              </p:ext>
            </p:extLst>
          </p:nvPr>
        </p:nvGraphicFramePr>
        <p:xfrm>
          <a:off x="1007604" y="764703"/>
          <a:ext cx="7128792" cy="4824535"/>
        </p:xfrm>
        <a:graphic>
          <a:graphicData uri="http://schemas.openxmlformats.org/drawingml/2006/table">
            <a:tbl>
              <a:tblPr firstRow="1" bandRow="1">
                <a:tableStyleId>{F5AB1C69-6EDB-4FF4-983F-18BD219EF322}</a:tableStyleId>
              </a:tblPr>
              <a:tblGrid>
                <a:gridCol w="667421"/>
                <a:gridCol w="3392983"/>
                <a:gridCol w="522590"/>
                <a:gridCol w="522590"/>
                <a:gridCol w="522590"/>
                <a:gridCol w="522590"/>
                <a:gridCol w="522590"/>
                <a:gridCol w="455438"/>
              </a:tblGrid>
              <a:tr h="338007">
                <a:tc>
                  <a:txBody>
                    <a:bodyPr/>
                    <a:lstStyle/>
                    <a:p>
                      <a:r>
                        <a:rPr lang="id-ID" sz="1600" b="1" dirty="0" smtClean="0"/>
                        <a:t>No</a:t>
                      </a:r>
                      <a:endParaRPr lang="id-ID" sz="1600" b="1" dirty="0"/>
                    </a:p>
                  </a:txBody>
                  <a:tcPr marL="0" marR="0" marT="0" marB="0"/>
                </a:tc>
                <a:tc>
                  <a:txBody>
                    <a:bodyPr/>
                    <a:lstStyle/>
                    <a:p>
                      <a:r>
                        <a:rPr lang="id-ID" sz="1600" b="1" dirty="0" smtClean="0"/>
                        <a:t>Komponen</a:t>
                      </a:r>
                      <a:endParaRPr lang="id-ID" sz="1600" b="1" dirty="0"/>
                    </a:p>
                  </a:txBody>
                  <a:tcPr marL="0" marR="0" marT="0" marB="0"/>
                </a:tc>
                <a:tc>
                  <a:txBody>
                    <a:bodyPr/>
                    <a:lstStyle/>
                    <a:p>
                      <a:pPr algn="ctr"/>
                      <a:r>
                        <a:rPr lang="id-ID" sz="1600" b="1" dirty="0" smtClean="0"/>
                        <a:t>I</a:t>
                      </a:r>
                      <a:endParaRPr lang="id-ID" sz="1600" b="1" dirty="0"/>
                    </a:p>
                  </a:txBody>
                  <a:tcPr marL="0" marR="0" marT="0" marB="0"/>
                </a:tc>
                <a:tc>
                  <a:txBody>
                    <a:bodyPr/>
                    <a:lstStyle/>
                    <a:p>
                      <a:pPr algn="ctr"/>
                      <a:r>
                        <a:rPr lang="id-ID" sz="1600" b="1" dirty="0" smtClean="0"/>
                        <a:t>II</a:t>
                      </a:r>
                      <a:endParaRPr lang="id-ID" sz="1600" b="1" dirty="0"/>
                    </a:p>
                  </a:txBody>
                  <a:tcPr marL="0" marR="0" marT="0" marB="0"/>
                </a:tc>
                <a:tc>
                  <a:txBody>
                    <a:bodyPr/>
                    <a:lstStyle/>
                    <a:p>
                      <a:pPr algn="ctr"/>
                      <a:r>
                        <a:rPr lang="id-ID" sz="1600" b="1" dirty="0" smtClean="0"/>
                        <a:t>III</a:t>
                      </a:r>
                      <a:endParaRPr lang="id-ID" sz="1600" b="1" dirty="0"/>
                    </a:p>
                  </a:txBody>
                  <a:tcPr marL="0" marR="0" marT="0" marB="0"/>
                </a:tc>
                <a:tc>
                  <a:txBody>
                    <a:bodyPr/>
                    <a:lstStyle/>
                    <a:p>
                      <a:pPr algn="ctr"/>
                      <a:r>
                        <a:rPr lang="id-ID" sz="1600" b="1" dirty="0" smtClean="0"/>
                        <a:t>IV</a:t>
                      </a:r>
                      <a:endParaRPr lang="id-ID" sz="1600" b="1" dirty="0"/>
                    </a:p>
                  </a:txBody>
                  <a:tcPr marL="0" marR="0" marT="0" marB="0"/>
                </a:tc>
                <a:tc>
                  <a:txBody>
                    <a:bodyPr/>
                    <a:lstStyle/>
                    <a:p>
                      <a:pPr algn="ctr"/>
                      <a:r>
                        <a:rPr lang="id-ID" sz="1600" b="1" dirty="0" smtClean="0"/>
                        <a:t>V</a:t>
                      </a:r>
                      <a:endParaRPr lang="id-ID" sz="1600" b="1" dirty="0"/>
                    </a:p>
                  </a:txBody>
                  <a:tcPr marL="0" marR="0" marT="0" marB="0"/>
                </a:tc>
                <a:tc>
                  <a:txBody>
                    <a:bodyPr/>
                    <a:lstStyle/>
                    <a:p>
                      <a:pPr algn="ctr"/>
                      <a:r>
                        <a:rPr lang="id-ID" sz="1600" b="1" dirty="0" smtClean="0"/>
                        <a:t>VI</a:t>
                      </a:r>
                      <a:endParaRPr lang="id-ID" sz="1600" b="1" dirty="0"/>
                    </a:p>
                  </a:txBody>
                  <a:tcPr marL="0" marR="0" marT="0" marB="0"/>
                </a:tc>
              </a:tr>
              <a:tr h="351212">
                <a:tc gridSpan="2">
                  <a:txBody>
                    <a:bodyPr/>
                    <a:lstStyle/>
                    <a:p>
                      <a:pPr algn="ctr"/>
                      <a:r>
                        <a:rPr lang="en-US" sz="1600" b="1" dirty="0" smtClean="0"/>
                        <a:t>Group</a:t>
                      </a:r>
                      <a:r>
                        <a:rPr lang="id-ID" sz="1600" b="1" dirty="0" smtClean="0"/>
                        <a:t> A</a:t>
                      </a:r>
                      <a:endParaRPr lang="id-ID" sz="1600" b="1" dirty="0"/>
                    </a:p>
                  </a:txBody>
                  <a:tcPr marL="0" marR="0" marT="0" marB="0"/>
                </a:tc>
                <a:tc hMerge="1">
                  <a:txBody>
                    <a:bodyPr/>
                    <a:lstStyle/>
                    <a:p>
                      <a:endParaRPr lang="id-ID" sz="1600" b="1" dirty="0"/>
                    </a:p>
                  </a:txBody>
                  <a:tcPr marL="0" marR="0" marT="0" marB="0"/>
                </a:tc>
                <a:tc>
                  <a:txBody>
                    <a:bodyPr/>
                    <a:lstStyle/>
                    <a:p>
                      <a:pPr algn="ctr" rtl="0" fontAlgn="t"/>
                      <a:endParaRPr lang="id-ID" sz="1600" b="1" i="0" u="none" strike="noStrike" dirty="0">
                        <a:solidFill>
                          <a:srgbClr val="000000"/>
                        </a:solidFill>
                        <a:latin typeface="Calibri"/>
                      </a:endParaRPr>
                    </a:p>
                  </a:txBody>
                  <a:tcPr marL="15000" marR="15000" marT="9526" marB="0"/>
                </a:tc>
                <a:tc>
                  <a:txBody>
                    <a:bodyPr/>
                    <a:lstStyle/>
                    <a:p>
                      <a:pPr algn="ctr" rtl="0" fontAlgn="t"/>
                      <a:endParaRPr lang="id-ID" sz="1600" b="1" i="0" u="none" strike="noStrike" dirty="0">
                        <a:solidFill>
                          <a:srgbClr val="000000"/>
                        </a:solidFill>
                        <a:latin typeface="Calibri"/>
                      </a:endParaRPr>
                    </a:p>
                  </a:txBody>
                  <a:tcPr marL="15000" marR="15000" marT="9526" marB="0"/>
                </a:tc>
                <a:tc>
                  <a:txBody>
                    <a:bodyPr/>
                    <a:lstStyle/>
                    <a:p>
                      <a:pPr algn="ctr" rtl="0" fontAlgn="t"/>
                      <a:endParaRPr lang="id-ID" sz="1600" b="1" i="0" u="none" strike="noStrike" dirty="0">
                        <a:solidFill>
                          <a:srgbClr val="000000"/>
                        </a:solidFill>
                        <a:latin typeface="Calibri"/>
                      </a:endParaRPr>
                    </a:p>
                  </a:txBody>
                  <a:tcPr marL="15000" marR="15000" marT="9526" marB="0"/>
                </a:tc>
                <a:tc>
                  <a:txBody>
                    <a:bodyPr/>
                    <a:lstStyle/>
                    <a:p>
                      <a:pPr algn="ctr" rtl="0" fontAlgn="t"/>
                      <a:endParaRPr lang="id-ID" sz="1600" b="1" i="0" u="none" strike="noStrike" dirty="0">
                        <a:solidFill>
                          <a:srgbClr val="000000"/>
                        </a:solidFill>
                        <a:latin typeface="Calibri"/>
                      </a:endParaRPr>
                    </a:p>
                  </a:txBody>
                  <a:tcPr marL="15000" marR="15000" marT="9526" marB="0"/>
                </a:tc>
                <a:tc>
                  <a:txBody>
                    <a:bodyPr/>
                    <a:lstStyle/>
                    <a:p>
                      <a:pPr algn="ctr" rtl="0" fontAlgn="t"/>
                      <a:endParaRPr lang="id-ID" sz="1600" b="1" i="0" u="none" strike="noStrike" dirty="0">
                        <a:solidFill>
                          <a:srgbClr val="000000"/>
                        </a:solidFill>
                        <a:latin typeface="Calibri"/>
                      </a:endParaRPr>
                    </a:p>
                  </a:txBody>
                  <a:tcPr marL="15000" marR="15000" marT="9526" marB="0"/>
                </a:tc>
                <a:tc>
                  <a:txBody>
                    <a:bodyPr/>
                    <a:lstStyle/>
                    <a:p>
                      <a:pPr algn="ctr" rtl="0" fontAlgn="t"/>
                      <a:endParaRPr lang="id-ID" sz="1600" b="1" i="0" u="none" strike="noStrike" dirty="0">
                        <a:solidFill>
                          <a:srgbClr val="000000"/>
                        </a:solidFill>
                        <a:latin typeface="Calibri"/>
                      </a:endParaRPr>
                    </a:p>
                  </a:txBody>
                  <a:tcPr marL="15000" marR="15000" marT="9526" marB="0"/>
                </a:tc>
              </a:tr>
              <a:tr h="351212">
                <a:tc>
                  <a:txBody>
                    <a:bodyPr/>
                    <a:lstStyle/>
                    <a:p>
                      <a:pPr algn="ctr"/>
                      <a:r>
                        <a:rPr lang="id-ID" sz="1600" b="1" dirty="0" smtClean="0"/>
                        <a:t>1</a:t>
                      </a:r>
                      <a:endParaRPr lang="id-ID" sz="1600" b="1" dirty="0"/>
                    </a:p>
                  </a:txBody>
                  <a:tcPr marL="0" marR="0" marT="0" marB="0"/>
                </a:tc>
                <a:tc>
                  <a:txBody>
                    <a:bodyPr/>
                    <a:lstStyle/>
                    <a:p>
                      <a:r>
                        <a:rPr lang="en-US" sz="1600" b="1" dirty="0" smtClean="0"/>
                        <a:t>Religion</a:t>
                      </a:r>
                      <a:r>
                        <a:rPr lang="en-US" sz="1600" b="1" baseline="0" dirty="0" smtClean="0"/>
                        <a:t> and attitudes</a:t>
                      </a:r>
                      <a:endParaRPr lang="id-ID" sz="1600" b="1" dirty="0"/>
                    </a:p>
                  </a:txBody>
                  <a:tcPr marL="0" marR="0" marT="0" marB="0"/>
                </a:tc>
                <a:tc>
                  <a:txBody>
                    <a:bodyPr/>
                    <a:lstStyle/>
                    <a:p>
                      <a:pPr algn="ctr" rtl="0" fontAlgn="t"/>
                      <a:r>
                        <a:rPr lang="id-ID" sz="1600" b="1" u="none" strike="noStrike" dirty="0"/>
                        <a:t>4</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dirty="0"/>
                        <a:t>4</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dirty="0"/>
                        <a:t>4</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dirty="0" smtClean="0"/>
                        <a:t>4</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dirty="0" smtClean="0"/>
                        <a:t>4</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dirty="0" smtClean="0"/>
                        <a:t>4</a:t>
                      </a:r>
                      <a:endParaRPr lang="id-ID" sz="1600" b="1" i="0" u="none" strike="noStrike" dirty="0">
                        <a:solidFill>
                          <a:srgbClr val="000000"/>
                        </a:solidFill>
                        <a:latin typeface="Calibri"/>
                      </a:endParaRPr>
                    </a:p>
                  </a:txBody>
                  <a:tcPr marL="15000" marR="15000" marT="9526" marB="0"/>
                </a:tc>
              </a:tr>
              <a:tr h="351212">
                <a:tc>
                  <a:txBody>
                    <a:bodyPr/>
                    <a:lstStyle/>
                    <a:p>
                      <a:pPr algn="ctr"/>
                      <a:r>
                        <a:rPr lang="id-ID" sz="1600" b="1" dirty="0" smtClean="0"/>
                        <a:t>2</a:t>
                      </a:r>
                      <a:endParaRPr lang="id-ID" sz="1600" b="1" dirty="0"/>
                    </a:p>
                  </a:txBody>
                  <a:tcPr marL="0" marR="0" marT="0" marB="0"/>
                </a:tc>
                <a:tc>
                  <a:txBody>
                    <a:bodyPr/>
                    <a:lstStyle/>
                    <a:p>
                      <a:r>
                        <a:rPr lang="en-US" sz="1600" b="1" dirty="0" smtClean="0"/>
                        <a:t>Civics</a:t>
                      </a:r>
                      <a:endParaRPr lang="id-ID" sz="1600" b="1" dirty="0"/>
                    </a:p>
                  </a:txBody>
                  <a:tcPr marL="0" marR="0" marT="0" marB="0"/>
                </a:tc>
                <a:tc>
                  <a:txBody>
                    <a:bodyPr/>
                    <a:lstStyle/>
                    <a:p>
                      <a:pPr algn="ctr" rtl="0" fontAlgn="t"/>
                      <a:r>
                        <a:rPr lang="id-ID" sz="1600" b="1" u="none" strike="noStrike" dirty="0"/>
                        <a:t>5</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a:t>6</a:t>
                      </a:r>
                      <a:endParaRPr lang="id-ID" sz="1600" b="1" i="0" u="none" strike="noStrike">
                        <a:solidFill>
                          <a:srgbClr val="000000"/>
                        </a:solidFill>
                        <a:latin typeface="Calibri"/>
                      </a:endParaRPr>
                    </a:p>
                  </a:txBody>
                  <a:tcPr marL="15000" marR="15000" marT="9526" marB="0"/>
                </a:tc>
                <a:tc>
                  <a:txBody>
                    <a:bodyPr/>
                    <a:lstStyle/>
                    <a:p>
                      <a:pPr algn="ctr" rtl="0" fontAlgn="t"/>
                      <a:r>
                        <a:rPr lang="id-ID" sz="1600" b="1" u="none" strike="noStrike" dirty="0"/>
                        <a:t>6</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dirty="0" smtClean="0"/>
                        <a:t>4</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a:t>4</a:t>
                      </a:r>
                      <a:endParaRPr lang="id-ID" sz="1600" b="1" i="0" u="none" strike="noStrike">
                        <a:solidFill>
                          <a:srgbClr val="000000"/>
                        </a:solidFill>
                        <a:latin typeface="Calibri"/>
                      </a:endParaRPr>
                    </a:p>
                  </a:txBody>
                  <a:tcPr marL="15000" marR="15000" marT="9526" marB="0"/>
                </a:tc>
                <a:tc>
                  <a:txBody>
                    <a:bodyPr/>
                    <a:lstStyle/>
                    <a:p>
                      <a:pPr algn="ctr" rtl="0" fontAlgn="t"/>
                      <a:r>
                        <a:rPr lang="id-ID" sz="1600" b="1" u="none" strike="noStrike"/>
                        <a:t>4</a:t>
                      </a:r>
                      <a:endParaRPr lang="id-ID" sz="1600" b="1" i="0" u="none" strike="noStrike">
                        <a:solidFill>
                          <a:srgbClr val="000000"/>
                        </a:solidFill>
                        <a:latin typeface="Calibri"/>
                      </a:endParaRPr>
                    </a:p>
                  </a:txBody>
                  <a:tcPr marL="15000" marR="15000" marT="9526" marB="0"/>
                </a:tc>
              </a:tr>
              <a:tr h="351212">
                <a:tc>
                  <a:txBody>
                    <a:bodyPr/>
                    <a:lstStyle/>
                    <a:p>
                      <a:pPr algn="ctr"/>
                      <a:r>
                        <a:rPr lang="id-ID" sz="1600" b="1" dirty="0" smtClean="0"/>
                        <a:t>3</a:t>
                      </a:r>
                      <a:endParaRPr lang="id-ID" sz="1600" b="1" dirty="0"/>
                    </a:p>
                  </a:txBody>
                  <a:tcPr marL="0" marR="0" marT="0" marB="0"/>
                </a:tc>
                <a:tc>
                  <a:txBody>
                    <a:bodyPr/>
                    <a:lstStyle/>
                    <a:p>
                      <a:r>
                        <a:rPr lang="en-US" sz="1600" b="1" dirty="0" smtClean="0"/>
                        <a:t>Indonesian</a:t>
                      </a:r>
                      <a:r>
                        <a:rPr lang="en-US" sz="1600" b="1" baseline="0" dirty="0" smtClean="0"/>
                        <a:t> Language</a:t>
                      </a:r>
                      <a:endParaRPr lang="id-ID" sz="1600" b="1" dirty="0"/>
                    </a:p>
                  </a:txBody>
                  <a:tcPr marL="0" marR="0" marT="0" marB="0"/>
                </a:tc>
                <a:tc>
                  <a:txBody>
                    <a:bodyPr/>
                    <a:lstStyle/>
                    <a:p>
                      <a:pPr algn="ctr" rtl="0" fontAlgn="t"/>
                      <a:r>
                        <a:rPr lang="id-ID" sz="1600" b="1" u="none" strike="noStrike" dirty="0"/>
                        <a:t>8</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a:t>8</a:t>
                      </a:r>
                      <a:endParaRPr lang="id-ID" sz="1600" b="1" i="0" u="none" strike="noStrike">
                        <a:solidFill>
                          <a:srgbClr val="000000"/>
                        </a:solidFill>
                        <a:latin typeface="Calibri"/>
                      </a:endParaRPr>
                    </a:p>
                  </a:txBody>
                  <a:tcPr marL="15000" marR="15000" marT="9526" marB="0"/>
                </a:tc>
                <a:tc>
                  <a:txBody>
                    <a:bodyPr/>
                    <a:lstStyle/>
                    <a:p>
                      <a:pPr algn="ctr" rtl="0" fontAlgn="t"/>
                      <a:r>
                        <a:rPr lang="id-ID" sz="1600" b="1" u="none" strike="noStrike"/>
                        <a:t>10</a:t>
                      </a:r>
                      <a:endParaRPr lang="id-ID" sz="1600" b="1" i="0" u="none" strike="noStrike">
                        <a:solidFill>
                          <a:srgbClr val="000000"/>
                        </a:solidFill>
                        <a:latin typeface="Calibri"/>
                      </a:endParaRPr>
                    </a:p>
                  </a:txBody>
                  <a:tcPr marL="15000" marR="15000" marT="9526" marB="0"/>
                </a:tc>
                <a:tc>
                  <a:txBody>
                    <a:bodyPr/>
                    <a:lstStyle/>
                    <a:p>
                      <a:pPr algn="ctr" rtl="0" fontAlgn="t"/>
                      <a:r>
                        <a:rPr lang="id-ID" sz="1600" b="1" i="0" u="none" strike="noStrike" dirty="0" smtClean="0">
                          <a:solidFill>
                            <a:schemeClr val="dk1"/>
                          </a:solidFill>
                          <a:latin typeface="+mn-lt"/>
                        </a:rPr>
                        <a:t>7</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dirty="0" smtClean="0"/>
                        <a:t>7</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dirty="0" smtClean="0"/>
                        <a:t>7</a:t>
                      </a:r>
                      <a:endParaRPr lang="id-ID" sz="1600" b="1" i="0" u="none" strike="noStrike" dirty="0">
                        <a:solidFill>
                          <a:srgbClr val="000000"/>
                        </a:solidFill>
                        <a:latin typeface="Calibri"/>
                      </a:endParaRPr>
                    </a:p>
                  </a:txBody>
                  <a:tcPr marL="15000" marR="15000" marT="9526" marB="0"/>
                </a:tc>
              </a:tr>
              <a:tr h="351212">
                <a:tc>
                  <a:txBody>
                    <a:bodyPr/>
                    <a:lstStyle/>
                    <a:p>
                      <a:pPr algn="ctr"/>
                      <a:r>
                        <a:rPr lang="id-ID" sz="1600" b="1" dirty="0" smtClean="0"/>
                        <a:t>4</a:t>
                      </a:r>
                      <a:endParaRPr lang="id-ID" sz="1600" b="1" dirty="0"/>
                    </a:p>
                  </a:txBody>
                  <a:tcPr marL="0" marR="0" marT="0" marB="0"/>
                </a:tc>
                <a:tc>
                  <a:txBody>
                    <a:bodyPr/>
                    <a:lstStyle/>
                    <a:p>
                      <a:r>
                        <a:rPr lang="id-ID" sz="1600" b="1" dirty="0" smtClean="0"/>
                        <a:t>Mat</a:t>
                      </a:r>
                      <a:r>
                        <a:rPr lang="en-US" sz="1600" b="1" dirty="0" smtClean="0"/>
                        <a:t>h</a:t>
                      </a:r>
                      <a:r>
                        <a:rPr lang="id-ID" sz="1600" b="1" dirty="0" smtClean="0"/>
                        <a:t>e</a:t>
                      </a:r>
                      <a:r>
                        <a:rPr lang="en-US" sz="1600" b="1" dirty="0" err="1" smtClean="0"/>
                        <a:t>matics</a:t>
                      </a:r>
                      <a:endParaRPr lang="id-ID" sz="1600" b="1" dirty="0"/>
                    </a:p>
                  </a:txBody>
                  <a:tcPr marL="0" marR="0" marT="0" marB="0"/>
                </a:tc>
                <a:tc>
                  <a:txBody>
                    <a:bodyPr/>
                    <a:lstStyle/>
                    <a:p>
                      <a:pPr algn="ctr" fontAlgn="t"/>
                      <a:r>
                        <a:rPr lang="id-ID" sz="1600" b="1" u="none" strike="noStrike" dirty="0"/>
                        <a:t>5</a:t>
                      </a:r>
                      <a:endParaRPr lang="id-ID" sz="1600" b="1" i="0" u="none" strike="noStrike" dirty="0">
                        <a:solidFill>
                          <a:srgbClr val="000000"/>
                        </a:solidFill>
                        <a:latin typeface="Calibri"/>
                      </a:endParaRPr>
                    </a:p>
                  </a:txBody>
                  <a:tcPr marL="15000" marR="15000" marT="9526" marB="0"/>
                </a:tc>
                <a:tc>
                  <a:txBody>
                    <a:bodyPr/>
                    <a:lstStyle/>
                    <a:p>
                      <a:pPr algn="ctr" fontAlgn="t"/>
                      <a:r>
                        <a:rPr lang="id-ID" sz="1600" b="1" u="none" strike="noStrike"/>
                        <a:t>6</a:t>
                      </a:r>
                      <a:endParaRPr lang="id-ID" sz="1600" b="1" i="0" u="none" strike="noStrike">
                        <a:solidFill>
                          <a:srgbClr val="000000"/>
                        </a:solidFill>
                        <a:latin typeface="Calibri"/>
                      </a:endParaRPr>
                    </a:p>
                  </a:txBody>
                  <a:tcPr marL="15000" marR="15000" marT="9526" marB="0"/>
                </a:tc>
                <a:tc>
                  <a:txBody>
                    <a:bodyPr/>
                    <a:lstStyle/>
                    <a:p>
                      <a:pPr algn="ctr" fontAlgn="t"/>
                      <a:r>
                        <a:rPr lang="id-ID" sz="1600" b="1" u="none" strike="noStrike"/>
                        <a:t>6</a:t>
                      </a:r>
                      <a:endParaRPr lang="id-ID" sz="1600" b="1" i="0" u="none" strike="noStrike">
                        <a:solidFill>
                          <a:srgbClr val="000000"/>
                        </a:solidFill>
                        <a:latin typeface="Calibri"/>
                      </a:endParaRPr>
                    </a:p>
                  </a:txBody>
                  <a:tcPr marL="15000" marR="15000" marT="9526" marB="0"/>
                </a:tc>
                <a:tc>
                  <a:txBody>
                    <a:bodyPr/>
                    <a:lstStyle/>
                    <a:p>
                      <a:pPr algn="ctr" fontAlgn="t"/>
                      <a:r>
                        <a:rPr lang="id-ID" sz="1600" b="1" u="none" strike="noStrike" dirty="0"/>
                        <a:t>6</a:t>
                      </a:r>
                      <a:endParaRPr lang="id-ID" sz="1600" b="1" i="0" u="none" strike="noStrike" dirty="0">
                        <a:solidFill>
                          <a:srgbClr val="000000"/>
                        </a:solidFill>
                        <a:latin typeface="Calibri"/>
                      </a:endParaRPr>
                    </a:p>
                  </a:txBody>
                  <a:tcPr marL="15000" marR="15000" marT="9526" marB="0"/>
                </a:tc>
                <a:tc>
                  <a:txBody>
                    <a:bodyPr/>
                    <a:lstStyle/>
                    <a:p>
                      <a:pPr algn="ctr" fontAlgn="t"/>
                      <a:r>
                        <a:rPr lang="id-ID" sz="1600" b="1" u="none" strike="noStrike" dirty="0"/>
                        <a:t>6</a:t>
                      </a:r>
                      <a:endParaRPr lang="id-ID" sz="1600" b="1" i="0" u="none" strike="noStrike" dirty="0">
                        <a:solidFill>
                          <a:srgbClr val="000000"/>
                        </a:solidFill>
                        <a:latin typeface="Calibri"/>
                      </a:endParaRPr>
                    </a:p>
                  </a:txBody>
                  <a:tcPr marL="15000" marR="15000" marT="9526" marB="0"/>
                </a:tc>
                <a:tc>
                  <a:txBody>
                    <a:bodyPr/>
                    <a:lstStyle/>
                    <a:p>
                      <a:pPr algn="ctr" fontAlgn="t"/>
                      <a:r>
                        <a:rPr lang="id-ID" sz="1600" b="1" u="none" strike="noStrike"/>
                        <a:t>6</a:t>
                      </a:r>
                      <a:endParaRPr lang="id-ID" sz="1600" b="1" i="0" u="none" strike="noStrike">
                        <a:solidFill>
                          <a:srgbClr val="000000"/>
                        </a:solidFill>
                        <a:latin typeface="Calibri"/>
                      </a:endParaRPr>
                    </a:p>
                  </a:txBody>
                  <a:tcPr marL="15000" marR="15000" marT="9526" marB="0"/>
                </a:tc>
              </a:tr>
              <a:tr h="351212">
                <a:tc>
                  <a:txBody>
                    <a:bodyPr/>
                    <a:lstStyle/>
                    <a:p>
                      <a:pPr algn="ctr"/>
                      <a:r>
                        <a:rPr lang="id-ID" sz="1600" b="1" dirty="0" smtClean="0"/>
                        <a:t>5</a:t>
                      </a:r>
                      <a:endParaRPr lang="id-ID" sz="1600" b="1" dirty="0"/>
                    </a:p>
                  </a:txBody>
                  <a:tcPr marL="0" marR="0" marT="0" marB="0"/>
                </a:tc>
                <a:tc>
                  <a:txBody>
                    <a:bodyPr/>
                    <a:lstStyle/>
                    <a:p>
                      <a:r>
                        <a:rPr lang="en-US" sz="1600" b="1" dirty="0" smtClean="0"/>
                        <a:t>Natural</a:t>
                      </a:r>
                      <a:r>
                        <a:rPr lang="en-US" sz="1600" b="1" baseline="0" dirty="0" smtClean="0"/>
                        <a:t> Science</a:t>
                      </a:r>
                      <a:endParaRPr lang="id-ID" sz="1600" b="1" dirty="0"/>
                    </a:p>
                  </a:txBody>
                  <a:tcPr marL="0" marR="0" marT="0" marB="0"/>
                </a:tc>
                <a:tc>
                  <a:txBody>
                    <a:bodyPr/>
                    <a:lstStyle/>
                    <a:p>
                      <a:pPr algn="ctr" rtl="0" fontAlgn="t"/>
                      <a:r>
                        <a:rPr lang="id-ID" sz="1600" b="1" u="none" strike="noStrike" dirty="0" smtClean="0"/>
                        <a:t> </a:t>
                      </a:r>
                      <a:endParaRPr lang="id-ID" sz="1600" b="1" i="0" u="none" strike="noStrike" dirty="0">
                        <a:solidFill>
                          <a:srgbClr val="000000"/>
                        </a:solidFill>
                        <a:latin typeface="Calibri"/>
                      </a:endParaRPr>
                    </a:p>
                  </a:txBody>
                  <a:tcPr marL="15000" marR="15000" marT="9526" marB="0"/>
                </a:tc>
                <a:tc>
                  <a:txBody>
                    <a:bodyPr/>
                    <a:lstStyle/>
                    <a:p>
                      <a:pPr algn="ctr" rtl="0" fontAlgn="t"/>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dirty="0" smtClean="0"/>
                        <a:t> </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i="0" u="none" strike="noStrike" dirty="0" smtClean="0">
                          <a:solidFill>
                            <a:srgbClr val="000000"/>
                          </a:solidFill>
                          <a:latin typeface="Calibri"/>
                        </a:rPr>
                        <a:t>3</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dirty="0" smtClean="0"/>
                        <a:t>3</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dirty="0" smtClean="0"/>
                        <a:t>3</a:t>
                      </a:r>
                      <a:endParaRPr lang="id-ID" sz="1600" b="1" i="0" u="none" strike="noStrike" dirty="0">
                        <a:solidFill>
                          <a:srgbClr val="000000"/>
                        </a:solidFill>
                        <a:latin typeface="Calibri"/>
                      </a:endParaRPr>
                    </a:p>
                  </a:txBody>
                  <a:tcPr marL="15000" marR="15000" marT="9526" marB="0"/>
                </a:tc>
              </a:tr>
              <a:tr h="351212">
                <a:tc>
                  <a:txBody>
                    <a:bodyPr/>
                    <a:lstStyle/>
                    <a:p>
                      <a:pPr algn="ctr"/>
                      <a:r>
                        <a:rPr lang="id-ID" sz="1600" b="1" dirty="0" smtClean="0"/>
                        <a:t>6</a:t>
                      </a:r>
                      <a:endParaRPr lang="id-ID" sz="1600" b="1" dirty="0"/>
                    </a:p>
                  </a:txBody>
                  <a:tcPr marL="0" marR="0" marT="0" marB="0"/>
                </a:tc>
                <a:tc>
                  <a:txBody>
                    <a:bodyPr/>
                    <a:lstStyle/>
                    <a:p>
                      <a:r>
                        <a:rPr lang="en-US" sz="1600" b="1" dirty="0" smtClean="0"/>
                        <a:t>Social</a:t>
                      </a:r>
                      <a:r>
                        <a:rPr lang="en-US" sz="1600" b="1" baseline="0" dirty="0" smtClean="0"/>
                        <a:t> Science</a:t>
                      </a:r>
                      <a:endParaRPr lang="id-ID" sz="1600" b="1" dirty="0"/>
                    </a:p>
                  </a:txBody>
                  <a:tcPr marL="0" marR="0" marT="0" marB="0"/>
                </a:tc>
                <a:tc>
                  <a:txBody>
                    <a:bodyPr/>
                    <a:lstStyle/>
                    <a:p>
                      <a:pPr algn="ctr" rtl="0" fontAlgn="t"/>
                      <a:r>
                        <a:rPr lang="id-ID" sz="1600" b="1" u="none" strike="noStrike" dirty="0" smtClean="0"/>
                        <a:t> </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dirty="0" smtClean="0"/>
                        <a:t> </a:t>
                      </a:r>
                      <a:endParaRPr lang="id-ID" sz="1600" b="1" i="0" u="none" strike="noStrike" dirty="0">
                        <a:solidFill>
                          <a:srgbClr val="000000"/>
                        </a:solidFill>
                        <a:latin typeface="Calibri"/>
                      </a:endParaRPr>
                    </a:p>
                  </a:txBody>
                  <a:tcPr marL="15000" marR="15000" marT="9526" marB="0"/>
                </a:tc>
                <a:tc>
                  <a:txBody>
                    <a:bodyPr/>
                    <a:lstStyle/>
                    <a:p>
                      <a:pPr algn="ctr" rtl="0" fontAlgn="t"/>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i="0" u="none" strike="noStrike" dirty="0" smtClean="0">
                          <a:solidFill>
                            <a:srgbClr val="000000"/>
                          </a:solidFill>
                          <a:latin typeface="Calibri"/>
                        </a:rPr>
                        <a:t>3</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dirty="0"/>
                        <a:t>3</a:t>
                      </a:r>
                      <a:endParaRPr lang="id-ID" sz="1600" b="1" i="0" u="none" strike="noStrike" dirty="0">
                        <a:solidFill>
                          <a:srgbClr val="000000"/>
                        </a:solidFill>
                        <a:latin typeface="Calibri"/>
                      </a:endParaRPr>
                    </a:p>
                  </a:txBody>
                  <a:tcPr marL="15000" marR="15000" marT="9526" marB="0"/>
                </a:tc>
                <a:tc>
                  <a:txBody>
                    <a:bodyPr/>
                    <a:lstStyle/>
                    <a:p>
                      <a:pPr algn="ctr" rtl="0" fontAlgn="t"/>
                      <a:r>
                        <a:rPr lang="id-ID" sz="1600" b="1" u="none" strike="noStrike" dirty="0" smtClean="0"/>
                        <a:t>3</a:t>
                      </a:r>
                      <a:endParaRPr lang="id-ID" sz="1600" b="1" i="0" u="none" strike="noStrike" dirty="0">
                        <a:solidFill>
                          <a:srgbClr val="000000"/>
                        </a:solidFill>
                        <a:latin typeface="Calibri"/>
                      </a:endParaRPr>
                    </a:p>
                  </a:txBody>
                  <a:tcPr marL="15000" marR="15000" marT="9526" marB="0"/>
                </a:tc>
              </a:tr>
              <a:tr h="338007">
                <a:tc gridSpan="2">
                  <a:txBody>
                    <a:bodyPr/>
                    <a:lstStyle/>
                    <a:p>
                      <a:pPr algn="ctr"/>
                      <a:r>
                        <a:rPr lang="en-US" sz="1600" b="1" dirty="0" smtClean="0"/>
                        <a:t>Group</a:t>
                      </a:r>
                      <a:r>
                        <a:rPr lang="id-ID" sz="1600" b="1" dirty="0" smtClean="0"/>
                        <a:t> B</a:t>
                      </a:r>
                      <a:endParaRPr lang="id-ID" sz="1600" b="1" dirty="0"/>
                    </a:p>
                  </a:txBody>
                  <a:tcPr marL="0" marR="0" marT="0" marB="0"/>
                </a:tc>
                <a:tc hMerge="1">
                  <a:txBody>
                    <a:bodyPr/>
                    <a:lstStyle/>
                    <a:p>
                      <a:endParaRPr lang="id-ID" sz="1600" b="1" dirty="0"/>
                    </a:p>
                  </a:txBody>
                  <a:tcPr marL="0" marR="0" marT="0" marB="0"/>
                </a:tc>
                <a:tc>
                  <a:txBody>
                    <a:bodyPr/>
                    <a:lstStyle/>
                    <a:p>
                      <a:pPr algn="ctr"/>
                      <a:endParaRPr lang="id-ID" sz="1600" b="1" dirty="0"/>
                    </a:p>
                  </a:txBody>
                  <a:tcPr marL="0" marR="0" marT="0" marB="0"/>
                </a:tc>
                <a:tc>
                  <a:txBody>
                    <a:bodyPr/>
                    <a:lstStyle/>
                    <a:p>
                      <a:pPr algn="ctr"/>
                      <a:endParaRPr lang="id-ID" sz="1600" b="1" dirty="0"/>
                    </a:p>
                  </a:txBody>
                  <a:tcPr marL="0" marR="0" marT="0" marB="0"/>
                </a:tc>
                <a:tc>
                  <a:txBody>
                    <a:bodyPr/>
                    <a:lstStyle/>
                    <a:p>
                      <a:pPr algn="ctr"/>
                      <a:endParaRPr lang="id-ID" sz="1600" b="1" dirty="0"/>
                    </a:p>
                  </a:txBody>
                  <a:tcPr marL="0" marR="0" marT="0" marB="0"/>
                </a:tc>
                <a:tc>
                  <a:txBody>
                    <a:bodyPr/>
                    <a:lstStyle/>
                    <a:p>
                      <a:pPr algn="ctr"/>
                      <a:endParaRPr lang="id-ID" sz="1600" b="1" dirty="0"/>
                    </a:p>
                  </a:txBody>
                  <a:tcPr marL="0" marR="0" marT="0" marB="0"/>
                </a:tc>
                <a:tc>
                  <a:txBody>
                    <a:bodyPr/>
                    <a:lstStyle/>
                    <a:p>
                      <a:pPr algn="ctr"/>
                      <a:endParaRPr lang="id-ID" sz="1600" b="1" dirty="0"/>
                    </a:p>
                  </a:txBody>
                  <a:tcPr marL="0" marR="0" marT="0" marB="0"/>
                </a:tc>
                <a:tc>
                  <a:txBody>
                    <a:bodyPr/>
                    <a:lstStyle/>
                    <a:p>
                      <a:pPr algn="ctr"/>
                      <a:endParaRPr lang="id-ID" sz="1600" b="1" dirty="0"/>
                    </a:p>
                  </a:txBody>
                  <a:tcPr marL="0" marR="0" marT="0" marB="0"/>
                </a:tc>
              </a:tr>
              <a:tr h="676015">
                <a:tc>
                  <a:txBody>
                    <a:bodyPr/>
                    <a:lstStyle/>
                    <a:p>
                      <a:pPr algn="ctr"/>
                      <a:r>
                        <a:rPr lang="id-ID" sz="1600" b="1" dirty="0" smtClean="0"/>
                        <a:t>7</a:t>
                      </a:r>
                      <a:endParaRPr lang="id-ID" sz="1600" b="1" dirty="0"/>
                    </a:p>
                  </a:txBody>
                  <a:tcPr marL="0" marR="0" marT="0" marB="0"/>
                </a:tc>
                <a:tc>
                  <a:txBody>
                    <a:bodyPr/>
                    <a:lstStyle/>
                    <a:p>
                      <a:r>
                        <a:rPr lang="en-US" sz="1600" b="1" dirty="0" smtClean="0"/>
                        <a:t>Art, culture </a:t>
                      </a:r>
                      <a:r>
                        <a:rPr lang="id-ID" sz="1600" b="1" dirty="0" smtClean="0"/>
                        <a:t>&amp;</a:t>
                      </a:r>
                      <a:r>
                        <a:rPr lang="id-ID" sz="1600" b="1" baseline="0" dirty="0" smtClean="0"/>
                        <a:t> </a:t>
                      </a:r>
                      <a:r>
                        <a:rPr lang="en-US" sz="1600" b="1" baseline="0" dirty="0" smtClean="0"/>
                        <a:t>Skill</a:t>
                      </a:r>
                      <a:r>
                        <a:rPr lang="id-ID" sz="1600" b="1" baseline="0" dirty="0" smtClean="0"/>
                        <a:t> (</a:t>
                      </a:r>
                      <a:r>
                        <a:rPr lang="en-US" sz="1600" b="1" baseline="0" dirty="0" smtClean="0"/>
                        <a:t>include in local curriculum</a:t>
                      </a:r>
                      <a:r>
                        <a:rPr lang="id-ID" sz="1600" b="1" baseline="0" dirty="0" smtClean="0"/>
                        <a:t>*)</a:t>
                      </a:r>
                      <a:endParaRPr lang="id-ID" sz="1600" b="1" dirty="0"/>
                    </a:p>
                  </a:txBody>
                  <a:tcPr marL="0" marR="0" marT="0" marB="0"/>
                </a:tc>
                <a:tc>
                  <a:txBody>
                    <a:bodyPr/>
                    <a:lstStyle/>
                    <a:p>
                      <a:pPr algn="ctr"/>
                      <a:r>
                        <a:rPr lang="id-ID" sz="1600" b="1" dirty="0" smtClean="0"/>
                        <a:t>4</a:t>
                      </a:r>
                      <a:endParaRPr lang="id-ID" sz="1600" b="1" dirty="0"/>
                    </a:p>
                  </a:txBody>
                  <a:tcPr marL="0" marR="0" marT="0" marB="0"/>
                </a:tc>
                <a:tc>
                  <a:txBody>
                    <a:bodyPr/>
                    <a:lstStyle/>
                    <a:p>
                      <a:pPr algn="ctr"/>
                      <a:r>
                        <a:rPr lang="id-ID" sz="1600" b="1" dirty="0" smtClean="0"/>
                        <a:t>4</a:t>
                      </a:r>
                      <a:endParaRPr lang="id-ID" sz="1600" b="1" dirty="0"/>
                    </a:p>
                  </a:txBody>
                  <a:tcPr marL="0" marR="0" marT="0" marB="0"/>
                </a:tc>
                <a:tc>
                  <a:txBody>
                    <a:bodyPr/>
                    <a:lstStyle/>
                    <a:p>
                      <a:pPr algn="ctr"/>
                      <a:r>
                        <a:rPr lang="id-ID" sz="1600" b="1" dirty="0" smtClean="0"/>
                        <a:t>4</a:t>
                      </a:r>
                      <a:endParaRPr lang="id-ID" sz="1600" b="1" dirty="0"/>
                    </a:p>
                  </a:txBody>
                  <a:tcPr marL="0" marR="0" marT="0" marB="0"/>
                </a:tc>
                <a:tc>
                  <a:txBody>
                    <a:bodyPr/>
                    <a:lstStyle/>
                    <a:p>
                      <a:pPr algn="ctr"/>
                      <a:r>
                        <a:rPr lang="id-ID" sz="1600" b="1" dirty="0" smtClean="0"/>
                        <a:t>5</a:t>
                      </a:r>
                      <a:endParaRPr lang="id-ID" sz="1600" b="1" dirty="0"/>
                    </a:p>
                  </a:txBody>
                  <a:tcPr marL="0" marR="0" marT="0" marB="0"/>
                </a:tc>
                <a:tc>
                  <a:txBody>
                    <a:bodyPr/>
                    <a:lstStyle/>
                    <a:p>
                      <a:pPr algn="ctr"/>
                      <a:r>
                        <a:rPr lang="id-ID" sz="1600" b="1" dirty="0" smtClean="0"/>
                        <a:t>5</a:t>
                      </a:r>
                      <a:endParaRPr lang="id-ID" sz="1600" b="1" dirty="0"/>
                    </a:p>
                  </a:txBody>
                  <a:tcPr marL="0" marR="0" marT="0" marB="0"/>
                </a:tc>
                <a:tc>
                  <a:txBody>
                    <a:bodyPr/>
                    <a:lstStyle/>
                    <a:p>
                      <a:pPr algn="ctr"/>
                      <a:r>
                        <a:rPr lang="id-ID" sz="1600" b="1" dirty="0" smtClean="0"/>
                        <a:t>5</a:t>
                      </a:r>
                      <a:endParaRPr lang="id-ID" sz="1600" b="1" dirty="0"/>
                    </a:p>
                  </a:txBody>
                  <a:tcPr marL="0" marR="0" marT="0" marB="0"/>
                </a:tc>
              </a:tr>
              <a:tr h="676015">
                <a:tc>
                  <a:txBody>
                    <a:bodyPr/>
                    <a:lstStyle/>
                    <a:p>
                      <a:pPr algn="ctr"/>
                      <a:r>
                        <a:rPr lang="id-ID" sz="1600" b="1" dirty="0" smtClean="0"/>
                        <a:t>8</a:t>
                      </a:r>
                      <a:endParaRPr lang="id-ID" sz="1600" b="1" dirty="0"/>
                    </a:p>
                  </a:txBody>
                  <a:tcPr marL="0" marR="0" marT="0" marB="0"/>
                </a:tc>
                <a:tc>
                  <a:txBody>
                    <a:bodyPr/>
                    <a:lstStyle/>
                    <a:p>
                      <a:r>
                        <a:rPr lang="en-US" sz="1600" b="1" dirty="0" smtClean="0"/>
                        <a:t>Sports (</a:t>
                      </a:r>
                      <a:r>
                        <a:rPr lang="en-US" sz="1600" b="1" baseline="0" dirty="0" smtClean="0"/>
                        <a:t>include in local curriculum</a:t>
                      </a:r>
                      <a:r>
                        <a:rPr lang="id-ID" sz="1600" b="1" baseline="0" dirty="0" smtClean="0"/>
                        <a:t>*</a:t>
                      </a:r>
                      <a:r>
                        <a:rPr lang="id-ID" sz="1600" b="1" dirty="0" smtClean="0"/>
                        <a:t>).</a:t>
                      </a:r>
                      <a:endParaRPr lang="id-ID" sz="1600" b="1" dirty="0"/>
                    </a:p>
                  </a:txBody>
                  <a:tcPr marL="0" marR="0" marT="0" marB="0"/>
                </a:tc>
                <a:tc>
                  <a:txBody>
                    <a:bodyPr/>
                    <a:lstStyle/>
                    <a:p>
                      <a:pPr algn="ctr"/>
                      <a:r>
                        <a:rPr lang="id-ID" sz="1600" b="1" dirty="0" smtClean="0"/>
                        <a:t>4</a:t>
                      </a:r>
                      <a:endParaRPr lang="id-ID" sz="1600" b="1" dirty="0"/>
                    </a:p>
                  </a:txBody>
                  <a:tcPr marL="0" marR="0" marT="0" marB="0"/>
                </a:tc>
                <a:tc>
                  <a:txBody>
                    <a:bodyPr/>
                    <a:lstStyle/>
                    <a:p>
                      <a:pPr algn="ctr"/>
                      <a:r>
                        <a:rPr lang="id-ID" sz="1600" b="1" dirty="0" smtClean="0"/>
                        <a:t>4</a:t>
                      </a:r>
                      <a:endParaRPr lang="id-ID" sz="1600" b="1" dirty="0"/>
                    </a:p>
                  </a:txBody>
                  <a:tcPr marL="0" marR="0" marT="0" marB="0"/>
                </a:tc>
                <a:tc>
                  <a:txBody>
                    <a:bodyPr/>
                    <a:lstStyle/>
                    <a:p>
                      <a:pPr algn="ctr"/>
                      <a:r>
                        <a:rPr lang="id-ID" sz="1600" b="1" dirty="0" smtClean="0"/>
                        <a:t>4</a:t>
                      </a:r>
                      <a:endParaRPr lang="id-ID" sz="1600" b="1" dirty="0"/>
                    </a:p>
                  </a:txBody>
                  <a:tcPr marL="0" marR="0" marT="0" marB="0"/>
                </a:tc>
                <a:tc>
                  <a:txBody>
                    <a:bodyPr/>
                    <a:lstStyle/>
                    <a:p>
                      <a:pPr algn="ctr"/>
                      <a:r>
                        <a:rPr lang="id-ID" sz="1600" b="1" dirty="0" smtClean="0"/>
                        <a:t>4</a:t>
                      </a:r>
                      <a:endParaRPr lang="id-ID" sz="1600" b="1" dirty="0"/>
                    </a:p>
                  </a:txBody>
                  <a:tcPr marL="0" marR="0" marT="0" marB="0"/>
                </a:tc>
                <a:tc>
                  <a:txBody>
                    <a:bodyPr/>
                    <a:lstStyle/>
                    <a:p>
                      <a:pPr algn="ctr"/>
                      <a:r>
                        <a:rPr lang="id-ID" sz="1600" b="1" dirty="0" smtClean="0"/>
                        <a:t>4</a:t>
                      </a:r>
                      <a:endParaRPr lang="id-ID" sz="1600" b="1" dirty="0"/>
                    </a:p>
                  </a:txBody>
                  <a:tcPr marL="0" marR="0" marT="0" marB="0"/>
                </a:tc>
                <a:tc>
                  <a:txBody>
                    <a:bodyPr/>
                    <a:lstStyle/>
                    <a:p>
                      <a:pPr algn="ctr"/>
                      <a:r>
                        <a:rPr lang="id-ID" sz="1600" b="1" dirty="0" smtClean="0"/>
                        <a:t>4</a:t>
                      </a:r>
                      <a:endParaRPr lang="id-ID" sz="1600" b="1" dirty="0"/>
                    </a:p>
                  </a:txBody>
                  <a:tcPr marL="0" marR="0" marT="0" marB="0"/>
                </a:tc>
              </a:tr>
              <a:tr h="338007">
                <a:tc gridSpan="2">
                  <a:txBody>
                    <a:bodyPr/>
                    <a:lstStyle/>
                    <a:p>
                      <a:r>
                        <a:rPr lang="id-ID" sz="1600" b="1" dirty="0" smtClean="0"/>
                        <a:t>Jumlah</a:t>
                      </a:r>
                      <a:endParaRPr lang="id-ID" sz="1600" b="1" dirty="0"/>
                    </a:p>
                  </a:txBody>
                  <a:tcPr marL="0" marR="0" marT="0" marB="0"/>
                </a:tc>
                <a:tc hMerge="1">
                  <a:txBody>
                    <a:bodyPr/>
                    <a:lstStyle/>
                    <a:p>
                      <a:endParaRPr lang="id-ID" dirty="0"/>
                    </a:p>
                  </a:txBody>
                  <a:tcPr marL="0" marR="0" marT="0" marB="0"/>
                </a:tc>
                <a:tc>
                  <a:txBody>
                    <a:bodyPr/>
                    <a:lstStyle/>
                    <a:p>
                      <a:pPr algn="ctr"/>
                      <a:r>
                        <a:rPr lang="id-ID" sz="1600" b="1" dirty="0" smtClean="0"/>
                        <a:t>30</a:t>
                      </a:r>
                      <a:endParaRPr lang="id-ID" sz="1600" b="1" dirty="0"/>
                    </a:p>
                  </a:txBody>
                  <a:tcPr marL="0" marR="0" marT="0" marB="0"/>
                </a:tc>
                <a:tc>
                  <a:txBody>
                    <a:bodyPr/>
                    <a:lstStyle/>
                    <a:p>
                      <a:pPr algn="ctr"/>
                      <a:r>
                        <a:rPr lang="id-ID" sz="1600" b="1" dirty="0" smtClean="0"/>
                        <a:t>32</a:t>
                      </a:r>
                      <a:endParaRPr lang="id-ID" sz="1600" b="1" dirty="0"/>
                    </a:p>
                  </a:txBody>
                  <a:tcPr marL="0" marR="0" marT="0" marB="0"/>
                </a:tc>
                <a:tc>
                  <a:txBody>
                    <a:bodyPr/>
                    <a:lstStyle/>
                    <a:p>
                      <a:pPr algn="ctr"/>
                      <a:r>
                        <a:rPr lang="id-ID" sz="1600" b="1" dirty="0" smtClean="0"/>
                        <a:t>34</a:t>
                      </a:r>
                      <a:endParaRPr lang="id-ID" sz="1600" b="1" dirty="0"/>
                    </a:p>
                  </a:txBody>
                  <a:tcPr marL="0" marR="0" marT="0" marB="0"/>
                </a:tc>
                <a:tc>
                  <a:txBody>
                    <a:bodyPr/>
                    <a:lstStyle/>
                    <a:p>
                      <a:pPr algn="ctr"/>
                      <a:r>
                        <a:rPr lang="id-ID" sz="1600" b="1" dirty="0" smtClean="0"/>
                        <a:t>36</a:t>
                      </a:r>
                      <a:endParaRPr lang="id-ID" sz="1600" b="1" dirty="0"/>
                    </a:p>
                  </a:txBody>
                  <a:tcPr marL="0" marR="0" marT="0" marB="0"/>
                </a:tc>
                <a:tc>
                  <a:txBody>
                    <a:bodyPr/>
                    <a:lstStyle/>
                    <a:p>
                      <a:pPr algn="ctr"/>
                      <a:r>
                        <a:rPr lang="id-ID" sz="1600" b="1" dirty="0" smtClean="0"/>
                        <a:t>36</a:t>
                      </a:r>
                      <a:endParaRPr lang="id-ID" sz="1600" b="1" dirty="0"/>
                    </a:p>
                  </a:txBody>
                  <a:tcPr marL="0" marR="0" marT="0" marB="0"/>
                </a:tc>
                <a:tc>
                  <a:txBody>
                    <a:bodyPr/>
                    <a:lstStyle/>
                    <a:p>
                      <a:pPr algn="ctr"/>
                      <a:r>
                        <a:rPr lang="id-ID" sz="1600" b="1" dirty="0" smtClean="0"/>
                        <a:t>36</a:t>
                      </a:r>
                      <a:endParaRPr lang="id-ID" sz="1600" b="1" dirty="0"/>
                    </a:p>
                  </a:txBody>
                  <a:tcPr marL="0" marR="0" marT="0" marB="0"/>
                </a:tc>
              </a:tr>
            </a:tbl>
          </a:graphicData>
        </a:graphic>
      </p:graphicFrame>
      <p:sp>
        <p:nvSpPr>
          <p:cNvPr id="3" name="TextBox 18"/>
          <p:cNvSpPr txBox="1">
            <a:spLocks noChangeArrowheads="1"/>
          </p:cNvSpPr>
          <p:nvPr/>
        </p:nvSpPr>
        <p:spPr bwMode="auto">
          <a:xfrm>
            <a:off x="0" y="8619"/>
            <a:ext cx="9144000" cy="584771"/>
          </a:xfrm>
          <a:prstGeom prst="rect">
            <a:avLst/>
          </a:prstGeom>
          <a:noFill/>
          <a:ln w="9525">
            <a:noFill/>
            <a:miter lim="800000"/>
            <a:headEnd/>
            <a:tailEnd/>
          </a:ln>
        </p:spPr>
        <p:txBody>
          <a:bodyPr lIns="91436" tIns="45718" rIns="91436" bIns="45718">
            <a:spAutoFit/>
          </a:bodyPr>
          <a:lstStyle/>
          <a:p>
            <a:pPr algn="ctr"/>
            <a:r>
              <a:rPr lang="en-US" sz="3200" b="1" dirty="0" smtClean="0">
                <a:solidFill>
                  <a:srgbClr val="E46C0A"/>
                </a:solidFill>
                <a:latin typeface="+mj-lt"/>
              </a:rPr>
              <a:t>PRIMARY SCHOOL CURRICULUM STRUCTURE</a:t>
            </a:r>
            <a:endParaRPr lang="id-ID" sz="3200" b="1" dirty="0">
              <a:solidFill>
                <a:srgbClr val="E46C0A"/>
              </a:solidFill>
              <a:latin typeface="+mj-lt"/>
            </a:endParaRPr>
          </a:p>
        </p:txBody>
      </p:sp>
      <p:cxnSp>
        <p:nvCxnSpPr>
          <p:cNvPr id="4" name="Straight Connector 3"/>
          <p:cNvCxnSpPr/>
          <p:nvPr/>
        </p:nvCxnSpPr>
        <p:spPr>
          <a:xfrm>
            <a:off x="0" y="705987"/>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99392"/>
            <a:ext cx="9144000" cy="0"/>
          </a:xfrm>
          <a:prstGeom prst="line">
            <a:avLst/>
          </a:prstGeom>
          <a:ln>
            <a:noFill/>
          </a:ln>
        </p:spPr>
        <p:style>
          <a:lnRef idx="1">
            <a:schemeClr val="accent3"/>
          </a:lnRef>
          <a:fillRef idx="2">
            <a:schemeClr val="accent3"/>
          </a:fillRef>
          <a:effectRef idx="1">
            <a:schemeClr val="accent3"/>
          </a:effectRef>
          <a:fontRef idx="minor">
            <a:schemeClr val="dk1"/>
          </a:fontRef>
        </p:style>
      </p:cxnSp>
      <p:sp>
        <p:nvSpPr>
          <p:cNvPr id="6" name="TextBox 5"/>
          <p:cNvSpPr txBox="1"/>
          <p:nvPr/>
        </p:nvSpPr>
        <p:spPr>
          <a:xfrm>
            <a:off x="971600" y="5661248"/>
            <a:ext cx="7199215" cy="923330"/>
          </a:xfrm>
          <a:prstGeom prst="rect">
            <a:avLst/>
          </a:prstGeom>
          <a:noFill/>
        </p:spPr>
        <p:txBody>
          <a:bodyPr wrap="none" rtlCol="0">
            <a:spAutoFit/>
          </a:bodyPr>
          <a:lstStyle/>
          <a:p>
            <a:r>
              <a:rPr lang="en-US" dirty="0" smtClean="0"/>
              <a:t>Notes</a:t>
            </a:r>
            <a:r>
              <a:rPr lang="id-ID" dirty="0" smtClean="0"/>
              <a:t>: </a:t>
            </a:r>
          </a:p>
          <a:p>
            <a:pPr marL="342900" indent="-342900">
              <a:buAutoNum type="arabicPeriod"/>
            </a:pPr>
            <a:r>
              <a:rPr lang="en-US" dirty="0" smtClean="0"/>
              <a:t>Local Curriculum may include local language</a:t>
            </a:r>
            <a:endParaRPr lang="id-ID" dirty="0" smtClean="0"/>
          </a:p>
          <a:p>
            <a:pPr marL="342900" indent="-342900">
              <a:buAutoNum type="arabicPeriod"/>
            </a:pPr>
            <a:r>
              <a:rPr lang="en-US" dirty="0" smtClean="0"/>
              <a:t>Natural and Social Science grade </a:t>
            </a:r>
            <a:r>
              <a:rPr lang="id-ID" dirty="0" smtClean="0"/>
              <a:t>I</a:t>
            </a:r>
            <a:r>
              <a:rPr lang="en-US" dirty="0" smtClean="0"/>
              <a:t> to </a:t>
            </a:r>
            <a:r>
              <a:rPr lang="id-ID" dirty="0" smtClean="0"/>
              <a:t>III </a:t>
            </a:r>
            <a:r>
              <a:rPr lang="en-US" dirty="0" smtClean="0"/>
              <a:t>is integrated in other subjects</a:t>
            </a:r>
            <a:endParaRPr lang="id-ID" dirty="0"/>
          </a:p>
        </p:txBody>
      </p:sp>
      <p:sp>
        <p:nvSpPr>
          <p:cNvPr id="7" name="Rectangle 6"/>
          <p:cNvSpPr/>
          <p:nvPr/>
        </p:nvSpPr>
        <p:spPr>
          <a:xfrm>
            <a:off x="5076056" y="1484784"/>
            <a:ext cx="3089052" cy="374441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7839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3" y="-59356"/>
            <a:ext cx="9145153" cy="705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18"/>
          <p:cNvSpPr txBox="1">
            <a:spLocks noChangeArrowheads="1"/>
          </p:cNvSpPr>
          <p:nvPr/>
        </p:nvSpPr>
        <p:spPr bwMode="auto">
          <a:xfrm>
            <a:off x="-108520" y="-27384"/>
            <a:ext cx="9144000" cy="707882"/>
          </a:xfrm>
          <a:prstGeom prst="rect">
            <a:avLst/>
          </a:prstGeom>
          <a:noFill/>
          <a:ln w="9525">
            <a:noFill/>
            <a:miter lim="800000"/>
            <a:headEnd/>
            <a:tailEnd/>
          </a:ln>
        </p:spPr>
        <p:txBody>
          <a:bodyPr lIns="91436" tIns="45718" rIns="91436" bIns="45718">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Junior High School Curriculum Structure</a:t>
            </a:r>
            <a:endParaRPr lang="id-ID"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cxnSp>
        <p:nvCxnSpPr>
          <p:cNvPr id="4" name="Straight Connector 3"/>
          <p:cNvCxnSpPr/>
          <p:nvPr/>
        </p:nvCxnSpPr>
        <p:spPr>
          <a:xfrm>
            <a:off x="0" y="620688"/>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99392"/>
            <a:ext cx="9144000" cy="0"/>
          </a:xfrm>
          <a:prstGeom prst="line">
            <a:avLst/>
          </a:prstGeom>
          <a:ln>
            <a:noFill/>
          </a:ln>
        </p:spPr>
        <p:style>
          <a:lnRef idx="1">
            <a:schemeClr val="accent3"/>
          </a:lnRef>
          <a:fillRef idx="2">
            <a:schemeClr val="accent3"/>
          </a:fillRef>
          <a:effectRef idx="1">
            <a:schemeClr val="accent3"/>
          </a:effectRef>
          <a:fontRef idx="minor">
            <a:schemeClr val="dk1"/>
          </a:fontRef>
        </p:style>
      </p:cxnSp>
      <p:sp>
        <p:nvSpPr>
          <p:cNvPr id="6" name="TextBox 5"/>
          <p:cNvSpPr txBox="1"/>
          <p:nvPr/>
        </p:nvSpPr>
        <p:spPr>
          <a:xfrm>
            <a:off x="971600" y="5867980"/>
            <a:ext cx="4842544" cy="369332"/>
          </a:xfrm>
          <a:prstGeom prst="rect">
            <a:avLst/>
          </a:prstGeom>
          <a:noFill/>
        </p:spPr>
        <p:txBody>
          <a:bodyPr wrap="none" rtlCol="0">
            <a:spAutoFit/>
          </a:bodyPr>
          <a:lstStyle/>
          <a:p>
            <a:pPr marL="342900" indent="-342900">
              <a:buAutoNum type="arabicPeriod"/>
            </a:pPr>
            <a:r>
              <a:rPr lang="id-ID" dirty="0" smtClean="0"/>
              <a:t>* </a:t>
            </a:r>
            <a:r>
              <a:rPr lang="en-US" dirty="0" smtClean="0"/>
              <a:t>Local Curriculum may include local language</a:t>
            </a:r>
            <a:endParaRPr lang="id-ID" dirty="0" smtClean="0"/>
          </a:p>
        </p:txBody>
      </p:sp>
      <p:graphicFrame>
        <p:nvGraphicFramePr>
          <p:cNvPr id="7" name="Table 6"/>
          <p:cNvGraphicFramePr>
            <a:graphicFrameLocks noGrp="1"/>
          </p:cNvGraphicFramePr>
          <p:nvPr>
            <p:extLst>
              <p:ext uri="{D42A27DB-BD31-4B8C-83A1-F6EECF244321}">
                <p14:modId xmlns:p14="http://schemas.microsoft.com/office/powerpoint/2010/main" val="660095"/>
              </p:ext>
            </p:extLst>
          </p:nvPr>
        </p:nvGraphicFramePr>
        <p:xfrm>
          <a:off x="928663" y="836713"/>
          <a:ext cx="7027711" cy="4949746"/>
        </p:xfrm>
        <a:graphic>
          <a:graphicData uri="http://schemas.openxmlformats.org/drawingml/2006/table">
            <a:tbl>
              <a:tblPr firstRow="1" bandRow="1">
                <a:tableStyleId>{7DF18680-E054-41AD-8BC1-D1AEF772440D}</a:tableStyleId>
              </a:tblPr>
              <a:tblGrid>
                <a:gridCol w="428638"/>
                <a:gridCol w="4667637"/>
                <a:gridCol w="643812"/>
                <a:gridCol w="643812"/>
                <a:gridCol w="643812"/>
              </a:tblGrid>
              <a:tr h="325751">
                <a:tc>
                  <a:txBody>
                    <a:bodyPr/>
                    <a:lstStyle/>
                    <a:p>
                      <a:pPr algn="ctr"/>
                      <a:r>
                        <a:rPr lang="id-ID" sz="1800" dirty="0" smtClean="0"/>
                        <a:t>No</a:t>
                      </a:r>
                      <a:endParaRPr lang="id-ID" sz="1800" b="1" dirty="0"/>
                    </a:p>
                  </a:txBody>
                  <a:tcPr marL="0" marR="0" marT="0" marB="0" anchor="ctr"/>
                </a:tc>
                <a:tc>
                  <a:txBody>
                    <a:bodyPr/>
                    <a:lstStyle/>
                    <a:p>
                      <a:pPr algn="ctr"/>
                      <a:r>
                        <a:rPr lang="id-ID" sz="1800" dirty="0" smtClean="0"/>
                        <a:t>Komponen</a:t>
                      </a:r>
                      <a:endParaRPr lang="id-ID" sz="1800" b="1" dirty="0"/>
                    </a:p>
                  </a:txBody>
                  <a:tcPr marL="0" marR="0" marT="0" marB="0" anchor="ctr"/>
                </a:tc>
                <a:tc>
                  <a:txBody>
                    <a:bodyPr/>
                    <a:lstStyle/>
                    <a:p>
                      <a:pPr algn="ctr"/>
                      <a:r>
                        <a:rPr lang="id-ID" sz="1800" dirty="0" smtClean="0"/>
                        <a:t>V</a:t>
                      </a:r>
                      <a:r>
                        <a:rPr lang="en-US" sz="1800" dirty="0" smtClean="0"/>
                        <a:t>II</a:t>
                      </a:r>
                      <a:endParaRPr lang="id-ID" sz="1800" b="1" dirty="0"/>
                    </a:p>
                  </a:txBody>
                  <a:tcPr marL="0" marR="0" marT="0" marB="0" anchor="ctr"/>
                </a:tc>
                <a:tc>
                  <a:txBody>
                    <a:bodyPr/>
                    <a:lstStyle/>
                    <a:p>
                      <a:pPr algn="ctr"/>
                      <a:r>
                        <a:rPr lang="id-ID" sz="1800" dirty="0" smtClean="0"/>
                        <a:t>V</a:t>
                      </a:r>
                      <a:r>
                        <a:rPr lang="en-US" sz="1800" dirty="0" smtClean="0"/>
                        <a:t>III</a:t>
                      </a:r>
                      <a:endParaRPr lang="id-ID" sz="1800" b="1" dirty="0"/>
                    </a:p>
                  </a:txBody>
                  <a:tcPr marL="0" marR="0" marT="0" marB="0" anchor="ctr"/>
                </a:tc>
                <a:tc>
                  <a:txBody>
                    <a:bodyPr/>
                    <a:lstStyle/>
                    <a:p>
                      <a:pPr algn="ctr"/>
                      <a:r>
                        <a:rPr lang="en-US" sz="1800" dirty="0" smtClean="0"/>
                        <a:t>IX</a:t>
                      </a:r>
                      <a:endParaRPr lang="id-ID" sz="1800" b="1" dirty="0"/>
                    </a:p>
                  </a:txBody>
                  <a:tcPr marL="0" marR="0" marT="0" marB="0" anchor="ctr"/>
                </a:tc>
              </a:tr>
              <a:tr h="340293">
                <a:tc>
                  <a:txBody>
                    <a:bodyPr/>
                    <a:lstStyle/>
                    <a:p>
                      <a:pPr algn="ct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Group A</a:t>
                      </a:r>
                      <a:endParaRPr kumimoji="0" lang="en-US"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r>
              <a:tr h="340293">
                <a:tc>
                  <a:txBody>
                    <a:bodyPr/>
                    <a:lstStyle/>
                    <a:p>
                      <a:pPr algn="ctr"/>
                      <a:r>
                        <a:rPr lang="id-ID" sz="1800" dirty="0" smtClean="0"/>
                        <a:t>1</a:t>
                      </a:r>
                      <a:endParaRPr lang="id-ID" sz="1800" b="1" dirty="0"/>
                    </a:p>
                  </a:txBody>
                  <a:tcPr marL="0" marR="0" marT="0" marB="0" anchor="ctr"/>
                </a:tc>
                <a:tc>
                  <a:txBody>
                    <a:bodyPr/>
                    <a:lstStyle/>
                    <a:p>
                      <a:r>
                        <a:rPr lang="en-US" sz="1800" b="1" dirty="0" smtClean="0"/>
                        <a:t>Religion</a:t>
                      </a:r>
                      <a:r>
                        <a:rPr lang="en-US" sz="1800" b="1" baseline="0" dirty="0" smtClean="0"/>
                        <a:t> and attitudes</a:t>
                      </a:r>
                      <a:endParaRPr lang="id-ID" sz="1800" b="1" dirty="0"/>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u="none" strike="noStrike" cap="none" normalizeH="0" baseline="0" dirty="0" smtClean="0">
                          <a:ln>
                            <a:noFill/>
                          </a:ln>
                          <a:effectLst/>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u="none" strike="noStrike" cap="none" normalizeH="0" baseline="0" dirty="0" smtClean="0">
                          <a:ln>
                            <a:noFill/>
                          </a:ln>
                          <a:effectLst/>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u="none" strike="noStrike" cap="none" normalizeH="0" baseline="0" dirty="0" smtClean="0">
                          <a:ln>
                            <a:noFill/>
                          </a:ln>
                          <a:effectLst/>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r>
              <a:tr h="302059">
                <a:tc>
                  <a:txBody>
                    <a:bodyPr/>
                    <a:lstStyle/>
                    <a:p>
                      <a:pPr algn="ctr"/>
                      <a:r>
                        <a:rPr lang="id-ID" sz="1800" dirty="0" smtClean="0"/>
                        <a:t>2</a:t>
                      </a: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Civics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r>
              <a:tr h="340293">
                <a:tc>
                  <a:txBody>
                    <a:bodyPr/>
                    <a:lstStyle/>
                    <a:p>
                      <a:pPr algn="ctr"/>
                      <a:r>
                        <a:rPr lang="id-ID" sz="1800" dirty="0" smtClean="0"/>
                        <a:t>3</a:t>
                      </a: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Indonesian Language</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u="none" strike="noStrike" cap="none" normalizeH="0" baseline="0" dirty="0" smtClean="0">
                          <a:ln>
                            <a:noFill/>
                          </a:ln>
                          <a:effectLst/>
                        </a:rPr>
                        <a:t>6</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 </a:t>
                      </a:r>
                      <a:r>
                        <a:rPr kumimoji="0" lang="id-ID" sz="1800" u="none" strike="noStrike" cap="none" normalizeH="0" baseline="0" dirty="0" smtClean="0">
                          <a:ln>
                            <a:noFill/>
                          </a:ln>
                          <a:effectLst/>
                        </a:rPr>
                        <a:t>6</a:t>
                      </a:r>
                      <a:r>
                        <a:rPr kumimoji="0" lang="en-US" sz="1800" u="none" strike="noStrike" cap="none" normalizeH="0" baseline="0" dirty="0" smtClean="0">
                          <a:ln>
                            <a:noFill/>
                          </a:ln>
                          <a:effectLst/>
                        </a:rPr>
                        <a:t> </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u="none" strike="noStrike" cap="none" normalizeH="0" baseline="0" dirty="0" smtClean="0">
                          <a:ln>
                            <a:noFill/>
                          </a:ln>
                          <a:effectLst/>
                        </a:rPr>
                        <a:t>6</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r>
              <a:tr h="340293">
                <a:tc>
                  <a:txBody>
                    <a:bodyPr/>
                    <a:lstStyle/>
                    <a:p>
                      <a:pPr algn="ctr"/>
                      <a:r>
                        <a:rPr lang="id-ID" sz="1800" dirty="0" smtClean="0"/>
                        <a:t>4</a:t>
                      </a: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Mathematics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r>
              <a:tr h="340293">
                <a:tc>
                  <a:txBody>
                    <a:bodyPr/>
                    <a:lstStyle/>
                    <a:p>
                      <a:pPr algn="ctr"/>
                      <a:r>
                        <a:rPr lang="id-ID" sz="1800" dirty="0" smtClean="0"/>
                        <a:t>5</a:t>
                      </a: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Natural Science</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u="none" strike="noStrike" cap="none" normalizeH="0" baseline="0" dirty="0" smtClean="0">
                          <a:ln>
                            <a:noFill/>
                          </a:ln>
                          <a:effectLst/>
                        </a:rPr>
                        <a:t>5</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u="none" strike="noStrike" cap="none" normalizeH="0" baseline="0" dirty="0" smtClean="0">
                          <a:ln>
                            <a:noFill/>
                          </a:ln>
                          <a:effectLst/>
                        </a:rPr>
                        <a:t>5</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u="none" strike="noStrike" cap="none" normalizeH="0" baseline="0" dirty="0" smtClean="0">
                          <a:ln>
                            <a:noFill/>
                          </a:ln>
                          <a:effectLst/>
                        </a:rPr>
                        <a:t>5</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r>
              <a:tr h="340293">
                <a:tc>
                  <a:txBody>
                    <a:bodyPr/>
                    <a:lstStyle/>
                    <a:p>
                      <a:pPr algn="ctr"/>
                      <a:r>
                        <a:rPr lang="id-ID" sz="1800" dirty="0" smtClean="0"/>
                        <a:t>6</a:t>
                      </a: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Social Science</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 4 </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4 </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r>
              <a:tr h="325751">
                <a:tc>
                  <a:txBody>
                    <a:bodyPr/>
                    <a:lstStyle/>
                    <a:p>
                      <a:pPr algn="ctr"/>
                      <a:r>
                        <a:rPr lang="en-US" sz="1800" dirty="0" smtClean="0"/>
                        <a:t>7</a:t>
                      </a: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English</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r>
              <a:tr h="325751">
                <a:tc>
                  <a:txBody>
                    <a:bodyPr/>
                    <a:lstStyle/>
                    <a:p>
                      <a:pPr algn="ct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Group</a:t>
                      </a:r>
                      <a:r>
                        <a:rPr kumimoji="0" lang="id-ID" sz="2000" u="none" strike="noStrike" cap="none" normalizeH="0" baseline="0" dirty="0" smtClean="0">
                          <a:ln>
                            <a:noFill/>
                          </a:ln>
                          <a:effectLst/>
                        </a:rPr>
                        <a:t> B</a:t>
                      </a:r>
                      <a:endParaRPr kumimoji="0" lang="en-US"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r>
              <a:tr h="325751">
                <a:tc>
                  <a:txBody>
                    <a:bodyPr/>
                    <a:lstStyle/>
                    <a:p>
                      <a:pPr algn="ctr"/>
                      <a:r>
                        <a:rPr lang="en-US" sz="1800" dirty="0" smtClean="0"/>
                        <a:t>8</a:t>
                      </a:r>
                      <a:endParaRPr lang="id-ID" sz="1800" b="1" dirty="0"/>
                    </a:p>
                  </a:txBody>
                  <a:tcPr marL="0" marR="0" marT="0" marB="0" anchor="ctr"/>
                </a:tc>
                <a:tc>
                  <a:txBody>
                    <a:bodyPr/>
                    <a:lstStyle/>
                    <a:p>
                      <a:r>
                        <a:rPr lang="en-US" sz="1800" b="1" dirty="0" smtClean="0"/>
                        <a:t>Art, culture </a:t>
                      </a:r>
                      <a:r>
                        <a:rPr lang="id-ID" sz="1800" b="1" dirty="0" smtClean="0"/>
                        <a:t>&amp;</a:t>
                      </a:r>
                      <a:r>
                        <a:rPr lang="id-ID" sz="1800" b="1" baseline="0" dirty="0" smtClean="0"/>
                        <a:t> </a:t>
                      </a:r>
                      <a:r>
                        <a:rPr lang="en-US" sz="1800" b="1" baseline="0" dirty="0" smtClean="0"/>
                        <a:t>Skill</a:t>
                      </a:r>
                      <a:r>
                        <a:rPr lang="id-ID" sz="1800" b="1" baseline="0" dirty="0" smtClean="0"/>
                        <a:t> (</a:t>
                      </a:r>
                      <a:r>
                        <a:rPr lang="en-US" sz="1800" b="1" baseline="0" dirty="0" smtClean="0"/>
                        <a:t>include in local curriculum</a:t>
                      </a:r>
                      <a:r>
                        <a:rPr lang="id-ID" sz="1800" b="1" baseline="0" dirty="0" smtClean="0"/>
                        <a:t>*)</a:t>
                      </a:r>
                      <a:endParaRPr lang="id-ID" sz="1800" b="1" dirty="0"/>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r>
              <a:tr h="651423">
                <a:tc>
                  <a:txBody>
                    <a:bodyPr/>
                    <a:lstStyle/>
                    <a:p>
                      <a:pPr algn="ctr"/>
                      <a:r>
                        <a:rPr lang="en-US" sz="1800" dirty="0" smtClean="0"/>
                        <a:t>9</a:t>
                      </a:r>
                      <a:endParaRPr lang="id-ID" sz="1800" b="1" dirty="0"/>
                    </a:p>
                  </a:txBody>
                  <a:tcPr marL="0" marR="0" marT="0" marB="0" anchor="ctr"/>
                </a:tc>
                <a:tc>
                  <a:txBody>
                    <a:bodyPr/>
                    <a:lstStyle/>
                    <a:p>
                      <a:r>
                        <a:rPr lang="en-US" sz="1800" b="1" dirty="0" smtClean="0"/>
                        <a:t>Sports (</a:t>
                      </a:r>
                      <a:r>
                        <a:rPr lang="en-US" sz="1800" b="1" baseline="0" dirty="0" smtClean="0"/>
                        <a:t>include in local curriculum</a:t>
                      </a:r>
                      <a:r>
                        <a:rPr lang="id-ID" sz="1800" b="1" baseline="0" dirty="0" smtClean="0"/>
                        <a:t>*</a:t>
                      </a:r>
                      <a:r>
                        <a:rPr lang="id-ID" sz="1800" b="1" dirty="0" smtClean="0"/>
                        <a:t>).</a:t>
                      </a:r>
                      <a:endParaRPr lang="id-ID" sz="1800" b="1" dirty="0"/>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 3 </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r>
              <a:tr h="325751">
                <a:tc>
                  <a:txBody>
                    <a:bodyPr/>
                    <a:lstStyle/>
                    <a:p>
                      <a:pPr algn="ctr"/>
                      <a:r>
                        <a:rPr lang="en-US" sz="1800" dirty="0" smtClean="0"/>
                        <a:t>10</a:t>
                      </a:r>
                      <a:endParaRPr lang="id-ID" sz="1800" b="1" dirty="0"/>
                    </a:p>
                  </a:txBody>
                  <a:tcPr marL="0" marR="0" marT="0" marB="0" anchor="ctr"/>
                </a:tc>
                <a:tc>
                  <a:txBody>
                    <a:bodyPr/>
                    <a:lstStyle/>
                    <a:p>
                      <a:r>
                        <a:rPr lang="en-US" sz="1800" b="1" dirty="0" smtClean="0"/>
                        <a:t>Skill (</a:t>
                      </a:r>
                      <a:r>
                        <a:rPr lang="en-US" sz="1800" b="1" baseline="0" dirty="0" smtClean="0"/>
                        <a:t>include in local curriculum</a:t>
                      </a:r>
                      <a:r>
                        <a:rPr lang="id-ID" sz="1800" b="1" baseline="0" dirty="0" smtClean="0"/>
                        <a:t>*</a:t>
                      </a:r>
                      <a:r>
                        <a:rPr lang="id-ID" sz="1800" b="1" dirty="0" smtClean="0"/>
                        <a:t>).</a:t>
                      </a:r>
                      <a:endParaRPr lang="id-ID" sz="1800" b="1" dirty="0"/>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u="none" strike="noStrike" cap="none" normalizeH="0" baseline="0" dirty="0" smtClean="0">
                          <a:ln>
                            <a:noFill/>
                          </a:ln>
                          <a:effectLst/>
                        </a:rPr>
                        <a:t>2</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u="none" strike="noStrike" cap="none" normalizeH="0" baseline="0" dirty="0" smtClean="0">
                          <a:ln>
                            <a:noFill/>
                          </a:ln>
                          <a:effectLst/>
                        </a:rPr>
                        <a:t>2</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u="none" strike="noStrike" cap="none" normalizeH="0" baseline="0" dirty="0" smtClean="0">
                          <a:ln>
                            <a:noFill/>
                          </a:ln>
                          <a:effectLst/>
                        </a:rPr>
                        <a:t>2</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r>
              <a:tr h="325751">
                <a:tc gridSpan="2">
                  <a:txBody>
                    <a:bodyPr/>
                    <a:lstStyle/>
                    <a:p>
                      <a:pPr algn="ctr"/>
                      <a:r>
                        <a:rPr lang="id-ID" sz="1800" dirty="0" smtClean="0"/>
                        <a:t>Jumlah</a:t>
                      </a:r>
                      <a:endParaRPr lang="id-ID" sz="1800" b="1" dirty="0"/>
                    </a:p>
                  </a:txBody>
                  <a:tcPr marL="0" marR="0" marT="0" marB="0" anchor="ctr"/>
                </a:tc>
                <a:tc hMerge="1">
                  <a:txBody>
                    <a:bodyPr/>
                    <a:lstStyle/>
                    <a:p>
                      <a:endParaRPr lang="id-ID" dirty="0"/>
                    </a:p>
                  </a:txBody>
                  <a:tcPr marL="0" marR="0" marT="0" marB="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38</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38</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38</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49740" marR="49740" marT="0" marB="0" anchor="ctr" horzOverflow="overflow"/>
                </a:tc>
              </a:tr>
            </a:tbl>
          </a:graphicData>
        </a:graphic>
      </p:graphicFrame>
    </p:spTree>
    <p:extLst>
      <p:ext uri="{BB962C8B-B14F-4D97-AF65-F5344CB8AC3E}">
        <p14:creationId xmlns:p14="http://schemas.microsoft.com/office/powerpoint/2010/main" val="31560246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AADBCE-F1B9-4BCB-9392-DDBDB8809FE2}" type="slidenum">
              <a:rPr lang="id-ID" smtClean="0"/>
              <a:pPr/>
              <a:t>55</a:t>
            </a:fld>
            <a:endParaRPr lang="id-ID"/>
          </a:p>
        </p:txBody>
      </p:sp>
      <p:graphicFrame>
        <p:nvGraphicFramePr>
          <p:cNvPr id="3" name="Content Placeholder 3"/>
          <p:cNvGraphicFramePr>
            <a:graphicFrameLocks/>
          </p:cNvGraphicFramePr>
          <p:nvPr>
            <p:extLst>
              <p:ext uri="{D42A27DB-BD31-4B8C-83A1-F6EECF244321}">
                <p14:modId xmlns:p14="http://schemas.microsoft.com/office/powerpoint/2010/main" val="3051168239"/>
              </p:ext>
            </p:extLst>
          </p:nvPr>
        </p:nvGraphicFramePr>
        <p:xfrm>
          <a:off x="251520" y="526171"/>
          <a:ext cx="8646300" cy="6430890"/>
        </p:xfrm>
        <a:graphic>
          <a:graphicData uri="http://schemas.openxmlformats.org/drawingml/2006/table">
            <a:tbl>
              <a:tblPr firstRow="1" bandRow="1">
                <a:tableStyleId>{5C22544A-7EE6-4342-B048-85BDC9FD1C3A}</a:tableStyleId>
              </a:tblPr>
              <a:tblGrid>
                <a:gridCol w="466837"/>
                <a:gridCol w="5891383"/>
                <a:gridCol w="786528"/>
                <a:gridCol w="721435"/>
                <a:gridCol w="780117"/>
              </a:tblGrid>
              <a:tr h="372597">
                <a:tc rowSpan="2" gridSpan="2">
                  <a:txBody>
                    <a:bodyPr/>
                    <a:lstStyle/>
                    <a:p>
                      <a:pPr algn="ctr">
                        <a:lnSpc>
                          <a:spcPct val="100000"/>
                        </a:lnSpc>
                      </a:pPr>
                      <a:r>
                        <a:rPr lang="en-US" sz="2000" b="1" dirty="0" smtClean="0">
                          <a:solidFill>
                            <a:schemeClr val="bg1"/>
                          </a:solidFill>
                        </a:rPr>
                        <a:t>Subjects</a:t>
                      </a:r>
                      <a:endParaRPr lang="en-US" sz="2000" b="1" dirty="0">
                        <a:solidFill>
                          <a:schemeClr val="bg1"/>
                        </a:solidFill>
                        <a:latin typeface="Arial Narrow" pitchFamily="34" charset="0"/>
                      </a:endParaRPr>
                    </a:p>
                  </a:txBody>
                  <a:tcPr marL="91439" marR="91439" marT="45707" marB="45707" anchor="ctr">
                    <a:solidFill>
                      <a:schemeClr val="tx2">
                        <a:lumMod val="60000"/>
                        <a:lumOff val="40000"/>
                      </a:schemeClr>
                    </a:solidFill>
                  </a:tcPr>
                </a:tc>
                <a:tc rowSpan="2" hMerge="1">
                  <a:txBody>
                    <a:bodyPr/>
                    <a:lstStyle/>
                    <a:p>
                      <a:endParaRPr lang="en-US"/>
                    </a:p>
                  </a:txBody>
                  <a:tcPr/>
                </a:tc>
                <a:tc gridSpan="3">
                  <a:txBody>
                    <a:bodyPr/>
                    <a:lstStyle/>
                    <a:p>
                      <a:pPr algn="ctr">
                        <a:lnSpc>
                          <a:spcPct val="100000"/>
                        </a:lnSpc>
                      </a:pPr>
                      <a:r>
                        <a:rPr lang="en-US" sz="2000" b="1" kern="1200" dirty="0" smtClean="0">
                          <a:solidFill>
                            <a:schemeClr val="bg1"/>
                          </a:solidFill>
                        </a:rPr>
                        <a:t>Grade</a:t>
                      </a:r>
                      <a:endParaRPr lang="en-US" sz="2000" b="1" dirty="0">
                        <a:solidFill>
                          <a:schemeClr val="bg1"/>
                        </a:solidFill>
                        <a:latin typeface="Arial Narrow" pitchFamily="34" charset="0"/>
                      </a:endParaRPr>
                    </a:p>
                  </a:txBody>
                  <a:tcPr marL="91439" marR="91439" marT="45707" marB="45707">
                    <a:solidFill>
                      <a:schemeClr val="tx2">
                        <a:lumMod val="60000"/>
                        <a:lumOff val="40000"/>
                      </a:schemeClr>
                    </a:solidFill>
                  </a:tcPr>
                </a:tc>
                <a:tc hMerge="1">
                  <a:txBody>
                    <a:bodyPr/>
                    <a:lstStyle/>
                    <a:p>
                      <a:endParaRPr lang="id-ID"/>
                    </a:p>
                  </a:txBody>
                  <a:tcPr/>
                </a:tc>
                <a:tc hMerge="1">
                  <a:txBody>
                    <a:bodyPr/>
                    <a:lstStyle/>
                    <a:p>
                      <a:endParaRPr lang="id-ID"/>
                    </a:p>
                  </a:txBody>
                  <a:tcPr/>
                </a:tc>
              </a:tr>
              <a:tr h="149369">
                <a:tc gridSpan="2" vMerge="1">
                  <a:txBody>
                    <a:bodyPr/>
                    <a:lstStyle/>
                    <a:p>
                      <a:pPr algn="ctr">
                        <a:lnSpc>
                          <a:spcPct val="100000"/>
                        </a:lnSpc>
                      </a:pPr>
                      <a:endParaRPr lang="en-US" sz="1000" dirty="0">
                        <a:latin typeface="Arial Narrow" pitchFamily="34" charset="0"/>
                      </a:endParaRPr>
                    </a:p>
                  </a:txBody>
                  <a:tcPr marL="91447" marR="91447" marT="45716" marB="45716"/>
                </a:tc>
                <a:tc hMerge="1" vMerge="1">
                  <a:txBody>
                    <a:bodyPr/>
                    <a:lstStyle/>
                    <a:p>
                      <a:endParaRPr lang="en-US"/>
                    </a:p>
                  </a:txBody>
                  <a:tcPr/>
                </a:tc>
                <a:tc>
                  <a:txBody>
                    <a:bodyPr/>
                    <a:lstStyle/>
                    <a:p>
                      <a:pPr marL="0" marR="0" algn="ctr">
                        <a:lnSpc>
                          <a:spcPct val="100000"/>
                        </a:lnSpc>
                        <a:spcBef>
                          <a:spcPts val="0"/>
                        </a:spcBef>
                        <a:spcAft>
                          <a:spcPts val="0"/>
                        </a:spcAft>
                      </a:pPr>
                      <a:r>
                        <a:rPr lang="en-US" sz="2000" b="1" dirty="0" smtClean="0">
                          <a:solidFill>
                            <a:schemeClr val="bg1"/>
                          </a:solidFill>
                        </a:rPr>
                        <a:t>X</a:t>
                      </a:r>
                      <a:endParaRPr lang="en-US" sz="2000" b="1" dirty="0">
                        <a:solidFill>
                          <a:schemeClr val="bg1"/>
                        </a:solidFill>
                        <a:latin typeface="Arial Narrow" pitchFamily="34" charset="0"/>
                        <a:ea typeface="Calibri"/>
                        <a:cs typeface="Times New Roman"/>
                      </a:endParaRPr>
                    </a:p>
                  </a:txBody>
                  <a:tcPr marL="68579" marR="68579" marT="0" marB="0">
                    <a:solidFill>
                      <a:schemeClr val="tx2">
                        <a:lumMod val="60000"/>
                        <a:lumOff val="40000"/>
                      </a:schemeClr>
                    </a:solidFill>
                  </a:tcPr>
                </a:tc>
                <a:tc>
                  <a:txBody>
                    <a:bodyPr/>
                    <a:lstStyle/>
                    <a:p>
                      <a:pPr marL="0" marR="0" algn="ctr">
                        <a:lnSpc>
                          <a:spcPct val="100000"/>
                        </a:lnSpc>
                        <a:spcBef>
                          <a:spcPts val="0"/>
                        </a:spcBef>
                        <a:spcAft>
                          <a:spcPts val="0"/>
                        </a:spcAft>
                      </a:pPr>
                      <a:r>
                        <a:rPr lang="en-US" sz="2000" b="1" dirty="0" smtClean="0">
                          <a:solidFill>
                            <a:schemeClr val="bg1"/>
                          </a:solidFill>
                        </a:rPr>
                        <a:t>XI</a:t>
                      </a:r>
                      <a:endParaRPr lang="en-US" sz="2000" b="1" dirty="0">
                        <a:solidFill>
                          <a:schemeClr val="bg1"/>
                        </a:solidFill>
                        <a:latin typeface="Arial Narrow" pitchFamily="34" charset="0"/>
                        <a:ea typeface="Calibri"/>
                        <a:cs typeface="Times New Roman"/>
                      </a:endParaRPr>
                    </a:p>
                  </a:txBody>
                  <a:tcPr marL="68579" marR="68579" marT="0" marB="0">
                    <a:solidFill>
                      <a:schemeClr val="tx2">
                        <a:lumMod val="60000"/>
                        <a:lumOff val="40000"/>
                      </a:schemeClr>
                    </a:solidFill>
                  </a:tcPr>
                </a:tc>
                <a:tc>
                  <a:txBody>
                    <a:bodyPr/>
                    <a:lstStyle/>
                    <a:p>
                      <a:pPr marL="0" marR="0" algn="ctr">
                        <a:lnSpc>
                          <a:spcPct val="100000"/>
                        </a:lnSpc>
                        <a:spcBef>
                          <a:spcPts val="0"/>
                        </a:spcBef>
                        <a:spcAft>
                          <a:spcPts val="0"/>
                        </a:spcAft>
                      </a:pPr>
                      <a:r>
                        <a:rPr lang="en-US" sz="2000" b="1" dirty="0" smtClean="0">
                          <a:solidFill>
                            <a:schemeClr val="bg1"/>
                          </a:solidFill>
                        </a:rPr>
                        <a:t>XII</a:t>
                      </a:r>
                      <a:endParaRPr lang="en-US" sz="2000" b="1" dirty="0">
                        <a:solidFill>
                          <a:schemeClr val="bg1"/>
                        </a:solidFill>
                        <a:latin typeface="Arial Narrow" pitchFamily="34" charset="0"/>
                        <a:ea typeface="Calibri"/>
                        <a:cs typeface="Times New Roman"/>
                      </a:endParaRPr>
                    </a:p>
                  </a:txBody>
                  <a:tcPr marL="68579" marR="68579" marT="0" marB="0">
                    <a:solidFill>
                      <a:schemeClr val="tx2">
                        <a:lumMod val="60000"/>
                        <a:lumOff val="40000"/>
                      </a:schemeClr>
                    </a:solidFill>
                  </a:tcPr>
                </a:tc>
              </a:tr>
              <a:tr h="132601">
                <a:tc gridSpan="2">
                  <a:txBody>
                    <a:bodyPr/>
                    <a:lstStyle/>
                    <a:p>
                      <a:pPr>
                        <a:lnSpc>
                          <a:spcPct val="100000"/>
                        </a:lnSpc>
                      </a:pPr>
                      <a:r>
                        <a:rPr lang="en-US" sz="1800" b="1" kern="1200" dirty="0" smtClean="0">
                          <a:effectLst/>
                        </a:rPr>
                        <a:t>Compulsory</a:t>
                      </a:r>
                      <a:endParaRPr lang="en-US" sz="1800" b="1" dirty="0">
                        <a:solidFill>
                          <a:schemeClr val="tx1"/>
                        </a:solidFill>
                        <a:effectLst/>
                        <a:latin typeface="Arial Narrow" pitchFamily="34" charset="0"/>
                      </a:endParaRPr>
                    </a:p>
                  </a:txBody>
                  <a:tcPr marL="91439" marR="91439" marT="45707" marB="45707"/>
                </a:tc>
                <a:tc hMerge="1">
                  <a:txBody>
                    <a:bodyPr/>
                    <a:lstStyle/>
                    <a:p>
                      <a:endParaRPr lang="en-US"/>
                    </a:p>
                  </a:txBody>
                  <a:tcPr/>
                </a:tc>
                <a:tc>
                  <a:txBody>
                    <a:bodyPr/>
                    <a:lstStyle/>
                    <a:p>
                      <a:pPr>
                        <a:lnSpc>
                          <a:spcPct val="100000"/>
                        </a:lnSpc>
                      </a:pPr>
                      <a:endParaRPr lang="id-ID" sz="1600"/>
                    </a:p>
                  </a:txBody>
                  <a:tcPr marL="91439" marR="91439" marT="45707" marB="45707"/>
                </a:tc>
                <a:tc>
                  <a:txBody>
                    <a:bodyPr/>
                    <a:lstStyle/>
                    <a:p>
                      <a:pPr>
                        <a:lnSpc>
                          <a:spcPct val="100000"/>
                        </a:lnSpc>
                      </a:pPr>
                      <a:endParaRPr lang="id-ID" sz="1600"/>
                    </a:p>
                  </a:txBody>
                  <a:tcPr marL="91439" marR="91439" marT="45707" marB="45707"/>
                </a:tc>
                <a:tc>
                  <a:txBody>
                    <a:bodyPr/>
                    <a:lstStyle/>
                    <a:p>
                      <a:pPr>
                        <a:lnSpc>
                          <a:spcPct val="100000"/>
                        </a:lnSpc>
                      </a:pPr>
                      <a:endParaRPr lang="id-ID" sz="1800" b="1" dirty="0">
                        <a:effectLst/>
                      </a:endParaRPr>
                    </a:p>
                  </a:txBody>
                  <a:tcPr marL="91439" marR="91439" marT="45707" marB="45707"/>
                </a:tc>
              </a:tr>
              <a:tr h="315271">
                <a:tc>
                  <a:txBody>
                    <a:bodyPr/>
                    <a:lstStyle/>
                    <a:p>
                      <a:pPr>
                        <a:lnSpc>
                          <a:spcPct val="100000"/>
                        </a:lnSpc>
                      </a:pPr>
                      <a:endParaRPr lang="en-US" sz="1600" b="1" dirty="0">
                        <a:solidFill>
                          <a:schemeClr val="tx1"/>
                        </a:solidFill>
                        <a:latin typeface="Arial Narrow" pitchFamily="34" charset="0"/>
                      </a:endParaRPr>
                    </a:p>
                  </a:txBody>
                  <a:tcPr marL="91439" marR="91439" marT="45707" marB="45707"/>
                </a:tc>
                <a:tc>
                  <a:txBody>
                    <a:bodyPr/>
                    <a:lstStyle/>
                    <a:p>
                      <a:pPr marL="0" marR="0">
                        <a:lnSpc>
                          <a:spcPct val="100000"/>
                        </a:lnSpc>
                        <a:spcBef>
                          <a:spcPts val="0"/>
                        </a:spcBef>
                        <a:spcAft>
                          <a:spcPts val="0"/>
                        </a:spcAft>
                      </a:pPr>
                      <a:r>
                        <a:rPr lang="en-US" sz="1600" b="1" dirty="0" smtClean="0">
                          <a:solidFill>
                            <a:schemeClr val="tx1"/>
                          </a:solidFill>
                          <a:latin typeface="Arial Narrow" pitchFamily="34" charset="0"/>
                          <a:ea typeface="Calibri"/>
                          <a:cs typeface="Times New Roman"/>
                        </a:rPr>
                        <a:t>Group </a:t>
                      </a:r>
                      <a:r>
                        <a:rPr lang="id-ID" sz="1600" b="1" dirty="0" smtClean="0">
                          <a:solidFill>
                            <a:schemeClr val="tx1"/>
                          </a:solidFill>
                          <a:latin typeface="Arial Narrow" pitchFamily="34" charset="0"/>
                          <a:ea typeface="Calibri"/>
                          <a:cs typeface="Times New Roman"/>
                        </a:rPr>
                        <a:t> A</a:t>
                      </a:r>
                      <a:endParaRPr lang="en-US" sz="1600" b="1" dirty="0">
                        <a:solidFill>
                          <a:schemeClr val="tx1"/>
                        </a:solidFill>
                        <a:latin typeface="Arial Narrow" pitchFamily="34" charset="0"/>
                        <a:ea typeface="Calibri"/>
                        <a:cs typeface="Times New Roman"/>
                      </a:endParaRPr>
                    </a:p>
                  </a:txBody>
                  <a:tcPr marL="68579" marR="68579" marT="0" marB="0"/>
                </a:tc>
                <a:tc>
                  <a:txBody>
                    <a:bodyPr/>
                    <a:lstStyle/>
                    <a:p>
                      <a:pPr marL="0" marR="0" algn="ctr">
                        <a:lnSpc>
                          <a:spcPct val="100000"/>
                        </a:lnSpc>
                        <a:spcBef>
                          <a:spcPts val="0"/>
                        </a:spcBef>
                        <a:spcAft>
                          <a:spcPts val="0"/>
                        </a:spcAft>
                      </a:pPr>
                      <a:endParaRPr lang="en-US" sz="1600" b="1" dirty="0">
                        <a:solidFill>
                          <a:schemeClr val="tx1"/>
                        </a:solidFill>
                        <a:latin typeface="Arial Narrow" pitchFamily="34" charset="0"/>
                        <a:ea typeface="Calibri"/>
                        <a:cs typeface="Times New Roman"/>
                      </a:endParaRPr>
                    </a:p>
                  </a:txBody>
                  <a:tcPr marL="68579" marR="68579" marT="0" marB="0" anchor="ctr"/>
                </a:tc>
                <a:tc>
                  <a:txBody>
                    <a:bodyPr/>
                    <a:lstStyle/>
                    <a:p>
                      <a:pPr marL="0" marR="0" algn="ctr">
                        <a:lnSpc>
                          <a:spcPct val="100000"/>
                        </a:lnSpc>
                        <a:spcBef>
                          <a:spcPts val="0"/>
                        </a:spcBef>
                        <a:spcAft>
                          <a:spcPts val="0"/>
                        </a:spcAft>
                      </a:pPr>
                      <a:endParaRPr lang="en-US" sz="1600" b="1" dirty="0">
                        <a:solidFill>
                          <a:schemeClr val="tx1"/>
                        </a:solidFill>
                        <a:latin typeface="Arial Narrow" pitchFamily="34" charset="0"/>
                        <a:ea typeface="Calibri"/>
                        <a:cs typeface="Times New Roman"/>
                      </a:endParaRPr>
                    </a:p>
                  </a:txBody>
                  <a:tcPr marL="68579" marR="68579" marT="0" marB="0" anchor="ctr"/>
                </a:tc>
                <a:tc>
                  <a:txBody>
                    <a:bodyPr/>
                    <a:lstStyle/>
                    <a:p>
                      <a:pPr marL="0" marR="0" algn="ctr">
                        <a:lnSpc>
                          <a:spcPct val="100000"/>
                        </a:lnSpc>
                        <a:spcBef>
                          <a:spcPts val="0"/>
                        </a:spcBef>
                        <a:spcAft>
                          <a:spcPts val="0"/>
                        </a:spcAft>
                      </a:pPr>
                      <a:endParaRPr lang="en-US" sz="1600" b="1" dirty="0">
                        <a:solidFill>
                          <a:schemeClr val="tx1"/>
                        </a:solidFill>
                        <a:latin typeface="Arial Narrow" pitchFamily="34" charset="0"/>
                        <a:ea typeface="Calibri"/>
                        <a:cs typeface="Times New Roman"/>
                      </a:endParaRPr>
                    </a:p>
                  </a:txBody>
                  <a:tcPr marL="68579" marR="68579" marT="0" marB="0" anchor="ctr"/>
                </a:tc>
              </a:tr>
              <a:tr h="315271">
                <a:tc>
                  <a:txBody>
                    <a:bodyPr/>
                    <a:lstStyle/>
                    <a:p>
                      <a:pPr>
                        <a:lnSpc>
                          <a:spcPct val="100000"/>
                        </a:lnSpc>
                      </a:pPr>
                      <a:r>
                        <a:rPr lang="en-US" sz="1600" b="1" dirty="0" smtClean="0"/>
                        <a:t>1</a:t>
                      </a:r>
                      <a:endParaRPr lang="en-US" sz="1600" b="1" dirty="0">
                        <a:solidFill>
                          <a:schemeClr val="tx1"/>
                        </a:solidFill>
                        <a:latin typeface="Arial Narrow" pitchFamily="34" charset="0"/>
                      </a:endParaRPr>
                    </a:p>
                  </a:txBody>
                  <a:tcPr marL="91439" marR="91439" marT="45707" marB="45707"/>
                </a:tc>
                <a:tc>
                  <a:txBody>
                    <a:bodyPr/>
                    <a:lstStyle/>
                    <a:p>
                      <a:pPr marL="0" marR="0">
                        <a:lnSpc>
                          <a:spcPct val="100000"/>
                        </a:lnSpc>
                        <a:spcBef>
                          <a:spcPts val="0"/>
                        </a:spcBef>
                        <a:spcAft>
                          <a:spcPts val="0"/>
                        </a:spcAft>
                      </a:pPr>
                      <a:r>
                        <a:rPr lang="en-US" sz="1600" b="1" dirty="0" smtClean="0"/>
                        <a:t>Religion and Attitudes</a:t>
                      </a:r>
                      <a:endParaRPr lang="en-US" sz="1600" b="1" dirty="0">
                        <a:solidFill>
                          <a:schemeClr val="tx1"/>
                        </a:solidFill>
                        <a:latin typeface="Arial Narrow" pitchFamily="34" charset="0"/>
                        <a:ea typeface="Calibri"/>
                        <a:cs typeface="Times New Roman"/>
                      </a:endParaRPr>
                    </a:p>
                  </a:txBody>
                  <a:tcPr marL="68579" marR="68579" marT="0" marB="0"/>
                </a:tc>
                <a:tc>
                  <a:txBody>
                    <a:bodyPr/>
                    <a:lstStyle/>
                    <a:p>
                      <a:pPr marL="0" marR="0" algn="ctr">
                        <a:lnSpc>
                          <a:spcPct val="100000"/>
                        </a:lnSpc>
                        <a:spcBef>
                          <a:spcPts val="0"/>
                        </a:spcBef>
                        <a:spcAft>
                          <a:spcPts val="0"/>
                        </a:spcAft>
                      </a:pPr>
                      <a:r>
                        <a:rPr lang="id-ID" sz="1600" b="1" dirty="0" smtClean="0">
                          <a:solidFill>
                            <a:schemeClr val="dk1"/>
                          </a:solidFill>
                          <a:latin typeface="+mn-lt"/>
                          <a:ea typeface="+mn-ea"/>
                          <a:cs typeface="+mn-cs"/>
                        </a:rPr>
                        <a:t>3</a:t>
                      </a:r>
                      <a:endParaRPr lang="en-US" sz="1600" b="1" dirty="0">
                        <a:solidFill>
                          <a:schemeClr val="tx1"/>
                        </a:solidFill>
                        <a:latin typeface="Arial Narrow" pitchFamily="34" charset="0"/>
                        <a:ea typeface="Calibri"/>
                        <a:cs typeface="Times New Roman"/>
                      </a:endParaRPr>
                    </a:p>
                  </a:txBody>
                  <a:tcPr marL="68579" marR="68579" marT="0" marB="0" anchor="ctr"/>
                </a:tc>
                <a:tc>
                  <a:txBody>
                    <a:bodyPr/>
                    <a:lstStyle/>
                    <a:p>
                      <a:pPr marL="0" marR="0" algn="ctr">
                        <a:lnSpc>
                          <a:spcPct val="100000"/>
                        </a:lnSpc>
                        <a:spcBef>
                          <a:spcPts val="0"/>
                        </a:spcBef>
                        <a:spcAft>
                          <a:spcPts val="0"/>
                        </a:spcAft>
                      </a:pPr>
                      <a:r>
                        <a:rPr lang="id-ID" sz="1600" b="1" dirty="0" smtClean="0">
                          <a:solidFill>
                            <a:schemeClr val="dk1"/>
                          </a:solidFill>
                          <a:latin typeface="+mn-lt"/>
                          <a:ea typeface="+mn-ea"/>
                          <a:cs typeface="+mn-cs"/>
                        </a:rPr>
                        <a:t>3</a:t>
                      </a:r>
                      <a:endParaRPr lang="en-US" sz="1600" b="1" dirty="0">
                        <a:solidFill>
                          <a:schemeClr val="tx1"/>
                        </a:solidFill>
                        <a:latin typeface="Arial Narrow" pitchFamily="34" charset="0"/>
                        <a:ea typeface="Calibri"/>
                        <a:cs typeface="Times New Roman"/>
                      </a:endParaRPr>
                    </a:p>
                  </a:txBody>
                  <a:tcPr marL="68579" marR="68579" marT="0" marB="0" anchor="ctr"/>
                </a:tc>
                <a:tc>
                  <a:txBody>
                    <a:bodyPr/>
                    <a:lstStyle/>
                    <a:p>
                      <a:pPr marL="0" marR="0" algn="ctr">
                        <a:lnSpc>
                          <a:spcPct val="100000"/>
                        </a:lnSpc>
                        <a:spcBef>
                          <a:spcPts val="0"/>
                        </a:spcBef>
                        <a:spcAft>
                          <a:spcPts val="0"/>
                        </a:spcAft>
                      </a:pPr>
                      <a:r>
                        <a:rPr lang="id-ID" sz="1600" b="1" dirty="0" smtClean="0">
                          <a:solidFill>
                            <a:schemeClr val="dk1"/>
                          </a:solidFill>
                          <a:latin typeface="+mn-lt"/>
                          <a:ea typeface="+mn-ea"/>
                          <a:cs typeface="+mn-cs"/>
                        </a:rPr>
                        <a:t>3</a:t>
                      </a:r>
                      <a:endParaRPr lang="en-US" sz="1600" b="1" dirty="0">
                        <a:solidFill>
                          <a:schemeClr val="tx1"/>
                        </a:solidFill>
                        <a:latin typeface="Arial Narrow" pitchFamily="34" charset="0"/>
                        <a:ea typeface="Calibri"/>
                        <a:cs typeface="Times New Roman"/>
                      </a:endParaRPr>
                    </a:p>
                  </a:txBody>
                  <a:tcPr marL="68579" marR="68579" marT="0" marB="0" anchor="ctr"/>
                </a:tc>
              </a:tr>
              <a:tr h="315271">
                <a:tc>
                  <a:txBody>
                    <a:bodyPr/>
                    <a:lstStyle/>
                    <a:p>
                      <a:pPr>
                        <a:lnSpc>
                          <a:spcPct val="100000"/>
                        </a:lnSpc>
                      </a:pPr>
                      <a:r>
                        <a:rPr lang="en-US" sz="1600" b="1" dirty="0" smtClean="0"/>
                        <a:t>2</a:t>
                      </a:r>
                      <a:endParaRPr lang="en-US" sz="1600" b="1" dirty="0">
                        <a:solidFill>
                          <a:schemeClr val="tx1"/>
                        </a:solidFill>
                        <a:latin typeface="Arial Narrow" pitchFamily="34" charset="0"/>
                      </a:endParaRPr>
                    </a:p>
                  </a:txBody>
                  <a:tcPr marL="91439" marR="91439" marT="45707" marB="45707"/>
                </a:tc>
                <a:tc>
                  <a:txBody>
                    <a:bodyPr/>
                    <a:lstStyle/>
                    <a:p>
                      <a:pPr marL="0" marR="0">
                        <a:lnSpc>
                          <a:spcPct val="100000"/>
                        </a:lnSpc>
                        <a:spcBef>
                          <a:spcPts val="0"/>
                        </a:spcBef>
                        <a:spcAft>
                          <a:spcPts val="0"/>
                        </a:spcAft>
                      </a:pPr>
                      <a:r>
                        <a:rPr lang="en-US" sz="1600" b="1" dirty="0" smtClean="0"/>
                        <a:t>Civics</a:t>
                      </a:r>
                      <a:endParaRPr lang="en-US" sz="1600" b="1" dirty="0">
                        <a:solidFill>
                          <a:schemeClr val="tx1"/>
                        </a:solidFill>
                        <a:latin typeface="Arial Narrow" pitchFamily="34" charset="0"/>
                        <a:ea typeface="Calibri"/>
                        <a:cs typeface="Times New Roman"/>
                      </a:endParaRPr>
                    </a:p>
                  </a:txBody>
                  <a:tcPr marL="68579" marR="68579" marT="0" marB="0"/>
                </a:tc>
                <a:tc>
                  <a:txBody>
                    <a:bodyPr/>
                    <a:lstStyle/>
                    <a:p>
                      <a:pPr marL="0" marR="0" algn="ctr">
                        <a:lnSpc>
                          <a:spcPct val="100000"/>
                        </a:lnSpc>
                        <a:spcBef>
                          <a:spcPts val="0"/>
                        </a:spcBef>
                        <a:spcAft>
                          <a:spcPts val="0"/>
                        </a:spcAft>
                      </a:pPr>
                      <a:r>
                        <a:rPr lang="id-ID" sz="1600" b="1" dirty="0" smtClean="0"/>
                        <a:t>2</a:t>
                      </a:r>
                      <a:endParaRPr lang="en-US" sz="1600" b="1" dirty="0">
                        <a:solidFill>
                          <a:schemeClr val="tx1"/>
                        </a:solidFill>
                        <a:latin typeface="Arial Narrow" pitchFamily="34" charset="0"/>
                        <a:ea typeface="Calibri"/>
                        <a:cs typeface="Times New Roman"/>
                      </a:endParaRPr>
                    </a:p>
                  </a:txBody>
                  <a:tcPr marL="68579" marR="68579" marT="0" marB="0" anchor="ctr"/>
                </a:tc>
                <a:tc>
                  <a:txBody>
                    <a:bodyPr/>
                    <a:lstStyle/>
                    <a:p>
                      <a:pPr marL="0" marR="0" algn="ctr">
                        <a:lnSpc>
                          <a:spcPct val="100000"/>
                        </a:lnSpc>
                        <a:spcBef>
                          <a:spcPts val="0"/>
                        </a:spcBef>
                        <a:spcAft>
                          <a:spcPts val="0"/>
                        </a:spcAft>
                      </a:pPr>
                      <a:r>
                        <a:rPr lang="id-ID" sz="1600" b="1" dirty="0" smtClean="0"/>
                        <a:t>2</a:t>
                      </a:r>
                      <a:endParaRPr lang="en-US" sz="1600" b="1" dirty="0">
                        <a:solidFill>
                          <a:schemeClr val="tx1"/>
                        </a:solidFill>
                        <a:latin typeface="Arial Narrow" pitchFamily="34" charset="0"/>
                        <a:ea typeface="Calibri"/>
                        <a:cs typeface="Times New Roman"/>
                      </a:endParaRPr>
                    </a:p>
                  </a:txBody>
                  <a:tcPr marL="68579" marR="68579" marT="0" marB="0" anchor="ctr"/>
                </a:tc>
                <a:tc>
                  <a:txBody>
                    <a:bodyPr/>
                    <a:lstStyle/>
                    <a:p>
                      <a:pPr marL="0" marR="0" algn="ctr">
                        <a:lnSpc>
                          <a:spcPct val="100000"/>
                        </a:lnSpc>
                        <a:spcBef>
                          <a:spcPts val="0"/>
                        </a:spcBef>
                        <a:spcAft>
                          <a:spcPts val="0"/>
                        </a:spcAft>
                      </a:pPr>
                      <a:r>
                        <a:rPr lang="id-ID" sz="1600" b="1" dirty="0" smtClean="0"/>
                        <a:t>2</a:t>
                      </a:r>
                      <a:endParaRPr lang="en-US" sz="1600" b="1" dirty="0">
                        <a:solidFill>
                          <a:schemeClr val="tx1"/>
                        </a:solidFill>
                        <a:latin typeface="Arial Narrow" pitchFamily="34" charset="0"/>
                        <a:ea typeface="Calibri"/>
                        <a:cs typeface="Times New Roman"/>
                      </a:endParaRPr>
                    </a:p>
                  </a:txBody>
                  <a:tcPr marL="68579" marR="68579" marT="0" marB="0" anchor="ctr"/>
                </a:tc>
              </a:tr>
              <a:tr h="273273">
                <a:tc>
                  <a:txBody>
                    <a:bodyPr/>
                    <a:lstStyle/>
                    <a:p>
                      <a:pPr>
                        <a:lnSpc>
                          <a:spcPct val="100000"/>
                        </a:lnSpc>
                      </a:pPr>
                      <a:r>
                        <a:rPr lang="en-US" sz="1600" b="1" dirty="0" smtClean="0"/>
                        <a:t>3</a:t>
                      </a:r>
                      <a:endParaRPr lang="en-US" sz="1600" b="1" dirty="0">
                        <a:solidFill>
                          <a:schemeClr val="tx1"/>
                        </a:solidFill>
                        <a:latin typeface="Arial Narrow" pitchFamily="34" charset="0"/>
                      </a:endParaRPr>
                    </a:p>
                  </a:txBody>
                  <a:tcPr marL="91439" marR="91439" marT="45707" marB="45707"/>
                </a:tc>
                <a:tc>
                  <a:txBody>
                    <a:bodyPr/>
                    <a:lstStyle/>
                    <a:p>
                      <a:pPr marL="0" marR="0">
                        <a:lnSpc>
                          <a:spcPct val="100000"/>
                        </a:lnSpc>
                        <a:spcBef>
                          <a:spcPts val="0"/>
                        </a:spcBef>
                        <a:spcAft>
                          <a:spcPts val="0"/>
                        </a:spcAft>
                      </a:pPr>
                      <a:r>
                        <a:rPr lang="en-US" sz="1600" b="1" dirty="0" smtClean="0"/>
                        <a:t>Indonesian Language</a:t>
                      </a:r>
                      <a:endParaRPr lang="en-US" sz="1600" b="1" dirty="0">
                        <a:solidFill>
                          <a:schemeClr val="tx1"/>
                        </a:solidFill>
                        <a:latin typeface="Arial Narrow" pitchFamily="34" charset="0"/>
                        <a:ea typeface="Calibri"/>
                        <a:cs typeface="Times New Roman"/>
                      </a:endParaRPr>
                    </a:p>
                  </a:txBody>
                  <a:tcPr marL="68579" marR="68579" marT="0" marB="0"/>
                </a:tc>
                <a:tc>
                  <a:txBody>
                    <a:bodyPr/>
                    <a:lstStyle/>
                    <a:p>
                      <a:pPr marL="0" marR="0" algn="ctr">
                        <a:lnSpc>
                          <a:spcPct val="100000"/>
                        </a:lnSpc>
                        <a:spcBef>
                          <a:spcPts val="0"/>
                        </a:spcBef>
                        <a:spcAft>
                          <a:spcPts val="0"/>
                        </a:spcAft>
                      </a:pPr>
                      <a:r>
                        <a:rPr lang="id-ID" sz="1600" b="1" dirty="0" smtClean="0"/>
                        <a:t>4</a:t>
                      </a:r>
                      <a:endParaRPr lang="en-US" sz="1600" b="1" dirty="0">
                        <a:solidFill>
                          <a:schemeClr val="tx1"/>
                        </a:solidFill>
                        <a:latin typeface="Arial Narrow" pitchFamily="34" charset="0"/>
                        <a:ea typeface="Calibri"/>
                        <a:cs typeface="Times New Roman"/>
                      </a:endParaRPr>
                    </a:p>
                  </a:txBody>
                  <a:tcPr marL="68579" marR="68579" marT="0" marB="0" anchor="ctr"/>
                </a:tc>
                <a:tc>
                  <a:txBody>
                    <a:bodyPr/>
                    <a:lstStyle/>
                    <a:p>
                      <a:pPr marL="0" marR="0" algn="ctr">
                        <a:lnSpc>
                          <a:spcPct val="100000"/>
                        </a:lnSpc>
                        <a:spcBef>
                          <a:spcPts val="0"/>
                        </a:spcBef>
                        <a:spcAft>
                          <a:spcPts val="0"/>
                        </a:spcAft>
                      </a:pPr>
                      <a:r>
                        <a:rPr lang="id-ID" sz="1600" b="1" dirty="0" smtClean="0"/>
                        <a:t>4</a:t>
                      </a:r>
                      <a:endParaRPr lang="en-US" sz="1600" b="1" dirty="0">
                        <a:solidFill>
                          <a:schemeClr val="tx1"/>
                        </a:solidFill>
                        <a:latin typeface="Arial Narrow" pitchFamily="34" charset="0"/>
                        <a:ea typeface="Calibri"/>
                        <a:cs typeface="Times New Roman"/>
                      </a:endParaRPr>
                    </a:p>
                  </a:txBody>
                  <a:tcPr marL="68579" marR="68579" marT="0" marB="0" anchor="ctr"/>
                </a:tc>
                <a:tc>
                  <a:txBody>
                    <a:bodyPr/>
                    <a:lstStyle/>
                    <a:p>
                      <a:pPr marL="0" marR="0" algn="ctr">
                        <a:lnSpc>
                          <a:spcPct val="100000"/>
                        </a:lnSpc>
                        <a:spcBef>
                          <a:spcPts val="0"/>
                        </a:spcBef>
                        <a:spcAft>
                          <a:spcPts val="0"/>
                        </a:spcAft>
                      </a:pPr>
                      <a:r>
                        <a:rPr lang="id-ID" sz="1600" b="1" dirty="0" smtClean="0"/>
                        <a:t>4</a:t>
                      </a:r>
                      <a:endParaRPr lang="en-US" sz="1600" b="1" dirty="0">
                        <a:solidFill>
                          <a:schemeClr val="tx1"/>
                        </a:solidFill>
                        <a:latin typeface="Arial Narrow" pitchFamily="34" charset="0"/>
                        <a:ea typeface="Calibri"/>
                        <a:cs typeface="Times New Roman"/>
                      </a:endParaRPr>
                    </a:p>
                  </a:txBody>
                  <a:tcPr marL="68579" marR="68579" marT="0" marB="0" anchor="ctr"/>
                </a:tc>
              </a:tr>
              <a:tr h="226051">
                <a:tc>
                  <a:txBody>
                    <a:bodyPr/>
                    <a:lstStyle/>
                    <a:p>
                      <a:pPr>
                        <a:lnSpc>
                          <a:spcPct val="100000"/>
                        </a:lnSpc>
                      </a:pPr>
                      <a:r>
                        <a:rPr lang="en-US" sz="1600" b="1" dirty="0" smtClean="0"/>
                        <a:t>4</a:t>
                      </a:r>
                      <a:endParaRPr lang="en-US" sz="1600" b="1" dirty="0">
                        <a:solidFill>
                          <a:schemeClr val="tx1"/>
                        </a:solidFill>
                        <a:latin typeface="Arial Narrow" pitchFamily="34" charset="0"/>
                      </a:endParaRPr>
                    </a:p>
                  </a:txBody>
                  <a:tcPr marL="91439" marR="91439" marT="45707" marB="45707"/>
                </a:tc>
                <a:tc>
                  <a:txBody>
                    <a:bodyPr/>
                    <a:lstStyle/>
                    <a:p>
                      <a:pPr marL="0" marR="0">
                        <a:lnSpc>
                          <a:spcPct val="100000"/>
                        </a:lnSpc>
                        <a:spcBef>
                          <a:spcPts val="0"/>
                        </a:spcBef>
                        <a:spcAft>
                          <a:spcPts val="0"/>
                        </a:spcAft>
                      </a:pPr>
                      <a:r>
                        <a:rPr lang="en-US" sz="1600" b="1" dirty="0" smtClean="0"/>
                        <a:t>Mathematics</a:t>
                      </a:r>
                      <a:endParaRPr lang="en-US" sz="1600" b="1" dirty="0">
                        <a:solidFill>
                          <a:schemeClr val="tx1"/>
                        </a:solidFill>
                        <a:latin typeface="Arial Narrow" pitchFamily="34" charset="0"/>
                        <a:ea typeface="Calibri"/>
                        <a:cs typeface="Times New Roman"/>
                      </a:endParaRPr>
                    </a:p>
                  </a:txBody>
                  <a:tcPr marL="68579" marR="68579" marT="0" marB="0"/>
                </a:tc>
                <a:tc>
                  <a:txBody>
                    <a:bodyPr/>
                    <a:lstStyle/>
                    <a:p>
                      <a:pPr marL="0" marR="0" algn="ctr">
                        <a:lnSpc>
                          <a:spcPct val="100000"/>
                        </a:lnSpc>
                        <a:spcBef>
                          <a:spcPts val="0"/>
                        </a:spcBef>
                        <a:spcAft>
                          <a:spcPts val="0"/>
                        </a:spcAft>
                      </a:pPr>
                      <a:r>
                        <a:rPr lang="id-ID" sz="1600" b="1" dirty="0" smtClean="0"/>
                        <a:t>4</a:t>
                      </a:r>
                      <a:endParaRPr lang="en-US" sz="1600" b="1" dirty="0">
                        <a:solidFill>
                          <a:schemeClr val="tx1"/>
                        </a:solidFill>
                        <a:latin typeface="Arial Narrow" pitchFamily="34" charset="0"/>
                        <a:ea typeface="Calibri"/>
                        <a:cs typeface="Times New Roman"/>
                      </a:endParaRPr>
                    </a:p>
                  </a:txBody>
                  <a:tcPr marL="68579" marR="68579" marT="0" marB="0" anchor="ctr"/>
                </a:tc>
                <a:tc>
                  <a:txBody>
                    <a:bodyPr/>
                    <a:lstStyle/>
                    <a:p>
                      <a:pPr marL="0" marR="0" algn="ctr">
                        <a:lnSpc>
                          <a:spcPct val="100000"/>
                        </a:lnSpc>
                        <a:spcBef>
                          <a:spcPts val="0"/>
                        </a:spcBef>
                        <a:spcAft>
                          <a:spcPts val="0"/>
                        </a:spcAft>
                      </a:pPr>
                      <a:r>
                        <a:rPr lang="id-ID" sz="1600" b="1" dirty="0" smtClean="0"/>
                        <a:t>4</a:t>
                      </a:r>
                      <a:endParaRPr lang="en-US" sz="1600" b="1" dirty="0">
                        <a:solidFill>
                          <a:schemeClr val="tx1"/>
                        </a:solidFill>
                        <a:latin typeface="Arial Narrow" pitchFamily="34" charset="0"/>
                        <a:ea typeface="Calibri"/>
                        <a:cs typeface="Times New Roman"/>
                      </a:endParaRPr>
                    </a:p>
                  </a:txBody>
                  <a:tcPr marL="68579" marR="68579" marT="0" marB="0" anchor="ctr"/>
                </a:tc>
                <a:tc>
                  <a:txBody>
                    <a:bodyPr/>
                    <a:lstStyle/>
                    <a:p>
                      <a:pPr marL="0" marR="0" algn="ctr">
                        <a:lnSpc>
                          <a:spcPct val="100000"/>
                        </a:lnSpc>
                        <a:spcBef>
                          <a:spcPts val="0"/>
                        </a:spcBef>
                        <a:spcAft>
                          <a:spcPts val="0"/>
                        </a:spcAft>
                      </a:pPr>
                      <a:r>
                        <a:rPr lang="id-ID" sz="1600" b="1" dirty="0" smtClean="0"/>
                        <a:t>4</a:t>
                      </a:r>
                      <a:endParaRPr lang="en-US" sz="1600" b="1" dirty="0">
                        <a:solidFill>
                          <a:schemeClr val="tx1"/>
                        </a:solidFill>
                        <a:latin typeface="Arial Narrow" pitchFamily="34" charset="0"/>
                        <a:ea typeface="Calibri"/>
                        <a:cs typeface="Times New Roman"/>
                      </a:endParaRPr>
                    </a:p>
                  </a:txBody>
                  <a:tcPr marL="68579" marR="68579" marT="0" marB="0" anchor="ctr"/>
                </a:tc>
              </a:tr>
              <a:tr h="315271">
                <a:tc>
                  <a:txBody>
                    <a:bodyPr/>
                    <a:lstStyle/>
                    <a:p>
                      <a:pPr>
                        <a:lnSpc>
                          <a:spcPct val="100000"/>
                        </a:lnSpc>
                      </a:pPr>
                      <a:r>
                        <a:rPr lang="en-US" sz="1600" b="1" dirty="0" smtClean="0"/>
                        <a:t>5</a:t>
                      </a:r>
                      <a:endParaRPr lang="en-US" sz="1600" b="1" dirty="0">
                        <a:latin typeface="Arial Narrow" pitchFamily="34" charset="0"/>
                      </a:endParaRPr>
                    </a:p>
                  </a:txBody>
                  <a:tcPr marL="91439" marR="91439"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Indonesian</a:t>
                      </a:r>
                      <a:r>
                        <a:rPr lang="en-US" sz="1600" b="1" dirty="0" smtClean="0"/>
                        <a:t> History</a:t>
                      </a:r>
                      <a:endParaRPr lang="en-US" sz="1600" b="1" dirty="0" smtClean="0">
                        <a:latin typeface="Arial Narrow" pitchFamily="34" charset="0"/>
                        <a:ea typeface="Calibri"/>
                        <a:cs typeface="Times New Roman"/>
                      </a:endParaRPr>
                    </a:p>
                  </a:txBody>
                  <a:tcPr marL="68579" marR="68579" marT="0" marB="0"/>
                </a:tc>
                <a:tc>
                  <a:txBody>
                    <a:bodyPr/>
                    <a:lstStyle/>
                    <a:p>
                      <a:pPr marL="0" marR="0" algn="ctr">
                        <a:lnSpc>
                          <a:spcPct val="100000"/>
                        </a:lnSpc>
                        <a:spcBef>
                          <a:spcPts val="0"/>
                        </a:spcBef>
                        <a:spcAft>
                          <a:spcPts val="0"/>
                        </a:spcAft>
                      </a:pPr>
                      <a:r>
                        <a:rPr lang="id-ID" sz="1600" b="1" dirty="0" smtClean="0"/>
                        <a:t>2</a:t>
                      </a:r>
                      <a:endParaRPr lang="en-US" sz="1600" b="1" dirty="0">
                        <a:latin typeface="Arial Narrow" pitchFamily="34" charset="0"/>
                        <a:ea typeface="Calibri"/>
                        <a:cs typeface="Times New Roman"/>
                      </a:endParaRPr>
                    </a:p>
                  </a:txBody>
                  <a:tcPr marL="68579" marR="68579" marT="0" marB="0" anchor="ctr"/>
                </a:tc>
                <a:tc>
                  <a:txBody>
                    <a:bodyPr/>
                    <a:lstStyle/>
                    <a:p>
                      <a:pPr marL="0" marR="0" algn="ctr">
                        <a:lnSpc>
                          <a:spcPct val="100000"/>
                        </a:lnSpc>
                        <a:spcBef>
                          <a:spcPts val="0"/>
                        </a:spcBef>
                        <a:spcAft>
                          <a:spcPts val="0"/>
                        </a:spcAft>
                      </a:pPr>
                      <a:r>
                        <a:rPr lang="id-ID" sz="1600" b="1" dirty="0" smtClean="0"/>
                        <a:t>2</a:t>
                      </a:r>
                      <a:endParaRPr lang="en-US" sz="1600" b="1" dirty="0">
                        <a:latin typeface="Arial Narrow" pitchFamily="34" charset="0"/>
                        <a:ea typeface="Calibri"/>
                        <a:cs typeface="Times New Roman"/>
                      </a:endParaRPr>
                    </a:p>
                  </a:txBody>
                  <a:tcPr marL="68579" marR="68579" marT="0" marB="0" anchor="ctr"/>
                </a:tc>
                <a:tc>
                  <a:txBody>
                    <a:bodyPr/>
                    <a:lstStyle/>
                    <a:p>
                      <a:pPr marL="0" marR="0" algn="ctr">
                        <a:lnSpc>
                          <a:spcPct val="100000"/>
                        </a:lnSpc>
                        <a:spcBef>
                          <a:spcPts val="0"/>
                        </a:spcBef>
                        <a:spcAft>
                          <a:spcPts val="0"/>
                        </a:spcAft>
                      </a:pPr>
                      <a:r>
                        <a:rPr lang="id-ID" sz="1600" b="1" dirty="0" smtClean="0"/>
                        <a:t>2</a:t>
                      </a:r>
                      <a:endParaRPr lang="en-US" sz="1600" b="1" dirty="0">
                        <a:latin typeface="Arial Narrow" pitchFamily="34" charset="0"/>
                        <a:ea typeface="Calibri"/>
                        <a:cs typeface="Times New Roman"/>
                      </a:endParaRPr>
                    </a:p>
                  </a:txBody>
                  <a:tcPr marL="68579" marR="68579" marT="0" marB="0" anchor="ctr"/>
                </a:tc>
              </a:tr>
              <a:tr h="315271">
                <a:tc>
                  <a:txBody>
                    <a:bodyPr/>
                    <a:lstStyle/>
                    <a:p>
                      <a:pPr>
                        <a:lnSpc>
                          <a:spcPct val="100000"/>
                        </a:lnSpc>
                      </a:pPr>
                      <a:r>
                        <a:rPr lang="en-US" sz="1600" b="1" dirty="0" smtClean="0"/>
                        <a:t>6</a:t>
                      </a:r>
                      <a:endParaRPr lang="en-US" sz="1600" b="1" dirty="0">
                        <a:latin typeface="Arial Narrow" pitchFamily="34" charset="0"/>
                      </a:endParaRPr>
                    </a:p>
                  </a:txBody>
                  <a:tcPr marL="91439" marR="91439"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English</a:t>
                      </a:r>
                      <a:endParaRPr lang="en-US" sz="1600" b="1" dirty="0" smtClean="0">
                        <a:latin typeface="Arial Narrow" pitchFamily="34" charset="0"/>
                        <a:ea typeface="Calibri"/>
                        <a:cs typeface="Times New Roman"/>
                      </a:endParaRPr>
                    </a:p>
                  </a:txBody>
                  <a:tcPr marL="68579" marR="68579" marT="0" marB="0"/>
                </a:tc>
                <a:tc>
                  <a:txBody>
                    <a:bodyPr/>
                    <a:lstStyle/>
                    <a:p>
                      <a:pPr marL="0" marR="0" algn="ctr">
                        <a:lnSpc>
                          <a:spcPct val="100000"/>
                        </a:lnSpc>
                        <a:spcBef>
                          <a:spcPts val="0"/>
                        </a:spcBef>
                        <a:spcAft>
                          <a:spcPts val="0"/>
                        </a:spcAft>
                      </a:pPr>
                      <a:r>
                        <a:rPr lang="id-ID" sz="1600" b="1" dirty="0" smtClean="0"/>
                        <a:t>2</a:t>
                      </a:r>
                      <a:endParaRPr lang="en-US" sz="1600" b="1" dirty="0">
                        <a:latin typeface="Arial Narrow" pitchFamily="34" charset="0"/>
                        <a:ea typeface="Calibri"/>
                        <a:cs typeface="Times New Roman"/>
                      </a:endParaRPr>
                    </a:p>
                  </a:txBody>
                  <a:tcPr marL="68579" marR="68579" marT="0" marB="0" anchor="ctr"/>
                </a:tc>
                <a:tc>
                  <a:txBody>
                    <a:bodyPr/>
                    <a:lstStyle/>
                    <a:p>
                      <a:pPr marL="0" marR="0" algn="ctr">
                        <a:lnSpc>
                          <a:spcPct val="100000"/>
                        </a:lnSpc>
                        <a:spcBef>
                          <a:spcPts val="0"/>
                        </a:spcBef>
                        <a:spcAft>
                          <a:spcPts val="0"/>
                        </a:spcAft>
                      </a:pPr>
                      <a:r>
                        <a:rPr lang="id-ID" sz="1600" b="1" dirty="0" smtClean="0"/>
                        <a:t>2</a:t>
                      </a:r>
                      <a:endParaRPr lang="en-US" sz="1600" b="1" dirty="0">
                        <a:latin typeface="Arial Narrow" pitchFamily="34" charset="0"/>
                        <a:ea typeface="Calibri"/>
                        <a:cs typeface="Times New Roman"/>
                      </a:endParaRPr>
                    </a:p>
                  </a:txBody>
                  <a:tcPr marL="68579" marR="68579" marT="0" marB="0" anchor="ctr"/>
                </a:tc>
                <a:tc>
                  <a:txBody>
                    <a:bodyPr/>
                    <a:lstStyle/>
                    <a:p>
                      <a:pPr marL="0" marR="0" algn="ctr">
                        <a:lnSpc>
                          <a:spcPct val="100000"/>
                        </a:lnSpc>
                        <a:spcBef>
                          <a:spcPts val="0"/>
                        </a:spcBef>
                        <a:spcAft>
                          <a:spcPts val="0"/>
                        </a:spcAft>
                      </a:pPr>
                      <a:r>
                        <a:rPr lang="id-ID" sz="1600" b="1" dirty="0" smtClean="0"/>
                        <a:t>2</a:t>
                      </a:r>
                      <a:endParaRPr lang="en-US" sz="1600" b="1" dirty="0">
                        <a:latin typeface="Arial Narrow" pitchFamily="34" charset="0"/>
                        <a:ea typeface="Calibri"/>
                        <a:cs typeface="Times New Roman"/>
                      </a:endParaRPr>
                    </a:p>
                  </a:txBody>
                  <a:tcPr marL="68579" marR="68579" marT="0" marB="0" anchor="ctr"/>
                </a:tc>
              </a:tr>
              <a:tr h="228401">
                <a:tc>
                  <a:txBody>
                    <a:bodyPr/>
                    <a:lstStyle/>
                    <a:p>
                      <a:pPr>
                        <a:lnSpc>
                          <a:spcPct val="100000"/>
                        </a:lnSpc>
                      </a:pPr>
                      <a:endParaRPr lang="en-US" sz="1600" b="1" dirty="0">
                        <a:latin typeface="Arial Narrow" pitchFamily="34" charset="0"/>
                      </a:endParaRPr>
                    </a:p>
                  </a:txBody>
                  <a:tcPr marL="91439" marR="91439" marT="45707" marB="45707"/>
                </a:tc>
                <a:tc>
                  <a:txBody>
                    <a:bodyPr/>
                    <a:lstStyle/>
                    <a:p>
                      <a:pPr marL="0" marR="0">
                        <a:lnSpc>
                          <a:spcPct val="100000"/>
                        </a:lnSpc>
                        <a:spcBef>
                          <a:spcPts val="0"/>
                        </a:spcBef>
                        <a:spcAft>
                          <a:spcPts val="0"/>
                        </a:spcAft>
                      </a:pPr>
                      <a:r>
                        <a:rPr lang="en-US" sz="1600" b="1" dirty="0" smtClean="0">
                          <a:latin typeface="Arial Narrow" pitchFamily="34" charset="0"/>
                          <a:ea typeface="Calibri"/>
                          <a:cs typeface="Times New Roman"/>
                        </a:rPr>
                        <a:t>Group </a:t>
                      </a:r>
                      <a:r>
                        <a:rPr lang="id-ID" sz="1600" b="1" dirty="0" smtClean="0">
                          <a:latin typeface="Arial Narrow" pitchFamily="34" charset="0"/>
                          <a:ea typeface="Calibri"/>
                          <a:cs typeface="Times New Roman"/>
                        </a:rPr>
                        <a:t> B</a:t>
                      </a:r>
                      <a:endParaRPr lang="en-US" sz="1600" b="1" dirty="0">
                        <a:latin typeface="Arial Narrow" pitchFamily="34" charset="0"/>
                        <a:ea typeface="Calibri"/>
                        <a:cs typeface="Times New Roman"/>
                      </a:endParaRPr>
                    </a:p>
                  </a:txBody>
                  <a:tcPr marL="68579" marR="68579" marT="0" marB="0"/>
                </a:tc>
                <a:tc>
                  <a:txBody>
                    <a:bodyPr/>
                    <a:lstStyle/>
                    <a:p>
                      <a:pPr algn="ctr">
                        <a:lnSpc>
                          <a:spcPct val="100000"/>
                        </a:lnSpc>
                      </a:pPr>
                      <a:endParaRPr lang="en-US" sz="1600" b="1" dirty="0"/>
                    </a:p>
                  </a:txBody>
                  <a:tcPr marL="68579" marR="68579" marT="0" marB="0" anchor="ctr"/>
                </a:tc>
                <a:tc>
                  <a:txBody>
                    <a:bodyPr/>
                    <a:lstStyle/>
                    <a:p>
                      <a:pPr algn="ctr">
                        <a:lnSpc>
                          <a:spcPct val="100000"/>
                        </a:lnSpc>
                      </a:pPr>
                      <a:endParaRPr lang="en-US" sz="1600" b="1" dirty="0"/>
                    </a:p>
                  </a:txBody>
                  <a:tcPr marL="68579" marR="68579" marT="0" marB="0" anchor="ctr"/>
                </a:tc>
                <a:tc>
                  <a:txBody>
                    <a:bodyPr/>
                    <a:lstStyle/>
                    <a:p>
                      <a:pPr algn="ctr">
                        <a:lnSpc>
                          <a:spcPct val="100000"/>
                        </a:lnSpc>
                      </a:pPr>
                      <a:endParaRPr lang="en-US" sz="1600" b="1" dirty="0"/>
                    </a:p>
                  </a:txBody>
                  <a:tcPr marL="68579" marR="68579" marT="0" marB="0" anchor="ctr"/>
                </a:tc>
              </a:tr>
              <a:tr h="181179">
                <a:tc>
                  <a:txBody>
                    <a:bodyPr/>
                    <a:lstStyle/>
                    <a:p>
                      <a:pPr>
                        <a:lnSpc>
                          <a:spcPct val="100000"/>
                        </a:lnSpc>
                      </a:pPr>
                      <a:r>
                        <a:rPr lang="id-ID" sz="1600" b="1" dirty="0" smtClean="0"/>
                        <a:t>7</a:t>
                      </a:r>
                      <a:endParaRPr lang="en-US" sz="1600" b="1" dirty="0">
                        <a:latin typeface="Arial Narrow" pitchFamily="34" charset="0"/>
                      </a:endParaRPr>
                    </a:p>
                  </a:txBody>
                  <a:tcPr marL="91439" marR="91439" marT="45707" marB="45707"/>
                </a:tc>
                <a:tc>
                  <a:txBody>
                    <a:bodyPr/>
                    <a:lstStyle/>
                    <a:p>
                      <a:r>
                        <a:rPr lang="en-US" sz="1600" b="1" dirty="0" smtClean="0"/>
                        <a:t>Art</a:t>
                      </a:r>
                      <a:r>
                        <a:rPr lang="en-US" sz="1600" b="1" baseline="0" dirty="0" smtClean="0"/>
                        <a:t> and </a:t>
                      </a:r>
                      <a:r>
                        <a:rPr lang="en-US" sz="1600" b="1" dirty="0" smtClean="0"/>
                        <a:t> culture </a:t>
                      </a:r>
                      <a:r>
                        <a:rPr lang="id-ID" sz="1600" b="1" baseline="0" dirty="0" smtClean="0"/>
                        <a:t>(</a:t>
                      </a:r>
                      <a:r>
                        <a:rPr lang="en-US" sz="1600" b="1" baseline="0" dirty="0" smtClean="0"/>
                        <a:t>include in local curriculum</a:t>
                      </a:r>
                      <a:r>
                        <a:rPr lang="id-ID" sz="1600" b="1" baseline="0" dirty="0" smtClean="0"/>
                        <a:t>*)</a:t>
                      </a:r>
                      <a:endParaRPr lang="id-ID" sz="1600" b="1" dirty="0"/>
                    </a:p>
                  </a:txBody>
                  <a:tcPr marL="68579" marR="68579" marT="0" marB="0"/>
                </a:tc>
                <a:tc>
                  <a:txBody>
                    <a:bodyPr/>
                    <a:lstStyle/>
                    <a:p>
                      <a:pPr algn="ctr">
                        <a:lnSpc>
                          <a:spcPct val="100000"/>
                        </a:lnSpc>
                      </a:pPr>
                      <a:r>
                        <a:rPr lang="en-US" sz="1600" b="1" dirty="0" smtClean="0"/>
                        <a:t>2</a:t>
                      </a:r>
                      <a:endParaRPr lang="en-US" sz="1600" b="1" dirty="0"/>
                    </a:p>
                  </a:txBody>
                  <a:tcPr marL="68579" marR="68579" marT="0" marB="0" anchor="ctr"/>
                </a:tc>
                <a:tc>
                  <a:txBody>
                    <a:bodyPr/>
                    <a:lstStyle/>
                    <a:p>
                      <a:pPr algn="ctr">
                        <a:lnSpc>
                          <a:spcPct val="100000"/>
                        </a:lnSpc>
                      </a:pPr>
                      <a:r>
                        <a:rPr lang="en-US" sz="1600" b="1" dirty="0" smtClean="0"/>
                        <a:t>2</a:t>
                      </a:r>
                      <a:endParaRPr lang="en-US" sz="1600" b="1" dirty="0"/>
                    </a:p>
                  </a:txBody>
                  <a:tcPr marL="68579" marR="68579" marT="0" marB="0" anchor="ctr"/>
                </a:tc>
                <a:tc>
                  <a:txBody>
                    <a:bodyPr/>
                    <a:lstStyle/>
                    <a:p>
                      <a:pPr algn="ctr">
                        <a:lnSpc>
                          <a:spcPct val="100000"/>
                        </a:lnSpc>
                      </a:pPr>
                      <a:r>
                        <a:rPr lang="en-US" sz="1600" b="1" dirty="0" smtClean="0"/>
                        <a:t>2</a:t>
                      </a:r>
                      <a:endParaRPr lang="en-US" sz="1600" b="1" dirty="0"/>
                    </a:p>
                  </a:txBody>
                  <a:tcPr marL="68579" marR="68579" marT="0" marB="0" anchor="ctr"/>
                </a:tc>
              </a:tr>
              <a:tr h="205965">
                <a:tc>
                  <a:txBody>
                    <a:bodyPr/>
                    <a:lstStyle/>
                    <a:p>
                      <a:pPr>
                        <a:lnSpc>
                          <a:spcPct val="100000"/>
                        </a:lnSpc>
                      </a:pPr>
                      <a:r>
                        <a:rPr lang="id-ID" sz="1600" b="1" dirty="0" smtClean="0"/>
                        <a:t>8</a:t>
                      </a:r>
                      <a:endParaRPr lang="en-US" sz="1600" b="1" dirty="0">
                        <a:latin typeface="Arial Narrow" pitchFamily="34" charset="0"/>
                      </a:endParaRPr>
                    </a:p>
                  </a:txBody>
                  <a:tcPr marL="91439" marR="91439" marT="45707" marB="45707"/>
                </a:tc>
                <a:tc>
                  <a:txBody>
                    <a:bodyPr/>
                    <a:lstStyle/>
                    <a:p>
                      <a:pPr marL="0" marR="0">
                        <a:lnSpc>
                          <a:spcPct val="100000"/>
                        </a:lnSpc>
                        <a:spcBef>
                          <a:spcPts val="0"/>
                        </a:spcBef>
                        <a:spcAft>
                          <a:spcPts val="0"/>
                        </a:spcAft>
                      </a:pPr>
                      <a:r>
                        <a:rPr lang="en-US" sz="1600" b="1" dirty="0" smtClean="0"/>
                        <a:t>Skill and </a:t>
                      </a:r>
                      <a:r>
                        <a:rPr lang="en-US" sz="1600" b="1" dirty="0" err="1" smtClean="0"/>
                        <a:t>intrepeneurship</a:t>
                      </a:r>
                      <a:r>
                        <a:rPr lang="en-US" sz="1600" b="1" dirty="0" smtClean="0"/>
                        <a:t> </a:t>
                      </a:r>
                      <a:r>
                        <a:rPr lang="id-ID" sz="1600" b="1" dirty="0" smtClean="0"/>
                        <a:t> </a:t>
                      </a:r>
                      <a:r>
                        <a:rPr lang="id-ID" sz="1600" b="1" baseline="0" dirty="0" smtClean="0"/>
                        <a:t>(</a:t>
                      </a:r>
                      <a:r>
                        <a:rPr lang="en-US" sz="1600" b="1" baseline="0" dirty="0" smtClean="0"/>
                        <a:t>include in local curriculum</a:t>
                      </a:r>
                      <a:r>
                        <a:rPr lang="id-ID" sz="1600" b="1" baseline="0" dirty="0" smtClean="0"/>
                        <a:t>*)</a:t>
                      </a:r>
                      <a:endParaRPr lang="en-US" sz="1600" b="1" dirty="0">
                        <a:latin typeface="Arial Narrow" pitchFamily="34" charset="0"/>
                        <a:ea typeface="Calibri"/>
                        <a:cs typeface="Times New Roman"/>
                      </a:endParaRPr>
                    </a:p>
                  </a:txBody>
                  <a:tcPr marL="68579" marR="68579" marT="0" marB="0"/>
                </a:tc>
                <a:tc>
                  <a:txBody>
                    <a:bodyPr/>
                    <a:lstStyle/>
                    <a:p>
                      <a:pPr algn="ctr">
                        <a:lnSpc>
                          <a:spcPct val="100000"/>
                        </a:lnSpc>
                      </a:pPr>
                      <a:r>
                        <a:rPr lang="en-US" sz="1600" b="1" dirty="0" smtClean="0"/>
                        <a:t>2</a:t>
                      </a:r>
                      <a:endParaRPr lang="en-US" sz="1600" b="1" dirty="0"/>
                    </a:p>
                  </a:txBody>
                  <a:tcPr marL="68579" marR="68579" marT="0" marB="0" anchor="ctr"/>
                </a:tc>
                <a:tc>
                  <a:txBody>
                    <a:bodyPr/>
                    <a:lstStyle/>
                    <a:p>
                      <a:pPr algn="ctr">
                        <a:lnSpc>
                          <a:spcPct val="100000"/>
                        </a:lnSpc>
                      </a:pPr>
                      <a:r>
                        <a:rPr lang="en-US" sz="1600" b="1" dirty="0" smtClean="0"/>
                        <a:t>2</a:t>
                      </a:r>
                      <a:endParaRPr lang="en-US" sz="1600" b="1" dirty="0"/>
                    </a:p>
                  </a:txBody>
                  <a:tcPr marL="68579" marR="68579" marT="0" marB="0" anchor="ctr"/>
                </a:tc>
                <a:tc>
                  <a:txBody>
                    <a:bodyPr/>
                    <a:lstStyle/>
                    <a:p>
                      <a:pPr algn="ctr">
                        <a:lnSpc>
                          <a:spcPct val="100000"/>
                        </a:lnSpc>
                      </a:pPr>
                      <a:r>
                        <a:rPr lang="en-US" sz="1600" b="1" dirty="0" smtClean="0"/>
                        <a:t>2</a:t>
                      </a:r>
                      <a:endParaRPr lang="en-US" sz="1600" b="1" dirty="0"/>
                    </a:p>
                  </a:txBody>
                  <a:tcPr marL="68579" marR="68579" marT="0" marB="0" anchor="ctr"/>
                </a:tc>
              </a:tr>
              <a:tr h="302759">
                <a:tc>
                  <a:txBody>
                    <a:bodyPr/>
                    <a:lstStyle/>
                    <a:p>
                      <a:pPr>
                        <a:lnSpc>
                          <a:spcPct val="100000"/>
                        </a:lnSpc>
                      </a:pPr>
                      <a:r>
                        <a:rPr lang="id-ID" sz="1600" b="1" dirty="0" smtClean="0"/>
                        <a:t>9</a:t>
                      </a:r>
                      <a:endParaRPr lang="en-US" sz="1600" b="1" dirty="0">
                        <a:latin typeface="Arial Narrow" pitchFamily="34" charset="0"/>
                      </a:endParaRPr>
                    </a:p>
                  </a:txBody>
                  <a:tcPr marL="91439" marR="91439"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Sports</a:t>
                      </a:r>
                      <a:r>
                        <a:rPr lang="id-ID" sz="1600" b="1" dirty="0" smtClean="0"/>
                        <a:t> </a:t>
                      </a:r>
                      <a:r>
                        <a:rPr lang="id-ID" sz="1600" b="1" baseline="0" dirty="0" smtClean="0"/>
                        <a:t>(</a:t>
                      </a:r>
                      <a:r>
                        <a:rPr lang="en-US" sz="1600" b="1" baseline="0" dirty="0" smtClean="0"/>
                        <a:t>include in local curriculum</a:t>
                      </a:r>
                      <a:r>
                        <a:rPr lang="id-ID" sz="1600" b="1" baseline="0" dirty="0" smtClean="0"/>
                        <a:t>*)</a:t>
                      </a:r>
                      <a:endParaRPr lang="en-US" sz="1600" b="1" dirty="0" smtClean="0">
                        <a:latin typeface="Arial Narrow" pitchFamily="34" charset="0"/>
                        <a:ea typeface="Calibri"/>
                        <a:cs typeface="Times New Roman"/>
                      </a:endParaRPr>
                    </a:p>
                    <a:p>
                      <a:pPr marL="0" marR="0">
                        <a:lnSpc>
                          <a:spcPct val="100000"/>
                        </a:lnSpc>
                        <a:spcBef>
                          <a:spcPts val="0"/>
                        </a:spcBef>
                        <a:spcAft>
                          <a:spcPts val="0"/>
                        </a:spcAft>
                      </a:pPr>
                      <a:endParaRPr lang="en-US" sz="1600" b="1" dirty="0">
                        <a:latin typeface="Arial Narrow" pitchFamily="34" charset="0"/>
                        <a:ea typeface="Calibri"/>
                        <a:cs typeface="Times New Roman"/>
                      </a:endParaRPr>
                    </a:p>
                  </a:txBody>
                  <a:tcPr marL="68579" marR="68579" marT="0" marB="0"/>
                </a:tc>
                <a:tc>
                  <a:txBody>
                    <a:bodyPr/>
                    <a:lstStyle/>
                    <a:p>
                      <a:pPr algn="ctr">
                        <a:lnSpc>
                          <a:spcPct val="100000"/>
                        </a:lnSpc>
                      </a:pPr>
                      <a:r>
                        <a:rPr lang="id-ID" sz="1600" b="1" dirty="0" smtClean="0"/>
                        <a:t>3</a:t>
                      </a:r>
                      <a:endParaRPr lang="en-US" sz="1600" b="1" dirty="0"/>
                    </a:p>
                  </a:txBody>
                  <a:tcPr marL="68579" marR="68579" marT="0" marB="0" anchor="ctr"/>
                </a:tc>
                <a:tc>
                  <a:txBody>
                    <a:bodyPr/>
                    <a:lstStyle/>
                    <a:p>
                      <a:pPr algn="ctr">
                        <a:lnSpc>
                          <a:spcPct val="100000"/>
                        </a:lnSpc>
                      </a:pPr>
                      <a:r>
                        <a:rPr lang="id-ID" sz="1600" b="1" dirty="0" smtClean="0"/>
                        <a:t>3</a:t>
                      </a:r>
                      <a:endParaRPr lang="en-US" sz="1600" b="1" dirty="0"/>
                    </a:p>
                  </a:txBody>
                  <a:tcPr marL="68579" marR="68579" marT="0" marB="0" anchor="ctr"/>
                </a:tc>
                <a:tc>
                  <a:txBody>
                    <a:bodyPr/>
                    <a:lstStyle/>
                    <a:p>
                      <a:pPr algn="ctr">
                        <a:lnSpc>
                          <a:spcPct val="100000"/>
                        </a:lnSpc>
                      </a:pPr>
                      <a:r>
                        <a:rPr lang="id-ID" sz="1600" b="1" dirty="0" smtClean="0"/>
                        <a:t>3</a:t>
                      </a:r>
                      <a:endParaRPr lang="en-US" sz="1600" b="1" dirty="0"/>
                    </a:p>
                  </a:txBody>
                  <a:tcPr marL="68579" marR="68579" marT="0" marB="0" anchor="ctr"/>
                </a:tc>
              </a:tr>
              <a:tr h="315271">
                <a:tc gridSpan="2">
                  <a:txBody>
                    <a:bodyPr/>
                    <a:lstStyle/>
                    <a:p>
                      <a:pPr>
                        <a:lnSpc>
                          <a:spcPct val="100000"/>
                        </a:lnSpc>
                      </a:pPr>
                      <a:r>
                        <a:rPr lang="en-US" sz="1600" b="1" dirty="0" smtClean="0"/>
                        <a:t>Total of hour for compulsory group </a:t>
                      </a:r>
                      <a:endParaRPr lang="en-US" sz="1600" b="1" dirty="0">
                        <a:latin typeface="Arial Narrow" pitchFamily="34" charset="0"/>
                      </a:endParaRPr>
                    </a:p>
                  </a:txBody>
                  <a:tcPr marL="91439" marR="91439" marT="45707" marB="45707"/>
                </a:tc>
                <a:tc hMerge="1">
                  <a:txBody>
                    <a:bodyPr/>
                    <a:lstStyle/>
                    <a:p>
                      <a:pPr marL="0" marR="0">
                        <a:lnSpc>
                          <a:spcPct val="115000"/>
                        </a:lnSpc>
                        <a:spcBef>
                          <a:spcPts val="0"/>
                        </a:spcBef>
                        <a:spcAft>
                          <a:spcPts val="0"/>
                        </a:spcAft>
                      </a:pPr>
                      <a:endParaRPr lang="en-US" sz="1000" b="0" kern="1200" dirty="0">
                        <a:solidFill>
                          <a:schemeClr val="dk1"/>
                        </a:solidFill>
                        <a:latin typeface="Arial Narrow" pitchFamily="34" charset="0"/>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id-ID" sz="1600" b="1" dirty="0" smtClean="0"/>
                        <a:t>24</a:t>
                      </a:r>
                      <a:endParaRPr lang="en-US" sz="1600" b="1" dirty="0"/>
                    </a:p>
                  </a:txBody>
                  <a:tcPr marL="68579" marR="68579" marT="0" marB="0" anchor="ctr"/>
                </a:tc>
                <a:tc>
                  <a:txBody>
                    <a:bodyPr/>
                    <a:lstStyle/>
                    <a:p>
                      <a:pPr algn="ctr">
                        <a:lnSpc>
                          <a:spcPct val="100000"/>
                        </a:lnSpc>
                      </a:pPr>
                      <a:r>
                        <a:rPr lang="id-ID" sz="1600" b="1" dirty="0" smtClean="0"/>
                        <a:t>24</a:t>
                      </a:r>
                      <a:endParaRPr lang="en-US" sz="1600" b="1" dirty="0"/>
                    </a:p>
                  </a:txBody>
                  <a:tcPr marL="68579" marR="68579" marT="0" marB="0" anchor="ctr"/>
                </a:tc>
                <a:tc>
                  <a:txBody>
                    <a:bodyPr/>
                    <a:lstStyle/>
                    <a:p>
                      <a:pPr algn="ctr">
                        <a:lnSpc>
                          <a:spcPct val="100000"/>
                        </a:lnSpc>
                      </a:pPr>
                      <a:r>
                        <a:rPr lang="id-ID" sz="1600" b="1" dirty="0" smtClean="0"/>
                        <a:t>24</a:t>
                      </a:r>
                      <a:endParaRPr lang="en-US" sz="1600" b="1" dirty="0"/>
                    </a:p>
                  </a:txBody>
                  <a:tcPr marL="68579" marR="68579" marT="0" marB="0" anchor="ctr"/>
                </a:tc>
              </a:tr>
              <a:tr h="343934">
                <a:tc gridSpan="5">
                  <a:txBody>
                    <a:bodyPr/>
                    <a:lstStyle/>
                    <a:p>
                      <a:pPr>
                        <a:lnSpc>
                          <a:spcPct val="100000"/>
                        </a:lnSpc>
                      </a:pPr>
                      <a:r>
                        <a:rPr lang="en-US" sz="1800" b="1" dirty="0" smtClean="0"/>
                        <a:t>Subjects on Interest Group</a:t>
                      </a:r>
                      <a:endParaRPr lang="en-US" sz="1800" b="1" dirty="0">
                        <a:latin typeface="Arial Narrow" pitchFamily="34" charset="0"/>
                      </a:endParaRPr>
                    </a:p>
                  </a:txBody>
                  <a:tcPr marL="91439" marR="91439" marT="45707" marB="45707"/>
                </a:tc>
                <a:tc hMerge="1">
                  <a:txBody>
                    <a:bodyPr/>
                    <a:lstStyle/>
                    <a:p>
                      <a:pPr marL="0" marR="0">
                        <a:lnSpc>
                          <a:spcPct val="115000"/>
                        </a:lnSpc>
                        <a:spcBef>
                          <a:spcPts val="0"/>
                        </a:spcBef>
                        <a:spcAft>
                          <a:spcPts val="0"/>
                        </a:spcAft>
                      </a:pPr>
                      <a:endParaRPr lang="en-US" sz="1000" b="0" kern="1200" dirty="0">
                        <a:solidFill>
                          <a:schemeClr val="dk1"/>
                        </a:solidFill>
                        <a:latin typeface="Arial Narrow" pitchFamily="34" charset="0"/>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id-ID"/>
                    </a:p>
                  </a:txBody>
                  <a:tcPr/>
                </a:tc>
                <a:tc hMerge="1">
                  <a:txBody>
                    <a:bodyPr/>
                    <a:lstStyle/>
                    <a:p>
                      <a:endParaRPr lang="id-ID"/>
                    </a:p>
                  </a:txBody>
                  <a:tcPr/>
                </a:tc>
                <a:tc hMerge="1">
                  <a:txBody>
                    <a:bodyPr/>
                    <a:lstStyle/>
                    <a:p>
                      <a:endParaRPr lang="id-ID"/>
                    </a:p>
                  </a:txBody>
                  <a:tcPr/>
                </a:tc>
              </a:tr>
              <a:tr h="315271">
                <a:tc>
                  <a:txBody>
                    <a:bodyPr/>
                    <a:lstStyle/>
                    <a:p>
                      <a:pPr>
                        <a:lnSpc>
                          <a:spcPct val="100000"/>
                        </a:lnSpc>
                      </a:pPr>
                      <a:endParaRPr lang="en-US" sz="1600" b="1" dirty="0">
                        <a:latin typeface="Arial Narrow" pitchFamily="34" charset="0"/>
                      </a:endParaRPr>
                    </a:p>
                  </a:txBody>
                  <a:tcPr marL="91439" marR="91439" marT="45707" marB="45707"/>
                </a:tc>
                <a:tc>
                  <a:txBody>
                    <a:bodyPr/>
                    <a:lstStyle/>
                    <a:p>
                      <a:pPr marL="0" marR="0">
                        <a:lnSpc>
                          <a:spcPct val="100000"/>
                        </a:lnSpc>
                        <a:spcBef>
                          <a:spcPts val="0"/>
                        </a:spcBef>
                        <a:spcAft>
                          <a:spcPts val="0"/>
                        </a:spcAft>
                      </a:pPr>
                      <a:r>
                        <a:rPr lang="en-US" sz="1600" b="1" kern="1200" dirty="0" smtClean="0"/>
                        <a:t>Subjects on Interest  for academic option</a:t>
                      </a:r>
                      <a:r>
                        <a:rPr lang="id-ID" sz="1600" b="1" kern="1200" baseline="0" dirty="0" smtClean="0"/>
                        <a:t> (</a:t>
                      </a:r>
                      <a:r>
                        <a:rPr lang="en-US" sz="1600" b="1" kern="1200" baseline="0" dirty="0" smtClean="0"/>
                        <a:t>senior secondary school</a:t>
                      </a:r>
                      <a:r>
                        <a:rPr lang="id-ID" sz="1600" b="1" kern="1200" baseline="0" dirty="0" smtClean="0"/>
                        <a:t>)</a:t>
                      </a:r>
                      <a:endParaRPr lang="en-US" sz="1600" b="1" kern="1200" dirty="0">
                        <a:solidFill>
                          <a:schemeClr val="dk1"/>
                        </a:solidFill>
                        <a:latin typeface="Arial Narrow" pitchFamily="34" charset="0"/>
                        <a:ea typeface="Calibri"/>
                        <a:cs typeface="Times New Roman"/>
                      </a:endParaRPr>
                    </a:p>
                  </a:txBody>
                  <a:tcPr marL="68579" marR="68579" marT="0" marB="0"/>
                </a:tc>
                <a:tc>
                  <a:txBody>
                    <a:bodyPr/>
                    <a:lstStyle/>
                    <a:p>
                      <a:pPr algn="ctr">
                        <a:lnSpc>
                          <a:spcPct val="100000"/>
                        </a:lnSpc>
                      </a:pPr>
                      <a:r>
                        <a:rPr lang="id-ID" sz="1600" b="1" dirty="0" smtClean="0"/>
                        <a:t>18</a:t>
                      </a:r>
                      <a:endParaRPr lang="en-US" sz="1600" b="1" dirty="0"/>
                    </a:p>
                  </a:txBody>
                  <a:tcPr marL="68579" marR="68579" marT="0" marB="0" anchor="ctr"/>
                </a:tc>
                <a:tc>
                  <a:txBody>
                    <a:bodyPr/>
                    <a:lstStyle/>
                    <a:p>
                      <a:pPr algn="ctr">
                        <a:lnSpc>
                          <a:spcPct val="100000"/>
                        </a:lnSpc>
                      </a:pPr>
                      <a:r>
                        <a:rPr lang="id-ID" sz="1600" b="1" dirty="0" smtClean="0"/>
                        <a:t>20</a:t>
                      </a:r>
                      <a:endParaRPr lang="en-US" sz="1600" b="1" dirty="0"/>
                    </a:p>
                  </a:txBody>
                  <a:tcPr marL="68579" marR="68579" marT="0" marB="0" anchor="ctr"/>
                </a:tc>
                <a:tc>
                  <a:txBody>
                    <a:bodyPr/>
                    <a:lstStyle/>
                    <a:p>
                      <a:pPr algn="ctr">
                        <a:lnSpc>
                          <a:spcPct val="100000"/>
                        </a:lnSpc>
                      </a:pPr>
                      <a:r>
                        <a:rPr lang="id-ID" sz="1600" b="1" dirty="0" smtClean="0"/>
                        <a:t>20</a:t>
                      </a:r>
                      <a:endParaRPr lang="en-US" sz="1600" b="1" dirty="0"/>
                    </a:p>
                  </a:txBody>
                  <a:tcPr marL="68579" marR="68579" marT="0" marB="0" anchor="ctr"/>
                </a:tc>
              </a:tr>
              <a:tr h="388643">
                <a:tc>
                  <a:txBody>
                    <a:bodyPr/>
                    <a:lstStyle/>
                    <a:p>
                      <a:pPr>
                        <a:lnSpc>
                          <a:spcPct val="100000"/>
                        </a:lnSpc>
                      </a:pPr>
                      <a:endParaRPr lang="en-US" sz="1600" b="1" dirty="0">
                        <a:latin typeface="Arial Narrow" pitchFamily="34" charset="0"/>
                      </a:endParaRPr>
                    </a:p>
                  </a:txBody>
                  <a:tcPr marL="91439" marR="91439" marT="45707" marB="45707"/>
                </a:tc>
                <a:tc>
                  <a:txBody>
                    <a:bodyPr/>
                    <a:lstStyle/>
                    <a:p>
                      <a:pPr marL="0" marR="0">
                        <a:lnSpc>
                          <a:spcPct val="100000"/>
                        </a:lnSpc>
                        <a:spcBef>
                          <a:spcPts val="0"/>
                        </a:spcBef>
                        <a:spcAft>
                          <a:spcPts val="0"/>
                        </a:spcAft>
                      </a:pPr>
                      <a:r>
                        <a:rPr lang="en-US" sz="1600" b="1" kern="1200" dirty="0" smtClean="0"/>
                        <a:t>Subjects on Interest  for academic and vocation option</a:t>
                      </a:r>
                      <a:r>
                        <a:rPr lang="id-ID" sz="1600" b="1" kern="1200" baseline="0" dirty="0" smtClean="0"/>
                        <a:t> (</a:t>
                      </a:r>
                      <a:r>
                        <a:rPr lang="en-US" sz="1600" b="1" kern="1200" baseline="0" dirty="0" smtClean="0"/>
                        <a:t>vocational school)</a:t>
                      </a:r>
                      <a:endParaRPr lang="en-US" sz="1600" b="1" kern="1200" dirty="0">
                        <a:solidFill>
                          <a:schemeClr val="dk1"/>
                        </a:solidFill>
                        <a:latin typeface="Arial Narrow" pitchFamily="34" charset="0"/>
                        <a:ea typeface="Calibri"/>
                        <a:cs typeface="Times New Roman"/>
                      </a:endParaRPr>
                    </a:p>
                  </a:txBody>
                  <a:tcPr marL="68579" marR="68579" marT="0" marB="0"/>
                </a:tc>
                <a:tc>
                  <a:txBody>
                    <a:bodyPr/>
                    <a:lstStyle/>
                    <a:p>
                      <a:pPr algn="ctr">
                        <a:lnSpc>
                          <a:spcPct val="100000"/>
                        </a:lnSpc>
                      </a:pPr>
                      <a:r>
                        <a:rPr lang="id-ID" sz="1600" b="1" dirty="0" smtClean="0"/>
                        <a:t>26</a:t>
                      </a:r>
                      <a:endParaRPr lang="en-US" sz="1600" b="1" dirty="0"/>
                    </a:p>
                  </a:txBody>
                  <a:tcPr marL="68579" marR="68579" marT="0" marB="0" anchor="ctr"/>
                </a:tc>
                <a:tc>
                  <a:txBody>
                    <a:bodyPr/>
                    <a:lstStyle/>
                    <a:p>
                      <a:pPr algn="ctr">
                        <a:lnSpc>
                          <a:spcPct val="100000"/>
                        </a:lnSpc>
                      </a:pPr>
                      <a:r>
                        <a:rPr lang="id-ID" sz="1600" b="1" dirty="0" smtClean="0"/>
                        <a:t>26</a:t>
                      </a:r>
                      <a:endParaRPr lang="en-US" sz="1600" b="1" dirty="0"/>
                    </a:p>
                  </a:txBody>
                  <a:tcPr marL="68579" marR="68579" marT="0" marB="0" anchor="ctr"/>
                </a:tc>
                <a:tc>
                  <a:txBody>
                    <a:bodyPr/>
                    <a:lstStyle/>
                    <a:p>
                      <a:pPr algn="ctr">
                        <a:lnSpc>
                          <a:spcPct val="100000"/>
                        </a:lnSpc>
                      </a:pPr>
                      <a:r>
                        <a:rPr lang="id-ID" sz="1600" b="1" dirty="0" smtClean="0"/>
                        <a:t>26</a:t>
                      </a:r>
                      <a:endParaRPr lang="en-US" sz="1600" b="1" dirty="0"/>
                    </a:p>
                  </a:txBody>
                  <a:tcPr marL="68579" marR="68579" marT="0" marB="0" anchor="ctr"/>
                </a:tc>
              </a:tr>
            </a:tbl>
          </a:graphicData>
        </a:graphic>
      </p:graphicFrame>
      <p:sp>
        <p:nvSpPr>
          <p:cNvPr id="4" name="Title 6"/>
          <p:cNvSpPr txBox="1">
            <a:spLocks/>
          </p:cNvSpPr>
          <p:nvPr/>
        </p:nvSpPr>
        <p:spPr>
          <a:xfrm>
            <a:off x="0" y="0"/>
            <a:ext cx="9144000" cy="5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smtClean="0">
                <a:solidFill>
                  <a:srgbClr val="4BACC6">
                    <a:lumMod val="75000"/>
                  </a:srgbClr>
                </a:solidFill>
              </a:rPr>
              <a:t>Secondary School Curriculum Structure</a:t>
            </a:r>
            <a:endParaRPr lang="id-ID" sz="2800" b="1" dirty="0" smtClean="0">
              <a:solidFill>
                <a:srgbClr val="F79646">
                  <a:lumMod val="75000"/>
                </a:srgbClr>
              </a:solidFill>
            </a:endParaRPr>
          </a:p>
        </p:txBody>
      </p:sp>
      <p:cxnSp>
        <p:nvCxnSpPr>
          <p:cNvPr id="5" name="Straight Connector 4"/>
          <p:cNvCxnSpPr/>
          <p:nvPr/>
        </p:nvCxnSpPr>
        <p:spPr>
          <a:xfrm>
            <a:off x="0" y="476672"/>
            <a:ext cx="9144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835201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68238641"/>
              </p:ext>
            </p:extLst>
          </p:nvPr>
        </p:nvGraphicFramePr>
        <p:xfrm>
          <a:off x="126554" y="764704"/>
          <a:ext cx="8784976" cy="6035040"/>
        </p:xfrm>
        <a:graphic>
          <a:graphicData uri="http://schemas.openxmlformats.org/drawingml/2006/table">
            <a:tbl>
              <a:tblPr firstRow="1" firstCol="1" bandRow="1">
                <a:tableStyleId>{5C22544A-7EE6-4342-B048-85BDC9FD1C3A}</a:tableStyleId>
              </a:tblPr>
              <a:tblGrid>
                <a:gridCol w="468022"/>
                <a:gridCol w="612098"/>
                <a:gridCol w="4680520"/>
                <a:gridCol w="1080120"/>
                <a:gridCol w="1008112"/>
                <a:gridCol w="936104"/>
              </a:tblGrid>
              <a:tr h="215470">
                <a:tc rowSpan="2" gridSpan="3">
                  <a:txBody>
                    <a:bodyPr/>
                    <a:lstStyle/>
                    <a:p>
                      <a:pPr algn="ctr">
                        <a:lnSpc>
                          <a:spcPct val="100000"/>
                        </a:lnSpc>
                        <a:spcAft>
                          <a:spcPts val="0"/>
                        </a:spcAft>
                      </a:pPr>
                      <a:r>
                        <a:rPr lang="id-ID" sz="1800" dirty="0">
                          <a:effectLst/>
                        </a:rPr>
                        <a:t>MATA PELAJARAN</a:t>
                      </a:r>
                      <a:endParaRPr lang="id-ID" sz="1800" dirty="0">
                        <a:effectLst/>
                        <a:latin typeface="Calibri"/>
                        <a:ea typeface="Calibri"/>
                        <a:cs typeface="Times New Roman"/>
                      </a:endParaRPr>
                    </a:p>
                  </a:txBody>
                  <a:tcPr marL="59471" marR="59471" marT="0" marB="0" anchor="ctr"/>
                </a:tc>
                <a:tc rowSpan="2" hMerge="1">
                  <a:txBody>
                    <a:bodyPr/>
                    <a:lstStyle/>
                    <a:p>
                      <a:endParaRPr lang="id-ID"/>
                    </a:p>
                  </a:txBody>
                  <a:tcPr/>
                </a:tc>
                <a:tc rowSpan="2" hMerge="1">
                  <a:txBody>
                    <a:bodyPr/>
                    <a:lstStyle/>
                    <a:p>
                      <a:endParaRPr lang="id-ID"/>
                    </a:p>
                  </a:txBody>
                  <a:tcPr/>
                </a:tc>
                <a:tc gridSpan="3">
                  <a:txBody>
                    <a:bodyPr/>
                    <a:lstStyle/>
                    <a:p>
                      <a:pPr algn="ctr">
                        <a:lnSpc>
                          <a:spcPct val="100000"/>
                        </a:lnSpc>
                        <a:spcAft>
                          <a:spcPts val="0"/>
                        </a:spcAft>
                      </a:pPr>
                      <a:r>
                        <a:rPr lang="id-ID" sz="1800" dirty="0">
                          <a:effectLst/>
                        </a:rPr>
                        <a:t>Kelas</a:t>
                      </a:r>
                      <a:endParaRPr lang="id-ID" sz="1800" dirty="0">
                        <a:effectLst/>
                        <a:latin typeface="Calibri"/>
                        <a:ea typeface="Calibri"/>
                        <a:cs typeface="Times New Roman"/>
                      </a:endParaRPr>
                    </a:p>
                  </a:txBody>
                  <a:tcPr marL="59471" marR="59471" marT="0" marB="0" anchor="ctr"/>
                </a:tc>
                <a:tc hMerge="1">
                  <a:txBody>
                    <a:bodyPr/>
                    <a:lstStyle/>
                    <a:p>
                      <a:endParaRPr lang="id-ID"/>
                    </a:p>
                  </a:txBody>
                  <a:tcPr/>
                </a:tc>
                <a:tc hMerge="1">
                  <a:txBody>
                    <a:bodyPr/>
                    <a:lstStyle/>
                    <a:p>
                      <a:endParaRPr lang="id-ID"/>
                    </a:p>
                  </a:txBody>
                  <a:tcPr/>
                </a:tc>
              </a:tr>
              <a:tr h="85720">
                <a:tc gridSpan="3" vMerge="1">
                  <a:txBody>
                    <a:bodyPr/>
                    <a:lstStyle/>
                    <a:p>
                      <a:endParaRPr lang="id-ID"/>
                    </a:p>
                  </a:txBody>
                  <a:tcPr/>
                </a:tc>
                <a:tc hMerge="1" vMerge="1">
                  <a:txBody>
                    <a:bodyPr/>
                    <a:lstStyle/>
                    <a:p>
                      <a:endParaRPr lang="id-ID"/>
                    </a:p>
                  </a:txBody>
                  <a:tcPr/>
                </a:tc>
                <a:tc hMerge="1" vMerge="1">
                  <a:txBody>
                    <a:bodyPr/>
                    <a:lstStyle/>
                    <a:p>
                      <a:endParaRPr lang="id-ID"/>
                    </a:p>
                  </a:txBody>
                  <a:tcPr/>
                </a:tc>
                <a:tc>
                  <a:txBody>
                    <a:bodyPr/>
                    <a:lstStyle/>
                    <a:p>
                      <a:pPr algn="ctr">
                        <a:lnSpc>
                          <a:spcPct val="100000"/>
                        </a:lnSpc>
                        <a:spcAft>
                          <a:spcPts val="0"/>
                        </a:spcAft>
                      </a:pPr>
                      <a:r>
                        <a:rPr lang="id-ID" sz="1800" dirty="0">
                          <a:effectLst/>
                        </a:rPr>
                        <a:t>X</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XI</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XII</a:t>
                      </a:r>
                      <a:endParaRPr lang="id-ID" sz="1800">
                        <a:effectLst/>
                        <a:latin typeface="Calibri"/>
                        <a:ea typeface="Calibri"/>
                        <a:cs typeface="Times New Roman"/>
                      </a:endParaRPr>
                    </a:p>
                  </a:txBody>
                  <a:tcPr marL="59471" marR="59471" marT="0" marB="0" anchor="ctr"/>
                </a:tc>
              </a:tr>
              <a:tr h="215470">
                <a:tc gridSpan="3">
                  <a:txBody>
                    <a:bodyPr/>
                    <a:lstStyle/>
                    <a:p>
                      <a:pPr algn="just">
                        <a:lnSpc>
                          <a:spcPct val="100000"/>
                        </a:lnSpc>
                        <a:spcAft>
                          <a:spcPts val="0"/>
                        </a:spcAft>
                      </a:pPr>
                      <a:r>
                        <a:rPr lang="en-US" sz="1800" dirty="0" smtClean="0">
                          <a:effectLst/>
                        </a:rPr>
                        <a:t>Group</a:t>
                      </a:r>
                      <a:r>
                        <a:rPr lang="id-ID" sz="1800" dirty="0" smtClean="0">
                          <a:effectLst/>
                        </a:rPr>
                        <a:t> A</a:t>
                      </a:r>
                      <a:r>
                        <a:rPr lang="en-US" sz="1800" dirty="0" smtClean="0">
                          <a:effectLst/>
                        </a:rPr>
                        <a:t> and </a:t>
                      </a:r>
                      <a:r>
                        <a:rPr lang="id-ID" sz="1800" dirty="0" smtClean="0">
                          <a:effectLst/>
                        </a:rPr>
                        <a:t>B (</a:t>
                      </a:r>
                      <a:r>
                        <a:rPr lang="en-US" sz="1800" dirty="0" smtClean="0">
                          <a:effectLst/>
                        </a:rPr>
                        <a:t>Compulsory</a:t>
                      </a:r>
                      <a:r>
                        <a:rPr lang="id-ID" sz="1800" dirty="0" smtClean="0">
                          <a:effectLst/>
                        </a:rPr>
                        <a:t>)</a:t>
                      </a:r>
                      <a:endParaRPr lang="id-ID" sz="1800" dirty="0">
                        <a:effectLst/>
                        <a:latin typeface="Calibri"/>
                        <a:ea typeface="Calibri"/>
                        <a:cs typeface="Times New Roman"/>
                      </a:endParaRPr>
                    </a:p>
                  </a:txBody>
                  <a:tcPr marL="59471" marR="59471" marT="0" marB="0"/>
                </a:tc>
                <a:tc hMerge="1">
                  <a:txBody>
                    <a:bodyPr/>
                    <a:lstStyle/>
                    <a:p>
                      <a:endParaRPr lang="id-ID"/>
                    </a:p>
                  </a:txBody>
                  <a:tcPr/>
                </a:tc>
                <a:tc hMerge="1">
                  <a:txBody>
                    <a:bodyPr/>
                    <a:lstStyle/>
                    <a:p>
                      <a:endParaRPr lang="id-ID"/>
                    </a:p>
                  </a:txBody>
                  <a:tcPr/>
                </a:tc>
                <a:tc>
                  <a:txBody>
                    <a:bodyPr/>
                    <a:lstStyle/>
                    <a:p>
                      <a:pPr algn="ctr">
                        <a:lnSpc>
                          <a:spcPct val="100000"/>
                        </a:lnSpc>
                        <a:spcAft>
                          <a:spcPts val="0"/>
                        </a:spcAft>
                      </a:pPr>
                      <a:r>
                        <a:rPr lang="id-ID" sz="1800" dirty="0" smtClean="0">
                          <a:effectLst/>
                        </a:rPr>
                        <a:t>24</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dirty="0" smtClean="0">
                          <a:effectLst/>
                        </a:rPr>
                        <a:t>24</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dirty="0" smtClean="0">
                          <a:effectLst/>
                        </a:rPr>
                        <a:t>24</a:t>
                      </a:r>
                      <a:endParaRPr lang="id-ID" sz="1800" dirty="0">
                        <a:effectLst/>
                        <a:latin typeface="Calibri"/>
                        <a:ea typeface="Calibri"/>
                        <a:cs typeface="Times New Roman"/>
                      </a:endParaRPr>
                    </a:p>
                  </a:txBody>
                  <a:tcPr marL="59471" marR="59471" marT="0" marB="0" anchor="ctr"/>
                </a:tc>
              </a:tr>
              <a:tr h="215470">
                <a:tc gridSpan="3">
                  <a:txBody>
                    <a:bodyPr/>
                    <a:lstStyle/>
                    <a:p>
                      <a:pPr algn="just">
                        <a:lnSpc>
                          <a:spcPct val="100000"/>
                        </a:lnSpc>
                        <a:spcAft>
                          <a:spcPts val="0"/>
                        </a:spcAft>
                      </a:pPr>
                      <a:r>
                        <a:rPr lang="id-ID" sz="1800" dirty="0" smtClean="0">
                          <a:effectLst/>
                        </a:rPr>
                        <a:t> </a:t>
                      </a:r>
                      <a:r>
                        <a:rPr lang="en-US" sz="1800" dirty="0" smtClean="0">
                          <a:effectLst/>
                        </a:rPr>
                        <a:t>Mathematics and Natural Science</a:t>
                      </a:r>
                      <a:endParaRPr lang="id-ID" sz="1800" dirty="0">
                        <a:effectLst/>
                        <a:latin typeface="Calibri"/>
                        <a:ea typeface="Calibri"/>
                        <a:cs typeface="Times New Roman"/>
                      </a:endParaRPr>
                    </a:p>
                  </a:txBody>
                  <a:tcPr marL="59471" marR="59471" marT="0" marB="0"/>
                </a:tc>
                <a:tc hMerge="1">
                  <a:txBody>
                    <a:bodyPr/>
                    <a:lstStyle/>
                    <a:p>
                      <a:endParaRPr lang="id-ID"/>
                    </a:p>
                  </a:txBody>
                  <a:tcPr/>
                </a:tc>
                <a:tc hMerge="1">
                  <a:txBody>
                    <a:bodyPr/>
                    <a:lstStyle/>
                    <a:p>
                      <a:endParaRPr lang="id-ID"/>
                    </a:p>
                  </a:txBody>
                  <a:tcP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59471" marR="59471" marT="0" marB="0" anchor="ctr"/>
                </a:tc>
              </a:tr>
              <a:tr h="215470">
                <a:tc rowSpan="4">
                  <a:txBody>
                    <a:bodyPr/>
                    <a:lstStyle/>
                    <a:p>
                      <a:pPr algn="just">
                        <a:lnSpc>
                          <a:spcPct val="100000"/>
                        </a:lnSpc>
                        <a:spcAft>
                          <a:spcPts val="0"/>
                        </a:spcAft>
                      </a:pPr>
                      <a:r>
                        <a:rPr lang="id-ID" sz="1600" dirty="0">
                          <a:effectLst/>
                        </a:rPr>
                        <a:t>I</a:t>
                      </a:r>
                      <a:endParaRPr lang="id-ID" sz="16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dirty="0">
                          <a:effectLst/>
                        </a:rPr>
                        <a:t>1</a:t>
                      </a:r>
                      <a:endParaRPr lang="id-ID" sz="1800" dirty="0">
                        <a:effectLst/>
                        <a:latin typeface="Calibri"/>
                        <a:ea typeface="Calibri"/>
                        <a:cs typeface="Times New Roman"/>
                      </a:endParaRPr>
                    </a:p>
                  </a:txBody>
                  <a:tcPr marL="59471" marR="59471" marT="0" marB="0" anchor="ctr"/>
                </a:tc>
                <a:tc>
                  <a:txBody>
                    <a:bodyPr/>
                    <a:lstStyle/>
                    <a:p>
                      <a:pPr algn="just">
                        <a:lnSpc>
                          <a:spcPct val="100000"/>
                        </a:lnSpc>
                        <a:spcAft>
                          <a:spcPts val="0"/>
                        </a:spcAft>
                      </a:pPr>
                      <a:r>
                        <a:rPr lang="id-ID" sz="1800" dirty="0" smtClean="0">
                          <a:effectLst/>
                        </a:rPr>
                        <a:t>Mat</a:t>
                      </a:r>
                      <a:r>
                        <a:rPr lang="en-US" sz="1800" dirty="0" err="1" smtClean="0">
                          <a:effectLst/>
                        </a:rPr>
                        <a:t>hematics</a:t>
                      </a:r>
                      <a:endParaRPr lang="id-ID" sz="18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a:effectLst/>
                        </a:rPr>
                        <a:t>3</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r>
              <a:tr h="215470">
                <a:tc vMerge="1">
                  <a:txBody>
                    <a:bodyPr/>
                    <a:lstStyle/>
                    <a:p>
                      <a:endParaRPr lang="id-ID"/>
                    </a:p>
                  </a:txBody>
                  <a:tcPr/>
                </a:tc>
                <a:tc>
                  <a:txBody>
                    <a:bodyPr/>
                    <a:lstStyle/>
                    <a:p>
                      <a:pPr algn="ctr">
                        <a:lnSpc>
                          <a:spcPct val="100000"/>
                        </a:lnSpc>
                        <a:spcAft>
                          <a:spcPts val="0"/>
                        </a:spcAft>
                      </a:pPr>
                      <a:r>
                        <a:rPr lang="id-ID" sz="1800" dirty="0">
                          <a:effectLst/>
                        </a:rPr>
                        <a:t>2</a:t>
                      </a:r>
                      <a:endParaRPr lang="id-ID" sz="1800" dirty="0">
                        <a:effectLst/>
                        <a:latin typeface="Calibri"/>
                        <a:ea typeface="Calibri"/>
                        <a:cs typeface="Times New Roman"/>
                      </a:endParaRPr>
                    </a:p>
                  </a:txBody>
                  <a:tcPr marL="59471" marR="59471" marT="0" marB="0" anchor="ctr"/>
                </a:tc>
                <a:tc>
                  <a:txBody>
                    <a:bodyPr/>
                    <a:lstStyle/>
                    <a:p>
                      <a:pPr algn="just">
                        <a:lnSpc>
                          <a:spcPct val="100000"/>
                        </a:lnSpc>
                        <a:spcAft>
                          <a:spcPts val="0"/>
                        </a:spcAft>
                      </a:pPr>
                      <a:r>
                        <a:rPr lang="id-ID" sz="1800" dirty="0" smtClean="0">
                          <a:effectLst/>
                        </a:rPr>
                        <a:t>B</a:t>
                      </a:r>
                      <a:r>
                        <a:rPr lang="en-US" sz="1800" dirty="0" smtClean="0">
                          <a:effectLst/>
                        </a:rPr>
                        <a:t>biology</a:t>
                      </a:r>
                      <a:endParaRPr lang="id-ID" sz="18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dirty="0">
                          <a:effectLst/>
                        </a:rPr>
                        <a:t>3</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r>
              <a:tr h="215470">
                <a:tc vMerge="1">
                  <a:txBody>
                    <a:bodyPr/>
                    <a:lstStyle/>
                    <a:p>
                      <a:endParaRPr lang="id-ID"/>
                    </a:p>
                  </a:txBody>
                  <a:tcPr/>
                </a:tc>
                <a:tc>
                  <a:txBody>
                    <a:bodyPr/>
                    <a:lstStyle/>
                    <a:p>
                      <a:pPr algn="ctr">
                        <a:lnSpc>
                          <a:spcPct val="100000"/>
                        </a:lnSpc>
                        <a:spcAft>
                          <a:spcPts val="0"/>
                        </a:spcAft>
                      </a:pPr>
                      <a:r>
                        <a:rPr lang="id-ID" sz="1800" dirty="0">
                          <a:effectLst/>
                        </a:rPr>
                        <a:t>3</a:t>
                      </a:r>
                      <a:endParaRPr lang="id-ID" sz="1800" dirty="0">
                        <a:effectLst/>
                        <a:latin typeface="Calibri"/>
                        <a:ea typeface="Calibri"/>
                        <a:cs typeface="Times New Roman"/>
                      </a:endParaRPr>
                    </a:p>
                  </a:txBody>
                  <a:tcPr marL="59471" marR="59471" marT="0" marB="0" anchor="ctr"/>
                </a:tc>
                <a:tc>
                  <a:txBody>
                    <a:bodyPr/>
                    <a:lstStyle/>
                    <a:p>
                      <a:pPr algn="just">
                        <a:lnSpc>
                          <a:spcPct val="100000"/>
                        </a:lnSpc>
                        <a:spcAft>
                          <a:spcPts val="0"/>
                        </a:spcAft>
                      </a:pPr>
                      <a:r>
                        <a:rPr lang="en-US" sz="1800" dirty="0" smtClean="0">
                          <a:effectLst/>
                        </a:rPr>
                        <a:t>Physics </a:t>
                      </a:r>
                      <a:endParaRPr lang="id-ID" sz="18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dirty="0">
                          <a:effectLst/>
                        </a:rPr>
                        <a:t>3</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r>
              <a:tr h="215470">
                <a:tc vMerge="1">
                  <a:txBody>
                    <a:bodyPr/>
                    <a:lstStyle/>
                    <a:p>
                      <a:endParaRPr lang="id-ID"/>
                    </a:p>
                  </a:txBody>
                  <a:tcPr/>
                </a:tc>
                <a:tc>
                  <a:txBody>
                    <a:bodyPr/>
                    <a:lstStyle/>
                    <a:p>
                      <a:pPr algn="ctr">
                        <a:lnSpc>
                          <a:spcPct val="100000"/>
                        </a:lnSpc>
                        <a:spcAft>
                          <a:spcPts val="0"/>
                        </a:spcAft>
                      </a:pPr>
                      <a:r>
                        <a:rPr lang="id-ID" sz="1800" dirty="0">
                          <a:effectLst/>
                        </a:rPr>
                        <a:t>4</a:t>
                      </a:r>
                      <a:endParaRPr lang="id-ID" sz="1800" dirty="0">
                        <a:effectLst/>
                        <a:latin typeface="Calibri"/>
                        <a:ea typeface="Calibri"/>
                        <a:cs typeface="Times New Roman"/>
                      </a:endParaRPr>
                    </a:p>
                  </a:txBody>
                  <a:tcPr marL="59471" marR="59471" marT="0" marB="0" anchor="ctr"/>
                </a:tc>
                <a:tc>
                  <a:txBody>
                    <a:bodyPr/>
                    <a:lstStyle/>
                    <a:p>
                      <a:pPr algn="just">
                        <a:lnSpc>
                          <a:spcPct val="100000"/>
                        </a:lnSpc>
                        <a:spcAft>
                          <a:spcPts val="0"/>
                        </a:spcAft>
                      </a:pPr>
                      <a:r>
                        <a:rPr lang="en-US" sz="1800" dirty="0" smtClean="0">
                          <a:effectLst/>
                        </a:rPr>
                        <a:t>Chemical</a:t>
                      </a:r>
                      <a:endParaRPr lang="id-ID" sz="18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a:effectLst/>
                        </a:rPr>
                        <a:t>3</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r>
              <a:tr h="215470">
                <a:tc gridSpan="3">
                  <a:txBody>
                    <a:bodyPr/>
                    <a:lstStyle/>
                    <a:p>
                      <a:pPr algn="just">
                        <a:lnSpc>
                          <a:spcPct val="100000"/>
                        </a:lnSpc>
                        <a:spcAft>
                          <a:spcPts val="0"/>
                        </a:spcAft>
                      </a:pPr>
                      <a:r>
                        <a:rPr lang="id-ID" sz="1800" dirty="0" smtClean="0">
                          <a:effectLst/>
                        </a:rPr>
                        <a:t>So</a:t>
                      </a:r>
                      <a:r>
                        <a:rPr lang="en-US" sz="1800" dirty="0" smtClean="0">
                          <a:effectLst/>
                        </a:rPr>
                        <a:t>c</a:t>
                      </a:r>
                      <a:r>
                        <a:rPr lang="id-ID" sz="1800" dirty="0" smtClean="0">
                          <a:effectLst/>
                        </a:rPr>
                        <a:t>ial</a:t>
                      </a:r>
                      <a:endParaRPr lang="id-ID" sz="1800" dirty="0">
                        <a:effectLst/>
                        <a:latin typeface="Calibri"/>
                        <a:ea typeface="Calibri"/>
                        <a:cs typeface="Times New Roman"/>
                      </a:endParaRPr>
                    </a:p>
                  </a:txBody>
                  <a:tcPr marL="59471" marR="59471" marT="0" marB="0"/>
                </a:tc>
                <a:tc hMerge="1">
                  <a:txBody>
                    <a:bodyPr/>
                    <a:lstStyle/>
                    <a:p>
                      <a:endParaRPr lang="id-ID"/>
                    </a:p>
                  </a:txBody>
                  <a:tcPr/>
                </a:tc>
                <a:tc hMerge="1">
                  <a:txBody>
                    <a:bodyPr/>
                    <a:lstStyle/>
                    <a:p>
                      <a:endParaRPr lang="id-ID"/>
                    </a:p>
                  </a:txBody>
                  <a:tcPr/>
                </a:tc>
                <a:tc>
                  <a:txBody>
                    <a:bodyPr/>
                    <a:lstStyle/>
                    <a:p>
                      <a:pPr algn="ctr">
                        <a:lnSpc>
                          <a:spcPct val="100000"/>
                        </a:lnSpc>
                        <a:spcAft>
                          <a:spcPts val="0"/>
                        </a:spcAft>
                      </a:pPr>
                      <a:r>
                        <a:rPr lang="id-ID" sz="1800" dirty="0">
                          <a:effectLst/>
                        </a:rPr>
                        <a:t> </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59471" marR="59471" marT="0" marB="0" anchor="ctr"/>
                </a:tc>
              </a:tr>
              <a:tr h="215470">
                <a:tc rowSpan="4">
                  <a:txBody>
                    <a:bodyPr/>
                    <a:lstStyle/>
                    <a:p>
                      <a:pPr algn="just">
                        <a:lnSpc>
                          <a:spcPct val="100000"/>
                        </a:lnSpc>
                        <a:spcAft>
                          <a:spcPts val="0"/>
                        </a:spcAft>
                      </a:pPr>
                      <a:r>
                        <a:rPr lang="id-ID" sz="1800" dirty="0">
                          <a:effectLst/>
                        </a:rPr>
                        <a:t>II</a:t>
                      </a:r>
                      <a:endParaRPr lang="id-ID" sz="18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dirty="0">
                          <a:effectLst/>
                        </a:rPr>
                        <a:t>1</a:t>
                      </a:r>
                      <a:endParaRPr lang="id-ID" sz="1800" dirty="0">
                        <a:effectLst/>
                        <a:latin typeface="Calibri"/>
                        <a:ea typeface="Calibri"/>
                        <a:cs typeface="Times New Roman"/>
                      </a:endParaRPr>
                    </a:p>
                  </a:txBody>
                  <a:tcPr marL="59471" marR="59471" marT="0" marB="0" anchor="ctr"/>
                </a:tc>
                <a:tc>
                  <a:txBody>
                    <a:bodyPr/>
                    <a:lstStyle/>
                    <a:p>
                      <a:pPr algn="just">
                        <a:lnSpc>
                          <a:spcPct val="100000"/>
                        </a:lnSpc>
                        <a:spcAft>
                          <a:spcPts val="0"/>
                        </a:spcAft>
                      </a:pPr>
                      <a:r>
                        <a:rPr lang="id-ID" sz="1800" dirty="0" smtClean="0">
                          <a:effectLst/>
                        </a:rPr>
                        <a:t>Geogra</a:t>
                      </a:r>
                      <a:r>
                        <a:rPr lang="en-US" sz="1800" dirty="0" err="1" smtClean="0">
                          <a:effectLst/>
                        </a:rPr>
                        <a:t>phy</a:t>
                      </a:r>
                      <a:endParaRPr lang="id-ID" sz="18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dirty="0">
                          <a:effectLst/>
                        </a:rPr>
                        <a:t>3</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r>
              <a:tr h="215470">
                <a:tc vMerge="1">
                  <a:txBody>
                    <a:bodyPr/>
                    <a:lstStyle/>
                    <a:p>
                      <a:endParaRPr lang="id-ID"/>
                    </a:p>
                  </a:txBody>
                  <a:tcPr/>
                </a:tc>
                <a:tc>
                  <a:txBody>
                    <a:bodyPr/>
                    <a:lstStyle/>
                    <a:p>
                      <a:pPr algn="ctr">
                        <a:lnSpc>
                          <a:spcPct val="100000"/>
                        </a:lnSpc>
                        <a:spcAft>
                          <a:spcPts val="0"/>
                        </a:spcAft>
                      </a:pPr>
                      <a:r>
                        <a:rPr lang="id-ID" sz="1800" dirty="0">
                          <a:effectLst/>
                        </a:rPr>
                        <a:t>2</a:t>
                      </a:r>
                      <a:endParaRPr lang="id-ID" sz="1800" dirty="0">
                        <a:effectLst/>
                        <a:latin typeface="Calibri"/>
                        <a:ea typeface="Calibri"/>
                        <a:cs typeface="Times New Roman"/>
                      </a:endParaRPr>
                    </a:p>
                  </a:txBody>
                  <a:tcPr marL="59471" marR="59471" marT="0" marB="0" anchor="ctr"/>
                </a:tc>
                <a:tc>
                  <a:txBody>
                    <a:bodyPr/>
                    <a:lstStyle/>
                    <a:p>
                      <a:pPr algn="just">
                        <a:lnSpc>
                          <a:spcPct val="100000"/>
                        </a:lnSpc>
                        <a:spcAft>
                          <a:spcPts val="0"/>
                        </a:spcAft>
                      </a:pPr>
                      <a:r>
                        <a:rPr lang="en-US" sz="1800" dirty="0" smtClean="0">
                          <a:effectLst/>
                        </a:rPr>
                        <a:t>History</a:t>
                      </a:r>
                      <a:endParaRPr lang="id-ID" sz="18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dirty="0">
                          <a:effectLst/>
                        </a:rPr>
                        <a:t>3</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r>
              <a:tr h="215470">
                <a:tc vMerge="1">
                  <a:txBody>
                    <a:bodyPr/>
                    <a:lstStyle/>
                    <a:p>
                      <a:endParaRPr lang="id-ID"/>
                    </a:p>
                  </a:txBody>
                  <a:tcPr/>
                </a:tc>
                <a:tc>
                  <a:txBody>
                    <a:bodyPr/>
                    <a:lstStyle/>
                    <a:p>
                      <a:pPr algn="ctr">
                        <a:lnSpc>
                          <a:spcPct val="100000"/>
                        </a:lnSpc>
                        <a:spcAft>
                          <a:spcPts val="0"/>
                        </a:spcAft>
                      </a:pPr>
                      <a:r>
                        <a:rPr lang="id-ID" sz="1800" dirty="0">
                          <a:effectLst/>
                        </a:rPr>
                        <a:t>3</a:t>
                      </a:r>
                      <a:endParaRPr lang="id-ID" sz="1800" dirty="0">
                        <a:effectLst/>
                        <a:latin typeface="Calibri"/>
                        <a:ea typeface="Calibri"/>
                        <a:cs typeface="Times New Roman"/>
                      </a:endParaRPr>
                    </a:p>
                  </a:txBody>
                  <a:tcPr marL="59471" marR="59471" marT="0" marB="0" anchor="ctr"/>
                </a:tc>
                <a:tc>
                  <a:txBody>
                    <a:bodyPr/>
                    <a:lstStyle/>
                    <a:p>
                      <a:pPr algn="just">
                        <a:lnSpc>
                          <a:spcPct val="100000"/>
                        </a:lnSpc>
                        <a:spcAft>
                          <a:spcPts val="0"/>
                        </a:spcAft>
                      </a:pPr>
                      <a:r>
                        <a:rPr lang="id-ID" sz="1800" dirty="0" smtClean="0">
                          <a:effectLst/>
                        </a:rPr>
                        <a:t>So</a:t>
                      </a:r>
                      <a:r>
                        <a:rPr lang="en-US" sz="1800" dirty="0" smtClean="0">
                          <a:effectLst/>
                        </a:rPr>
                        <a:t>c</a:t>
                      </a:r>
                      <a:r>
                        <a:rPr lang="id-ID" sz="1800" dirty="0" smtClean="0">
                          <a:effectLst/>
                        </a:rPr>
                        <a:t>iolog</a:t>
                      </a:r>
                      <a:r>
                        <a:rPr lang="en-US" sz="1800" dirty="0" smtClean="0">
                          <a:effectLst/>
                        </a:rPr>
                        <a:t>y</a:t>
                      </a:r>
                      <a:r>
                        <a:rPr lang="id-ID" sz="1800" dirty="0" smtClean="0">
                          <a:effectLst/>
                        </a:rPr>
                        <a:t>&amp; Ant</a:t>
                      </a:r>
                      <a:r>
                        <a:rPr lang="en-US" sz="1800" dirty="0" smtClean="0">
                          <a:effectLst/>
                        </a:rPr>
                        <a:t>h</a:t>
                      </a:r>
                      <a:r>
                        <a:rPr lang="id-ID" sz="1800" dirty="0" smtClean="0">
                          <a:effectLst/>
                        </a:rPr>
                        <a:t>ropolog</a:t>
                      </a:r>
                      <a:r>
                        <a:rPr lang="en-US" sz="1800" dirty="0" smtClean="0">
                          <a:effectLst/>
                        </a:rPr>
                        <a:t>y</a:t>
                      </a:r>
                      <a:endParaRPr lang="id-ID" sz="18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dirty="0">
                          <a:effectLst/>
                        </a:rPr>
                        <a:t>3</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r>
              <a:tr h="215470">
                <a:tc vMerge="1">
                  <a:txBody>
                    <a:bodyPr/>
                    <a:lstStyle/>
                    <a:p>
                      <a:endParaRPr lang="id-ID"/>
                    </a:p>
                  </a:txBody>
                  <a:tcPr/>
                </a:tc>
                <a:tc>
                  <a:txBody>
                    <a:bodyPr/>
                    <a:lstStyle/>
                    <a:p>
                      <a:pPr algn="ctr">
                        <a:lnSpc>
                          <a:spcPct val="100000"/>
                        </a:lnSpc>
                        <a:spcAft>
                          <a:spcPts val="0"/>
                        </a:spcAft>
                      </a:pPr>
                      <a:r>
                        <a:rPr lang="id-ID" sz="1800" dirty="0">
                          <a:effectLst/>
                        </a:rPr>
                        <a:t>4</a:t>
                      </a:r>
                      <a:endParaRPr lang="id-ID" sz="1800" dirty="0">
                        <a:effectLst/>
                        <a:latin typeface="Calibri"/>
                        <a:ea typeface="Calibri"/>
                        <a:cs typeface="Times New Roman"/>
                      </a:endParaRPr>
                    </a:p>
                  </a:txBody>
                  <a:tcPr marL="59471" marR="59471" marT="0" marB="0" anchor="ctr"/>
                </a:tc>
                <a:tc>
                  <a:txBody>
                    <a:bodyPr/>
                    <a:lstStyle/>
                    <a:p>
                      <a:pPr algn="just">
                        <a:lnSpc>
                          <a:spcPct val="100000"/>
                        </a:lnSpc>
                        <a:spcAft>
                          <a:spcPts val="0"/>
                        </a:spcAft>
                      </a:pPr>
                      <a:r>
                        <a:rPr lang="id-ID" sz="1800" dirty="0" smtClean="0">
                          <a:effectLst/>
                        </a:rPr>
                        <a:t>E</a:t>
                      </a:r>
                      <a:r>
                        <a:rPr lang="en-US" sz="1800" dirty="0" smtClean="0">
                          <a:effectLst/>
                        </a:rPr>
                        <a:t>c</a:t>
                      </a:r>
                      <a:r>
                        <a:rPr lang="id-ID" sz="1800" dirty="0" smtClean="0">
                          <a:effectLst/>
                        </a:rPr>
                        <a:t>onomi</a:t>
                      </a:r>
                      <a:r>
                        <a:rPr lang="en-US" sz="1800" dirty="0" err="1" smtClean="0">
                          <a:effectLst/>
                          <a:latin typeface="Calibri"/>
                          <a:cs typeface="Times New Roman"/>
                        </a:rPr>
                        <a:t>cs</a:t>
                      </a:r>
                      <a:endParaRPr lang="id-ID" sz="18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dirty="0">
                          <a:effectLst/>
                        </a:rPr>
                        <a:t>3</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r>
              <a:tr h="215470">
                <a:tc gridSpan="3">
                  <a:txBody>
                    <a:bodyPr/>
                    <a:lstStyle/>
                    <a:p>
                      <a:pPr algn="just">
                        <a:lnSpc>
                          <a:spcPct val="100000"/>
                        </a:lnSpc>
                        <a:spcAft>
                          <a:spcPts val="0"/>
                        </a:spcAft>
                      </a:pPr>
                      <a:r>
                        <a:rPr lang="en-US" sz="1800" dirty="0" smtClean="0">
                          <a:effectLst/>
                        </a:rPr>
                        <a:t>Language</a:t>
                      </a:r>
                      <a:endParaRPr lang="id-ID" sz="1800" dirty="0">
                        <a:effectLst/>
                        <a:latin typeface="Calibri"/>
                        <a:ea typeface="Calibri"/>
                        <a:cs typeface="Times New Roman"/>
                      </a:endParaRPr>
                    </a:p>
                  </a:txBody>
                  <a:tcPr marL="59471" marR="59471" marT="0" marB="0"/>
                </a:tc>
                <a:tc hMerge="1">
                  <a:txBody>
                    <a:bodyPr/>
                    <a:lstStyle/>
                    <a:p>
                      <a:endParaRPr lang="id-ID"/>
                    </a:p>
                  </a:txBody>
                  <a:tcPr/>
                </a:tc>
                <a:tc hMerge="1">
                  <a:txBody>
                    <a:bodyPr/>
                    <a:lstStyle/>
                    <a:p>
                      <a:endParaRPr lang="id-ID"/>
                    </a:p>
                  </a:txBody>
                  <a:tcP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59471" marR="59471" marT="0" marB="0" anchor="ctr"/>
                </a:tc>
              </a:tr>
              <a:tr h="215470">
                <a:tc rowSpan="4">
                  <a:txBody>
                    <a:bodyPr/>
                    <a:lstStyle/>
                    <a:p>
                      <a:pPr algn="just">
                        <a:lnSpc>
                          <a:spcPct val="100000"/>
                        </a:lnSpc>
                        <a:spcAft>
                          <a:spcPts val="0"/>
                        </a:spcAft>
                      </a:pPr>
                      <a:r>
                        <a:rPr lang="id-ID" sz="1800" dirty="0">
                          <a:effectLst/>
                        </a:rPr>
                        <a:t>III</a:t>
                      </a:r>
                      <a:endParaRPr lang="id-ID" sz="18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dirty="0">
                          <a:effectLst/>
                        </a:rPr>
                        <a:t>1</a:t>
                      </a:r>
                      <a:endParaRPr lang="id-ID" sz="1800" dirty="0">
                        <a:effectLst/>
                        <a:latin typeface="Calibri"/>
                        <a:ea typeface="Calibri"/>
                        <a:cs typeface="Times New Roman"/>
                      </a:endParaRPr>
                    </a:p>
                  </a:txBody>
                  <a:tcPr marL="59471" marR="59471" marT="0" marB="0" anchor="ctr"/>
                </a:tc>
                <a:tc>
                  <a:txBody>
                    <a:bodyPr/>
                    <a:lstStyle/>
                    <a:p>
                      <a:pPr algn="just">
                        <a:lnSpc>
                          <a:spcPct val="100000"/>
                        </a:lnSpc>
                        <a:spcAft>
                          <a:spcPts val="0"/>
                        </a:spcAft>
                      </a:pPr>
                      <a:r>
                        <a:rPr lang="id-ID" sz="1800" dirty="0" smtClean="0">
                          <a:effectLst/>
                        </a:rPr>
                        <a:t>Indonesia</a:t>
                      </a:r>
                      <a:r>
                        <a:rPr lang="en-US" sz="1800" dirty="0" smtClean="0">
                          <a:effectLst/>
                        </a:rPr>
                        <a:t>n Language</a:t>
                      </a:r>
                      <a:endParaRPr lang="id-ID" sz="18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a:effectLst/>
                        </a:rPr>
                        <a:t>3</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dirty="0">
                          <a:effectLst/>
                        </a:rPr>
                        <a:t>4</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r>
              <a:tr h="215470">
                <a:tc vMerge="1">
                  <a:txBody>
                    <a:bodyPr/>
                    <a:lstStyle/>
                    <a:p>
                      <a:endParaRPr lang="id-ID"/>
                    </a:p>
                  </a:txBody>
                  <a:tcPr/>
                </a:tc>
                <a:tc>
                  <a:txBody>
                    <a:bodyPr/>
                    <a:lstStyle/>
                    <a:p>
                      <a:pPr algn="ctr">
                        <a:lnSpc>
                          <a:spcPct val="100000"/>
                        </a:lnSpc>
                        <a:spcAft>
                          <a:spcPts val="0"/>
                        </a:spcAft>
                      </a:pPr>
                      <a:r>
                        <a:rPr lang="id-ID" sz="1800">
                          <a:effectLst/>
                        </a:rPr>
                        <a:t>2</a:t>
                      </a:r>
                      <a:endParaRPr lang="id-ID" sz="1800">
                        <a:effectLst/>
                        <a:latin typeface="Calibri"/>
                        <a:ea typeface="Calibri"/>
                        <a:cs typeface="Times New Roman"/>
                      </a:endParaRPr>
                    </a:p>
                  </a:txBody>
                  <a:tcPr marL="59471" marR="59471" marT="0" marB="0" anchor="ctr"/>
                </a:tc>
                <a:tc>
                  <a:txBody>
                    <a:bodyPr/>
                    <a:lstStyle/>
                    <a:p>
                      <a:pPr algn="just">
                        <a:lnSpc>
                          <a:spcPct val="100000"/>
                        </a:lnSpc>
                        <a:spcAft>
                          <a:spcPts val="0"/>
                        </a:spcAft>
                      </a:pPr>
                      <a:r>
                        <a:rPr lang="en-US" sz="1800" dirty="0" smtClean="0">
                          <a:effectLst/>
                        </a:rPr>
                        <a:t>English</a:t>
                      </a:r>
                      <a:endParaRPr lang="id-ID" sz="18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a:effectLst/>
                        </a:rPr>
                        <a:t>3</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dirty="0">
                          <a:effectLst/>
                        </a:rPr>
                        <a:t>4</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r>
              <a:tr h="215470">
                <a:tc vMerge="1">
                  <a:txBody>
                    <a:bodyPr/>
                    <a:lstStyle/>
                    <a:p>
                      <a:endParaRPr lang="id-ID"/>
                    </a:p>
                  </a:txBody>
                  <a:tcPr/>
                </a:tc>
                <a:tc>
                  <a:txBody>
                    <a:bodyPr/>
                    <a:lstStyle/>
                    <a:p>
                      <a:pPr algn="ctr">
                        <a:lnSpc>
                          <a:spcPct val="100000"/>
                        </a:lnSpc>
                        <a:spcAft>
                          <a:spcPts val="0"/>
                        </a:spcAft>
                      </a:pPr>
                      <a:r>
                        <a:rPr lang="id-ID" sz="1800">
                          <a:effectLst/>
                        </a:rPr>
                        <a:t>3</a:t>
                      </a:r>
                      <a:endParaRPr lang="id-ID" sz="1800">
                        <a:effectLst/>
                        <a:latin typeface="Calibri"/>
                        <a:ea typeface="Calibri"/>
                        <a:cs typeface="Times New Roman"/>
                      </a:endParaRPr>
                    </a:p>
                  </a:txBody>
                  <a:tcPr marL="59471" marR="59471" marT="0" marB="0" anchor="ctr"/>
                </a:tc>
                <a:tc>
                  <a:txBody>
                    <a:bodyPr/>
                    <a:lstStyle/>
                    <a:p>
                      <a:pPr algn="just">
                        <a:lnSpc>
                          <a:spcPct val="100000"/>
                        </a:lnSpc>
                        <a:spcAft>
                          <a:spcPts val="0"/>
                        </a:spcAft>
                      </a:pPr>
                      <a:r>
                        <a:rPr lang="en-US" sz="1800" dirty="0" smtClean="0">
                          <a:effectLst/>
                        </a:rPr>
                        <a:t>Other</a:t>
                      </a:r>
                      <a:r>
                        <a:rPr lang="en-US" sz="1800" baseline="0" dirty="0" smtClean="0">
                          <a:effectLst/>
                        </a:rPr>
                        <a:t> language and art</a:t>
                      </a:r>
                      <a:endParaRPr lang="id-ID" sz="18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a:effectLst/>
                        </a:rPr>
                        <a:t>3</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dirty="0">
                          <a:effectLst/>
                        </a:rPr>
                        <a:t>4</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r>
              <a:tr h="215470">
                <a:tc vMerge="1">
                  <a:txBody>
                    <a:bodyPr/>
                    <a:lstStyle/>
                    <a:p>
                      <a:endParaRPr lang="id-ID"/>
                    </a:p>
                  </a:txBody>
                  <a:tcP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c>
                  <a:txBody>
                    <a:bodyPr/>
                    <a:lstStyle/>
                    <a:p>
                      <a:pPr algn="just">
                        <a:lnSpc>
                          <a:spcPct val="100000"/>
                        </a:lnSpc>
                        <a:spcAft>
                          <a:spcPts val="0"/>
                        </a:spcAft>
                      </a:pPr>
                      <a:r>
                        <a:rPr lang="id-ID" sz="1800" dirty="0" smtClean="0">
                          <a:effectLst/>
                        </a:rPr>
                        <a:t>Ant</a:t>
                      </a:r>
                      <a:r>
                        <a:rPr lang="en-US" sz="1800" dirty="0" smtClean="0">
                          <a:effectLst/>
                        </a:rPr>
                        <a:t>h</a:t>
                      </a:r>
                      <a:r>
                        <a:rPr lang="id-ID" sz="1800" dirty="0" smtClean="0">
                          <a:effectLst/>
                        </a:rPr>
                        <a:t>ropolog</a:t>
                      </a:r>
                      <a:r>
                        <a:rPr lang="en-US" sz="1800" dirty="0" smtClean="0">
                          <a:effectLst/>
                        </a:rPr>
                        <a:t>y</a:t>
                      </a:r>
                      <a:endParaRPr lang="id-ID" sz="18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a:effectLst/>
                        </a:rPr>
                        <a:t>3</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59471" marR="59471" marT="0" marB="0" anchor="ctr"/>
                </a:tc>
              </a:tr>
              <a:tr h="215470">
                <a:tc gridSpan="3">
                  <a:txBody>
                    <a:bodyPr/>
                    <a:lstStyle/>
                    <a:p>
                      <a:pPr algn="just">
                        <a:lnSpc>
                          <a:spcPct val="100000"/>
                        </a:lnSpc>
                        <a:spcAft>
                          <a:spcPts val="0"/>
                        </a:spcAft>
                      </a:pPr>
                      <a:r>
                        <a:rPr lang="en-US" sz="1800" dirty="0" smtClean="0">
                          <a:effectLst/>
                        </a:rPr>
                        <a:t>Optional Subject and enrichment</a:t>
                      </a:r>
                      <a:endParaRPr lang="id-ID" sz="1800" dirty="0">
                        <a:effectLst/>
                        <a:latin typeface="Calibri"/>
                        <a:ea typeface="Calibri"/>
                        <a:cs typeface="Times New Roman"/>
                      </a:endParaRPr>
                    </a:p>
                  </a:txBody>
                  <a:tcPr marL="59471" marR="59471" marT="0" marB="0"/>
                </a:tc>
                <a:tc hMerge="1">
                  <a:txBody>
                    <a:bodyPr/>
                    <a:lstStyle/>
                    <a:p>
                      <a:endParaRPr lang="id-ID"/>
                    </a:p>
                  </a:txBody>
                  <a:tcPr/>
                </a:tc>
                <a:tc hMerge="1">
                  <a:txBody>
                    <a:bodyPr/>
                    <a:lstStyle/>
                    <a:p>
                      <a:endParaRPr lang="id-ID"/>
                    </a:p>
                  </a:txBody>
                  <a:tcP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dirty="0">
                          <a:effectLst/>
                        </a:rPr>
                        <a:t> </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59471" marR="59471" marT="0" marB="0" anchor="ctr"/>
                </a:tc>
              </a:tr>
              <a:tr h="215470">
                <a:tc>
                  <a:txBody>
                    <a:bodyPr/>
                    <a:lstStyle/>
                    <a:p>
                      <a:pPr algn="just">
                        <a:lnSpc>
                          <a:spcPct val="100000"/>
                        </a:lnSpc>
                        <a:spcAft>
                          <a:spcPts val="0"/>
                        </a:spcAft>
                      </a:pPr>
                      <a:r>
                        <a:rPr lang="id-ID" sz="1000" dirty="0">
                          <a:effectLst/>
                        </a:rPr>
                        <a:t> </a:t>
                      </a:r>
                      <a:endParaRPr lang="id-ID" sz="1000" dirty="0">
                        <a:effectLst/>
                        <a:latin typeface="Calibri"/>
                        <a:ea typeface="Calibri"/>
                        <a:cs typeface="Times New Roman"/>
                      </a:endParaRPr>
                    </a:p>
                  </a:txBody>
                  <a:tcPr marL="59471" marR="59471" marT="0" marB="0"/>
                </a:tc>
                <a:tc gridSpan="2">
                  <a:txBody>
                    <a:bodyPr/>
                    <a:lstStyle/>
                    <a:p>
                      <a:pPr algn="l">
                        <a:lnSpc>
                          <a:spcPct val="100000"/>
                        </a:lnSpc>
                        <a:spcAft>
                          <a:spcPts val="0"/>
                        </a:spcAft>
                      </a:pPr>
                      <a:r>
                        <a:rPr lang="en-US" sz="1800" dirty="0" smtClean="0">
                          <a:effectLst/>
                        </a:rPr>
                        <a:t>Optional for enrichment and across major</a:t>
                      </a:r>
                      <a:endParaRPr lang="id-ID" sz="1800" dirty="0">
                        <a:effectLst/>
                        <a:latin typeface="Calibri"/>
                        <a:ea typeface="Calibri"/>
                        <a:cs typeface="Times New Roman"/>
                      </a:endParaRPr>
                    </a:p>
                  </a:txBody>
                  <a:tcPr marL="59471" marR="59471" marT="0" marB="0" anchor="ctr"/>
                </a:tc>
                <a:tc hMerge="1">
                  <a:txBody>
                    <a:bodyPr/>
                    <a:lstStyle/>
                    <a:p>
                      <a:pPr algn="just">
                        <a:lnSpc>
                          <a:spcPct val="115000"/>
                        </a:lnSpc>
                        <a:spcAft>
                          <a:spcPts val="0"/>
                        </a:spcAft>
                      </a:pPr>
                      <a:endParaRPr lang="id-ID" sz="18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a:effectLst/>
                        </a:rPr>
                        <a:t>6</a:t>
                      </a:r>
                      <a:endParaRPr lang="id-ID" sz="180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dirty="0">
                          <a:effectLst/>
                        </a:rPr>
                        <a:t>4</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dirty="0">
                          <a:effectLst/>
                        </a:rPr>
                        <a:t>4</a:t>
                      </a:r>
                      <a:endParaRPr lang="id-ID" sz="1800" dirty="0">
                        <a:effectLst/>
                        <a:latin typeface="Calibri"/>
                        <a:ea typeface="Calibri"/>
                        <a:cs typeface="Times New Roman"/>
                      </a:endParaRPr>
                    </a:p>
                  </a:txBody>
                  <a:tcPr marL="59471" marR="59471" marT="0" marB="0" anchor="ctr"/>
                </a:tc>
              </a:tr>
              <a:tr h="215470">
                <a:tc gridSpan="3">
                  <a:txBody>
                    <a:bodyPr/>
                    <a:lstStyle/>
                    <a:p>
                      <a:pPr algn="just">
                        <a:lnSpc>
                          <a:spcPct val="100000"/>
                        </a:lnSpc>
                        <a:spcAft>
                          <a:spcPts val="0"/>
                        </a:spcAft>
                      </a:pPr>
                      <a:r>
                        <a:rPr lang="en-US" sz="1800" dirty="0" smtClean="0">
                          <a:effectLst/>
                        </a:rPr>
                        <a:t>Total  hour provided each week</a:t>
                      </a:r>
                      <a:endParaRPr lang="id-ID" sz="1800" dirty="0">
                        <a:effectLst/>
                        <a:latin typeface="Calibri"/>
                        <a:ea typeface="Calibri"/>
                        <a:cs typeface="Times New Roman"/>
                      </a:endParaRPr>
                    </a:p>
                  </a:txBody>
                  <a:tcPr marL="59471" marR="59471" marT="0" marB="0"/>
                </a:tc>
                <a:tc hMerge="1">
                  <a:txBody>
                    <a:bodyPr/>
                    <a:lstStyle/>
                    <a:p>
                      <a:endParaRPr lang="id-ID"/>
                    </a:p>
                  </a:txBody>
                  <a:tcPr/>
                </a:tc>
                <a:tc hMerge="1">
                  <a:txBody>
                    <a:bodyPr/>
                    <a:lstStyle/>
                    <a:p>
                      <a:endParaRPr lang="id-ID"/>
                    </a:p>
                  </a:txBody>
                  <a:tcPr/>
                </a:tc>
                <a:tc>
                  <a:txBody>
                    <a:bodyPr/>
                    <a:lstStyle/>
                    <a:p>
                      <a:pPr algn="ctr">
                        <a:lnSpc>
                          <a:spcPct val="100000"/>
                        </a:lnSpc>
                        <a:spcAft>
                          <a:spcPts val="0"/>
                        </a:spcAft>
                      </a:pPr>
                      <a:r>
                        <a:rPr lang="id-ID" sz="1800" dirty="0" smtClean="0">
                          <a:effectLst/>
                          <a:latin typeface="+mn-lt"/>
                          <a:ea typeface="+mn-ea"/>
                          <a:cs typeface="+mn-cs"/>
                        </a:rPr>
                        <a:t>60</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dirty="0">
                          <a:effectLst/>
                        </a:rPr>
                        <a:t>72</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dirty="0">
                          <a:effectLst/>
                        </a:rPr>
                        <a:t>72</a:t>
                      </a:r>
                      <a:endParaRPr lang="id-ID" sz="1800" dirty="0">
                        <a:effectLst/>
                        <a:latin typeface="Calibri"/>
                        <a:ea typeface="Calibri"/>
                        <a:cs typeface="Times New Roman"/>
                      </a:endParaRPr>
                    </a:p>
                  </a:txBody>
                  <a:tcPr marL="59471" marR="59471" marT="0" marB="0" anchor="ctr"/>
                </a:tc>
              </a:tr>
              <a:tr h="215470">
                <a:tc gridSpan="3">
                  <a:txBody>
                    <a:bodyPr/>
                    <a:lstStyle/>
                    <a:p>
                      <a:pPr algn="just">
                        <a:lnSpc>
                          <a:spcPct val="100000"/>
                        </a:lnSpc>
                        <a:spcAft>
                          <a:spcPts val="0"/>
                        </a:spcAft>
                      </a:pPr>
                      <a:r>
                        <a:rPr lang="en-US" sz="1800" dirty="0" smtClean="0">
                          <a:effectLst/>
                        </a:rPr>
                        <a:t>Total hour to be taken each week</a:t>
                      </a:r>
                      <a:endParaRPr lang="id-ID" sz="1800" dirty="0">
                        <a:effectLst/>
                        <a:latin typeface="Calibri"/>
                        <a:ea typeface="Calibri"/>
                        <a:cs typeface="Times New Roman"/>
                      </a:endParaRPr>
                    </a:p>
                  </a:txBody>
                  <a:tcPr marL="59471" marR="59471" marT="0" marB="0"/>
                </a:tc>
                <a:tc hMerge="1">
                  <a:txBody>
                    <a:bodyPr/>
                    <a:lstStyle/>
                    <a:p>
                      <a:endParaRPr lang="id-ID"/>
                    </a:p>
                  </a:txBody>
                  <a:tcPr/>
                </a:tc>
                <a:tc hMerge="1">
                  <a:txBody>
                    <a:bodyPr/>
                    <a:lstStyle/>
                    <a:p>
                      <a:endParaRPr lang="id-ID"/>
                    </a:p>
                  </a:txBody>
                  <a:tcPr/>
                </a:tc>
                <a:tc>
                  <a:txBody>
                    <a:bodyPr/>
                    <a:lstStyle/>
                    <a:p>
                      <a:pPr algn="ctr">
                        <a:lnSpc>
                          <a:spcPct val="100000"/>
                        </a:lnSpc>
                        <a:spcAft>
                          <a:spcPts val="0"/>
                        </a:spcAft>
                      </a:pPr>
                      <a:r>
                        <a:rPr lang="id-ID" sz="1800" dirty="0" smtClean="0">
                          <a:effectLst/>
                        </a:rPr>
                        <a:t>42</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dirty="0" smtClean="0">
                          <a:effectLst/>
                        </a:rPr>
                        <a:t>44</a:t>
                      </a:r>
                      <a:endParaRPr lang="id-ID" sz="1800" dirty="0">
                        <a:effectLst/>
                        <a:latin typeface="Calibri"/>
                        <a:ea typeface="Calibri"/>
                        <a:cs typeface="Times New Roman"/>
                      </a:endParaRPr>
                    </a:p>
                  </a:txBody>
                  <a:tcPr marL="59471" marR="59471" marT="0" marB="0" anchor="ctr"/>
                </a:tc>
                <a:tc>
                  <a:txBody>
                    <a:bodyPr/>
                    <a:lstStyle/>
                    <a:p>
                      <a:pPr algn="ctr">
                        <a:lnSpc>
                          <a:spcPct val="100000"/>
                        </a:lnSpc>
                        <a:spcAft>
                          <a:spcPts val="0"/>
                        </a:spcAft>
                      </a:pPr>
                      <a:r>
                        <a:rPr lang="id-ID" sz="1800" dirty="0" smtClean="0">
                          <a:effectLst/>
                        </a:rPr>
                        <a:t>44</a:t>
                      </a:r>
                      <a:endParaRPr lang="id-ID" sz="1800" dirty="0">
                        <a:effectLst/>
                        <a:latin typeface="Calibri"/>
                        <a:ea typeface="Calibri"/>
                        <a:cs typeface="Times New Roman"/>
                      </a:endParaRPr>
                    </a:p>
                  </a:txBody>
                  <a:tcPr marL="59471" marR="59471" marT="0" marB="0" anchor="ctr"/>
                </a:tc>
              </a:tr>
            </a:tbl>
          </a:graphicData>
        </a:graphic>
      </p:graphicFrame>
      <p:sp>
        <p:nvSpPr>
          <p:cNvPr id="5" name="Title 6"/>
          <p:cNvSpPr txBox="1">
            <a:spLocks/>
          </p:cNvSpPr>
          <p:nvPr/>
        </p:nvSpPr>
        <p:spPr>
          <a:xfrm>
            <a:off x="0" y="0"/>
            <a:ext cx="9144000" cy="54868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4BACC6">
                    <a:lumMod val="75000"/>
                  </a:srgbClr>
                </a:solidFill>
              </a:rPr>
              <a:t>Curriculum Structure Based on Major of Senior Secondary School</a:t>
            </a:r>
            <a:endParaRPr lang="id-ID" sz="3600" b="1" dirty="0" smtClean="0">
              <a:solidFill>
                <a:srgbClr val="F79646">
                  <a:lumMod val="75000"/>
                </a:srgbClr>
              </a:solidFill>
            </a:endParaRPr>
          </a:p>
        </p:txBody>
      </p:sp>
      <p:cxnSp>
        <p:nvCxnSpPr>
          <p:cNvPr id="6" name="Straight Connector 5"/>
          <p:cNvCxnSpPr/>
          <p:nvPr/>
        </p:nvCxnSpPr>
        <p:spPr>
          <a:xfrm>
            <a:off x="0" y="548680"/>
            <a:ext cx="9144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507093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38894646"/>
              </p:ext>
            </p:extLst>
          </p:nvPr>
        </p:nvGraphicFramePr>
        <p:xfrm>
          <a:off x="302189" y="188640"/>
          <a:ext cx="8568950" cy="6184392"/>
        </p:xfrm>
        <a:graphic>
          <a:graphicData uri="http://schemas.openxmlformats.org/drawingml/2006/table">
            <a:tbl>
              <a:tblPr firstRow="1" bandRow="1">
                <a:tableStyleId>{5C22544A-7EE6-4342-B048-85BDC9FD1C3A}</a:tableStyleId>
              </a:tblPr>
              <a:tblGrid>
                <a:gridCol w="792088"/>
                <a:gridCol w="5493947"/>
                <a:gridCol w="720080"/>
                <a:gridCol w="792088"/>
                <a:gridCol w="770747"/>
              </a:tblGrid>
              <a:tr h="288032">
                <a:tc rowSpan="2" gridSpan="2">
                  <a:txBody>
                    <a:bodyPr/>
                    <a:lstStyle/>
                    <a:p>
                      <a:pPr algn="ctr">
                        <a:lnSpc>
                          <a:spcPct val="80000"/>
                        </a:lnSpc>
                      </a:pPr>
                      <a:r>
                        <a:rPr lang="en-US" dirty="0" smtClean="0"/>
                        <a:t>SUBJECTS</a:t>
                      </a:r>
                      <a:endParaRPr lang="id-ID" dirty="0"/>
                    </a:p>
                  </a:txBody>
                  <a:tcPr anchor="ctr"/>
                </a:tc>
                <a:tc rowSpan="2" hMerge="1">
                  <a:txBody>
                    <a:bodyPr/>
                    <a:lstStyle/>
                    <a:p>
                      <a:endParaRPr lang="id-ID" dirty="0"/>
                    </a:p>
                  </a:txBody>
                  <a:tcPr/>
                </a:tc>
                <a:tc gridSpan="3">
                  <a:txBody>
                    <a:bodyPr/>
                    <a:lstStyle/>
                    <a:p>
                      <a:pPr algn="ctr">
                        <a:lnSpc>
                          <a:spcPct val="80000"/>
                        </a:lnSpc>
                      </a:pPr>
                      <a:r>
                        <a:rPr lang="en-US" dirty="0" smtClean="0"/>
                        <a:t>GRADE</a:t>
                      </a:r>
                      <a:endParaRPr lang="id-ID" dirty="0"/>
                    </a:p>
                  </a:txBody>
                  <a:tcPr anchor="ctr"/>
                </a:tc>
                <a:tc hMerge="1">
                  <a:txBody>
                    <a:bodyPr/>
                    <a:lstStyle/>
                    <a:p>
                      <a:endParaRPr lang="id-ID" dirty="0"/>
                    </a:p>
                  </a:txBody>
                  <a:tcPr/>
                </a:tc>
                <a:tc hMerge="1">
                  <a:txBody>
                    <a:bodyPr/>
                    <a:lstStyle/>
                    <a:p>
                      <a:endParaRPr lang="id-ID" dirty="0"/>
                    </a:p>
                  </a:txBody>
                  <a:tcPr/>
                </a:tc>
              </a:tr>
              <a:tr h="210304">
                <a:tc gridSpan="2"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800" b="1" dirty="0" smtClean="0"/>
                    </a:p>
                  </a:txBody>
                  <a:tcPr/>
                </a:tc>
                <a:tc hMerge="1" vMerge="1">
                  <a:txBody>
                    <a:bodyPr/>
                    <a:lstStyle/>
                    <a:p>
                      <a:endParaRPr lang="id-ID" dirty="0"/>
                    </a:p>
                  </a:txBody>
                  <a:tcPr/>
                </a:tc>
                <a:tc>
                  <a:txBody>
                    <a:bodyPr/>
                    <a:lstStyle/>
                    <a:p>
                      <a:pPr algn="ctr">
                        <a:lnSpc>
                          <a:spcPct val="80000"/>
                        </a:lnSpc>
                      </a:pPr>
                      <a:r>
                        <a:rPr lang="id-ID" dirty="0" smtClean="0"/>
                        <a:t>X</a:t>
                      </a:r>
                      <a:endParaRPr lang="id-ID" dirty="0"/>
                    </a:p>
                  </a:txBody>
                  <a:tcPr anchor="ctr"/>
                </a:tc>
                <a:tc>
                  <a:txBody>
                    <a:bodyPr/>
                    <a:lstStyle/>
                    <a:p>
                      <a:pPr algn="ctr">
                        <a:lnSpc>
                          <a:spcPct val="80000"/>
                        </a:lnSpc>
                      </a:pPr>
                      <a:r>
                        <a:rPr lang="id-ID" dirty="0" smtClean="0"/>
                        <a:t>XI</a:t>
                      </a:r>
                      <a:endParaRPr lang="id-ID" dirty="0"/>
                    </a:p>
                  </a:txBody>
                  <a:tcPr anchor="ctr"/>
                </a:tc>
                <a:tc>
                  <a:txBody>
                    <a:bodyPr/>
                    <a:lstStyle/>
                    <a:p>
                      <a:pPr algn="ctr">
                        <a:lnSpc>
                          <a:spcPct val="80000"/>
                        </a:lnSpc>
                      </a:pPr>
                      <a:r>
                        <a:rPr lang="id-ID" dirty="0" smtClean="0"/>
                        <a:t>XII</a:t>
                      </a:r>
                      <a:endParaRPr lang="id-ID" dirty="0"/>
                    </a:p>
                  </a:txBody>
                  <a:tcPr anchor="ctr"/>
                </a:tc>
              </a:tr>
              <a:tr h="370840">
                <a:tc gridSpan="2">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800" b="1" dirty="0" smtClean="0"/>
                        <a:t>Group</a:t>
                      </a:r>
                      <a:r>
                        <a:rPr lang="id-ID" sz="1800" b="1" dirty="0" smtClean="0"/>
                        <a:t> A (</a:t>
                      </a:r>
                      <a:r>
                        <a:rPr lang="en-US" sz="1800" b="1" dirty="0" smtClean="0"/>
                        <a:t>Compulsory</a:t>
                      </a:r>
                      <a:r>
                        <a:rPr lang="id-ID" sz="1800" b="1" dirty="0" smtClean="0"/>
                        <a:t>)</a:t>
                      </a:r>
                    </a:p>
                  </a:txBody>
                  <a:tcPr/>
                </a:tc>
                <a:tc hMerge="1">
                  <a:txBody>
                    <a:bodyPr/>
                    <a:lstStyle/>
                    <a:p>
                      <a:endParaRPr lang="id-ID" dirty="0"/>
                    </a:p>
                  </a:txBody>
                  <a:tcPr/>
                </a:tc>
                <a:tc>
                  <a:txBody>
                    <a:bodyPr/>
                    <a:lstStyle/>
                    <a:p>
                      <a:pPr>
                        <a:lnSpc>
                          <a:spcPct val="80000"/>
                        </a:lnSpc>
                      </a:pPr>
                      <a:endParaRPr lang="id-ID"/>
                    </a:p>
                  </a:txBody>
                  <a:tcPr/>
                </a:tc>
                <a:tc>
                  <a:txBody>
                    <a:bodyPr/>
                    <a:lstStyle/>
                    <a:p>
                      <a:pPr>
                        <a:lnSpc>
                          <a:spcPct val="80000"/>
                        </a:lnSpc>
                      </a:pPr>
                      <a:endParaRPr lang="id-ID"/>
                    </a:p>
                  </a:txBody>
                  <a:tcPr/>
                </a:tc>
                <a:tc>
                  <a:txBody>
                    <a:bodyPr/>
                    <a:lstStyle/>
                    <a:p>
                      <a:pPr>
                        <a:lnSpc>
                          <a:spcPct val="80000"/>
                        </a:lnSpc>
                      </a:pPr>
                      <a:endParaRPr lang="id-ID"/>
                    </a:p>
                  </a:txBody>
                  <a:tcPr/>
                </a:tc>
              </a:tr>
              <a:tr h="370840">
                <a:tc>
                  <a:txBody>
                    <a:bodyPr/>
                    <a:lstStyle/>
                    <a:p>
                      <a:pPr>
                        <a:lnSpc>
                          <a:spcPct val="80000"/>
                        </a:lnSpc>
                      </a:pPr>
                      <a:r>
                        <a:rPr lang="id-ID" dirty="0" smtClean="0"/>
                        <a:t>1.</a:t>
                      </a:r>
                      <a:endParaRPr lang="id-ID" dirty="0"/>
                    </a:p>
                  </a:txBody>
                  <a:tcPr/>
                </a:tc>
                <a:tc>
                  <a:txBody>
                    <a:bodyPr/>
                    <a:lstStyle/>
                    <a:p>
                      <a:pPr>
                        <a:lnSpc>
                          <a:spcPct val="80000"/>
                        </a:lnSpc>
                      </a:pPr>
                      <a:r>
                        <a:rPr lang="en-US" sz="1800" dirty="0" smtClean="0"/>
                        <a:t>Religion and Attitude</a:t>
                      </a:r>
                      <a:endParaRPr lang="id-ID" dirty="0"/>
                    </a:p>
                  </a:txBody>
                  <a:tcPr/>
                </a:tc>
                <a:tc>
                  <a:txBody>
                    <a:bodyPr/>
                    <a:lstStyle/>
                    <a:p>
                      <a:pPr algn="ctr">
                        <a:lnSpc>
                          <a:spcPct val="80000"/>
                        </a:lnSpc>
                      </a:pPr>
                      <a:r>
                        <a:rPr lang="id-ID" dirty="0" smtClean="0"/>
                        <a:t>3</a:t>
                      </a:r>
                      <a:endParaRPr lang="id-ID" dirty="0"/>
                    </a:p>
                  </a:txBody>
                  <a:tcPr anchor="ctr"/>
                </a:tc>
                <a:tc>
                  <a:txBody>
                    <a:bodyPr/>
                    <a:lstStyle/>
                    <a:p>
                      <a:pPr algn="ctr">
                        <a:lnSpc>
                          <a:spcPct val="80000"/>
                        </a:lnSpc>
                      </a:pPr>
                      <a:r>
                        <a:rPr lang="id-ID" dirty="0" smtClean="0"/>
                        <a:t>3</a:t>
                      </a:r>
                      <a:endParaRPr lang="id-ID" dirty="0"/>
                    </a:p>
                  </a:txBody>
                  <a:tcPr anchor="ctr"/>
                </a:tc>
                <a:tc>
                  <a:txBody>
                    <a:bodyPr/>
                    <a:lstStyle/>
                    <a:p>
                      <a:pPr algn="ctr">
                        <a:lnSpc>
                          <a:spcPct val="80000"/>
                        </a:lnSpc>
                      </a:pPr>
                      <a:r>
                        <a:rPr lang="id-ID" dirty="0" smtClean="0"/>
                        <a:t>3</a:t>
                      </a:r>
                      <a:endParaRPr lang="id-ID" dirty="0"/>
                    </a:p>
                  </a:txBody>
                  <a:tcPr anchor="ctr"/>
                </a:tc>
              </a:tr>
              <a:tr h="370840">
                <a:tc>
                  <a:txBody>
                    <a:bodyPr/>
                    <a:lstStyle/>
                    <a:p>
                      <a:pPr>
                        <a:lnSpc>
                          <a:spcPct val="80000"/>
                        </a:lnSpc>
                      </a:pPr>
                      <a:r>
                        <a:rPr lang="id-ID" dirty="0" smtClean="0"/>
                        <a:t>2.</a:t>
                      </a:r>
                      <a:endParaRPr lang="id-ID" dirty="0"/>
                    </a:p>
                  </a:txBody>
                  <a:tcPr/>
                </a:tc>
                <a:tc>
                  <a:txBody>
                    <a:bodyPr/>
                    <a:lstStyle/>
                    <a:p>
                      <a:pPr>
                        <a:lnSpc>
                          <a:spcPct val="80000"/>
                        </a:lnSpc>
                      </a:pPr>
                      <a:r>
                        <a:rPr lang="nl-NL" sz="1800" dirty="0" smtClean="0"/>
                        <a:t>Civics</a:t>
                      </a:r>
                      <a:endParaRPr lang="id-ID" dirty="0"/>
                    </a:p>
                  </a:txBody>
                  <a:tcPr/>
                </a:tc>
                <a:tc>
                  <a:txBody>
                    <a:bodyPr/>
                    <a:lstStyle/>
                    <a:p>
                      <a:pPr algn="ctr">
                        <a:lnSpc>
                          <a:spcPct val="80000"/>
                        </a:lnSpc>
                      </a:pPr>
                      <a:r>
                        <a:rPr lang="id-ID" dirty="0" smtClean="0"/>
                        <a:t>2</a:t>
                      </a:r>
                      <a:endParaRPr lang="id-ID" dirty="0"/>
                    </a:p>
                  </a:txBody>
                  <a:tcPr anchor="ctr"/>
                </a:tc>
                <a:tc>
                  <a:txBody>
                    <a:bodyPr/>
                    <a:lstStyle/>
                    <a:p>
                      <a:pPr algn="ctr">
                        <a:lnSpc>
                          <a:spcPct val="80000"/>
                        </a:lnSpc>
                      </a:pPr>
                      <a:r>
                        <a:rPr lang="id-ID" dirty="0" smtClean="0"/>
                        <a:t>2</a:t>
                      </a:r>
                      <a:endParaRPr lang="id-ID" dirty="0"/>
                    </a:p>
                  </a:txBody>
                  <a:tcPr anchor="ctr"/>
                </a:tc>
                <a:tc>
                  <a:txBody>
                    <a:bodyPr/>
                    <a:lstStyle/>
                    <a:p>
                      <a:pPr algn="ctr">
                        <a:lnSpc>
                          <a:spcPct val="80000"/>
                        </a:lnSpc>
                      </a:pPr>
                      <a:r>
                        <a:rPr lang="id-ID" dirty="0" smtClean="0"/>
                        <a:t>2</a:t>
                      </a:r>
                      <a:endParaRPr lang="id-ID" dirty="0"/>
                    </a:p>
                  </a:txBody>
                  <a:tcPr anchor="ctr"/>
                </a:tc>
              </a:tr>
              <a:tr h="370840">
                <a:tc>
                  <a:txBody>
                    <a:bodyPr/>
                    <a:lstStyle/>
                    <a:p>
                      <a:pPr>
                        <a:lnSpc>
                          <a:spcPct val="80000"/>
                        </a:lnSpc>
                      </a:pPr>
                      <a:r>
                        <a:rPr lang="id-ID" dirty="0" smtClean="0"/>
                        <a:t>3.</a:t>
                      </a:r>
                      <a:endParaRPr lang="id-ID" dirty="0"/>
                    </a:p>
                  </a:txBody>
                  <a:tcPr/>
                </a:tc>
                <a:tc>
                  <a:txBody>
                    <a:bodyPr/>
                    <a:lstStyle/>
                    <a:p>
                      <a:pPr>
                        <a:lnSpc>
                          <a:spcPct val="80000"/>
                        </a:lnSpc>
                      </a:pPr>
                      <a:r>
                        <a:rPr lang="it-IT" sz="1800" dirty="0" smtClean="0"/>
                        <a:t>Indonesian Language </a:t>
                      </a:r>
                      <a:endParaRPr lang="id-ID" dirty="0"/>
                    </a:p>
                  </a:txBody>
                  <a:tcPr/>
                </a:tc>
                <a:tc>
                  <a:txBody>
                    <a:bodyPr/>
                    <a:lstStyle/>
                    <a:p>
                      <a:pPr algn="ctr">
                        <a:lnSpc>
                          <a:spcPct val="80000"/>
                        </a:lnSpc>
                      </a:pPr>
                      <a:r>
                        <a:rPr lang="id-ID" dirty="0" smtClean="0"/>
                        <a:t>4</a:t>
                      </a:r>
                      <a:endParaRPr lang="id-ID" dirty="0"/>
                    </a:p>
                  </a:txBody>
                  <a:tcPr anchor="ctr"/>
                </a:tc>
                <a:tc>
                  <a:txBody>
                    <a:bodyPr/>
                    <a:lstStyle/>
                    <a:p>
                      <a:pPr algn="ctr">
                        <a:lnSpc>
                          <a:spcPct val="80000"/>
                        </a:lnSpc>
                      </a:pPr>
                      <a:r>
                        <a:rPr lang="id-ID" dirty="0" smtClean="0"/>
                        <a:t>4</a:t>
                      </a:r>
                      <a:endParaRPr lang="id-ID" dirty="0"/>
                    </a:p>
                  </a:txBody>
                  <a:tcPr anchor="ctr"/>
                </a:tc>
                <a:tc>
                  <a:txBody>
                    <a:bodyPr/>
                    <a:lstStyle/>
                    <a:p>
                      <a:pPr algn="ctr">
                        <a:lnSpc>
                          <a:spcPct val="80000"/>
                        </a:lnSpc>
                      </a:pPr>
                      <a:r>
                        <a:rPr lang="id-ID" dirty="0" smtClean="0"/>
                        <a:t>4</a:t>
                      </a:r>
                      <a:endParaRPr lang="id-ID" dirty="0"/>
                    </a:p>
                  </a:txBody>
                  <a:tcPr anchor="ctr"/>
                </a:tc>
              </a:tr>
              <a:tr h="370840">
                <a:tc>
                  <a:txBody>
                    <a:bodyPr/>
                    <a:lstStyle/>
                    <a:p>
                      <a:pPr>
                        <a:lnSpc>
                          <a:spcPct val="80000"/>
                        </a:lnSpc>
                      </a:pPr>
                      <a:r>
                        <a:rPr lang="id-ID" dirty="0" smtClean="0"/>
                        <a:t>4.</a:t>
                      </a:r>
                      <a:endParaRPr lang="id-ID" dirty="0"/>
                    </a:p>
                  </a:txBody>
                  <a:tcPr/>
                </a:tc>
                <a:tc>
                  <a:txBody>
                    <a:bodyPr/>
                    <a:lstStyle/>
                    <a:p>
                      <a:pPr>
                        <a:lnSpc>
                          <a:spcPct val="80000"/>
                        </a:lnSpc>
                      </a:pPr>
                      <a:r>
                        <a:rPr lang="id-ID" sz="1800" dirty="0" smtClean="0"/>
                        <a:t> Mat</a:t>
                      </a:r>
                      <a:r>
                        <a:rPr lang="en-US" sz="1800" dirty="0" err="1" smtClean="0"/>
                        <a:t>hematics</a:t>
                      </a:r>
                      <a:endParaRPr lang="id-ID" dirty="0"/>
                    </a:p>
                  </a:txBody>
                  <a:tcPr/>
                </a:tc>
                <a:tc>
                  <a:txBody>
                    <a:bodyPr/>
                    <a:lstStyle/>
                    <a:p>
                      <a:pPr algn="ctr">
                        <a:lnSpc>
                          <a:spcPct val="80000"/>
                        </a:lnSpc>
                      </a:pPr>
                      <a:r>
                        <a:rPr lang="id-ID" dirty="0" smtClean="0"/>
                        <a:t>4</a:t>
                      </a:r>
                      <a:endParaRPr lang="id-ID" dirty="0"/>
                    </a:p>
                  </a:txBody>
                  <a:tcPr anchor="ctr"/>
                </a:tc>
                <a:tc>
                  <a:txBody>
                    <a:bodyPr/>
                    <a:lstStyle/>
                    <a:p>
                      <a:pPr algn="ctr">
                        <a:lnSpc>
                          <a:spcPct val="80000"/>
                        </a:lnSpc>
                      </a:pPr>
                      <a:r>
                        <a:rPr lang="id-ID" dirty="0" smtClean="0"/>
                        <a:t>4</a:t>
                      </a:r>
                      <a:endParaRPr lang="id-ID" dirty="0"/>
                    </a:p>
                  </a:txBody>
                  <a:tcPr anchor="ctr"/>
                </a:tc>
                <a:tc>
                  <a:txBody>
                    <a:bodyPr/>
                    <a:lstStyle/>
                    <a:p>
                      <a:pPr algn="ctr">
                        <a:lnSpc>
                          <a:spcPct val="80000"/>
                        </a:lnSpc>
                      </a:pPr>
                      <a:r>
                        <a:rPr lang="id-ID" dirty="0" smtClean="0"/>
                        <a:t>4</a:t>
                      </a:r>
                      <a:endParaRPr lang="id-ID" dirty="0"/>
                    </a:p>
                  </a:txBody>
                  <a:tcPr anchor="ctr"/>
                </a:tc>
              </a:tr>
              <a:tr h="370840">
                <a:tc>
                  <a:txBody>
                    <a:bodyPr/>
                    <a:lstStyle/>
                    <a:p>
                      <a:pPr>
                        <a:lnSpc>
                          <a:spcPct val="80000"/>
                        </a:lnSpc>
                      </a:pPr>
                      <a:r>
                        <a:rPr lang="id-ID" dirty="0" smtClean="0"/>
                        <a:t>5.</a:t>
                      </a:r>
                      <a:endParaRPr lang="id-ID" dirty="0"/>
                    </a:p>
                  </a:txBody>
                  <a:tcPr/>
                </a:tc>
                <a:tc>
                  <a:txBody>
                    <a:bodyPr/>
                    <a:lstStyle/>
                    <a:p>
                      <a:pPr>
                        <a:lnSpc>
                          <a:spcPct val="80000"/>
                        </a:lnSpc>
                      </a:pPr>
                      <a:r>
                        <a:rPr lang="pt-BR" sz="1800" dirty="0" smtClean="0"/>
                        <a:t>Indonesian History </a:t>
                      </a:r>
                      <a:endParaRPr lang="id-ID" dirty="0"/>
                    </a:p>
                  </a:txBody>
                  <a:tcPr/>
                </a:tc>
                <a:tc>
                  <a:txBody>
                    <a:bodyPr/>
                    <a:lstStyle/>
                    <a:p>
                      <a:pPr algn="ctr">
                        <a:lnSpc>
                          <a:spcPct val="80000"/>
                        </a:lnSpc>
                      </a:pPr>
                      <a:r>
                        <a:rPr lang="id-ID" dirty="0" smtClean="0"/>
                        <a:t>2</a:t>
                      </a:r>
                      <a:endParaRPr lang="id-ID" dirty="0"/>
                    </a:p>
                  </a:txBody>
                  <a:tcPr anchor="ctr"/>
                </a:tc>
                <a:tc>
                  <a:txBody>
                    <a:bodyPr/>
                    <a:lstStyle/>
                    <a:p>
                      <a:pPr algn="ctr">
                        <a:lnSpc>
                          <a:spcPct val="80000"/>
                        </a:lnSpc>
                      </a:pPr>
                      <a:r>
                        <a:rPr lang="id-ID" dirty="0" smtClean="0"/>
                        <a:t>2</a:t>
                      </a:r>
                      <a:endParaRPr lang="id-ID" dirty="0"/>
                    </a:p>
                  </a:txBody>
                  <a:tcPr anchor="ctr"/>
                </a:tc>
                <a:tc>
                  <a:txBody>
                    <a:bodyPr/>
                    <a:lstStyle/>
                    <a:p>
                      <a:pPr algn="ctr">
                        <a:lnSpc>
                          <a:spcPct val="80000"/>
                        </a:lnSpc>
                      </a:pPr>
                      <a:r>
                        <a:rPr lang="id-ID" dirty="0" smtClean="0"/>
                        <a:t>2</a:t>
                      </a:r>
                      <a:endParaRPr lang="id-ID" dirty="0"/>
                    </a:p>
                  </a:txBody>
                  <a:tcPr anchor="ctr"/>
                </a:tc>
              </a:tr>
              <a:tr h="370840">
                <a:tc>
                  <a:txBody>
                    <a:bodyPr/>
                    <a:lstStyle/>
                    <a:p>
                      <a:pPr>
                        <a:lnSpc>
                          <a:spcPct val="80000"/>
                        </a:lnSpc>
                      </a:pPr>
                      <a:r>
                        <a:rPr lang="id-ID" dirty="0" smtClean="0"/>
                        <a:t>6.</a:t>
                      </a:r>
                      <a:endParaRPr lang="id-ID" dirty="0"/>
                    </a:p>
                  </a:txBody>
                  <a:tcPr/>
                </a:tc>
                <a:tc>
                  <a:txBody>
                    <a:bodyPr/>
                    <a:lstStyle/>
                    <a:p>
                      <a:pPr>
                        <a:lnSpc>
                          <a:spcPct val="80000"/>
                        </a:lnSpc>
                      </a:pPr>
                      <a:r>
                        <a:rPr lang="en-US" sz="1800" dirty="0" smtClean="0"/>
                        <a:t>English</a:t>
                      </a:r>
                      <a:endParaRPr lang="id-ID" dirty="0"/>
                    </a:p>
                  </a:txBody>
                  <a:tcPr/>
                </a:tc>
                <a:tc>
                  <a:txBody>
                    <a:bodyPr/>
                    <a:lstStyle/>
                    <a:p>
                      <a:pPr algn="ctr">
                        <a:lnSpc>
                          <a:spcPct val="80000"/>
                        </a:lnSpc>
                      </a:pPr>
                      <a:r>
                        <a:rPr lang="id-ID" dirty="0" smtClean="0"/>
                        <a:t>2</a:t>
                      </a:r>
                      <a:endParaRPr lang="id-ID" dirty="0"/>
                    </a:p>
                  </a:txBody>
                  <a:tcPr anchor="ctr"/>
                </a:tc>
                <a:tc>
                  <a:txBody>
                    <a:bodyPr/>
                    <a:lstStyle/>
                    <a:p>
                      <a:pPr algn="ctr">
                        <a:lnSpc>
                          <a:spcPct val="80000"/>
                        </a:lnSpc>
                      </a:pPr>
                      <a:r>
                        <a:rPr lang="id-ID" dirty="0" smtClean="0"/>
                        <a:t>2</a:t>
                      </a:r>
                      <a:endParaRPr lang="id-ID" dirty="0"/>
                    </a:p>
                  </a:txBody>
                  <a:tcPr anchor="ctr"/>
                </a:tc>
                <a:tc>
                  <a:txBody>
                    <a:bodyPr/>
                    <a:lstStyle/>
                    <a:p>
                      <a:pPr algn="ctr">
                        <a:lnSpc>
                          <a:spcPct val="80000"/>
                        </a:lnSpc>
                      </a:pPr>
                      <a:r>
                        <a:rPr lang="id-ID" dirty="0" smtClean="0"/>
                        <a:t>2</a:t>
                      </a:r>
                      <a:endParaRPr lang="id-ID" dirty="0"/>
                    </a:p>
                  </a:txBody>
                  <a:tcPr anchor="ctr"/>
                </a:tc>
              </a:tr>
              <a:tr h="370840">
                <a:tc gridSpan="2">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800" b="1" dirty="0" smtClean="0"/>
                        <a:t>Group</a:t>
                      </a:r>
                      <a:r>
                        <a:rPr lang="en-US" sz="1800" b="1" baseline="0" dirty="0" smtClean="0"/>
                        <a:t> </a:t>
                      </a:r>
                      <a:r>
                        <a:rPr lang="id-ID" sz="1800" b="1" dirty="0" smtClean="0"/>
                        <a:t>B (</a:t>
                      </a:r>
                      <a:r>
                        <a:rPr lang="en-US" sz="1800" b="1" dirty="0" smtClean="0"/>
                        <a:t>Compulsory</a:t>
                      </a:r>
                      <a:r>
                        <a:rPr lang="id-ID" sz="1800" b="1" dirty="0" smtClean="0"/>
                        <a:t>)</a:t>
                      </a:r>
                    </a:p>
                  </a:txBody>
                  <a:tcPr/>
                </a:tc>
                <a:tc hMerge="1">
                  <a:txBody>
                    <a:bodyPr/>
                    <a:lstStyle/>
                    <a:p>
                      <a:endParaRPr lang="id-ID" dirty="0"/>
                    </a:p>
                  </a:txBody>
                  <a:tcPr/>
                </a:tc>
                <a:tc>
                  <a:txBody>
                    <a:bodyPr/>
                    <a:lstStyle/>
                    <a:p>
                      <a:pPr algn="ctr">
                        <a:lnSpc>
                          <a:spcPct val="80000"/>
                        </a:lnSpc>
                      </a:pPr>
                      <a:endParaRPr lang="id-ID"/>
                    </a:p>
                  </a:txBody>
                  <a:tcPr anchor="ctr"/>
                </a:tc>
                <a:tc>
                  <a:txBody>
                    <a:bodyPr/>
                    <a:lstStyle/>
                    <a:p>
                      <a:pPr algn="ctr">
                        <a:lnSpc>
                          <a:spcPct val="80000"/>
                        </a:lnSpc>
                      </a:pPr>
                      <a:endParaRPr lang="id-ID"/>
                    </a:p>
                  </a:txBody>
                  <a:tcPr anchor="ctr"/>
                </a:tc>
                <a:tc>
                  <a:txBody>
                    <a:bodyPr/>
                    <a:lstStyle/>
                    <a:p>
                      <a:pPr algn="ctr">
                        <a:lnSpc>
                          <a:spcPct val="80000"/>
                        </a:lnSpc>
                      </a:pPr>
                      <a:endParaRPr lang="id-ID" dirty="0"/>
                    </a:p>
                  </a:txBody>
                  <a:tcPr anchor="ctr"/>
                </a:tc>
              </a:tr>
              <a:tr h="370840">
                <a:tc>
                  <a:txBody>
                    <a:bodyPr/>
                    <a:lstStyle/>
                    <a:p>
                      <a:pPr>
                        <a:lnSpc>
                          <a:spcPct val="80000"/>
                        </a:lnSpc>
                      </a:pPr>
                      <a:r>
                        <a:rPr lang="id-ID" dirty="0" smtClean="0"/>
                        <a:t>7.</a:t>
                      </a:r>
                      <a:endParaRPr lang="id-ID" dirty="0"/>
                    </a:p>
                  </a:txBody>
                  <a:tcPr/>
                </a:tc>
                <a:tc>
                  <a:txBody>
                    <a:bodyPr/>
                    <a:lstStyle/>
                    <a:p>
                      <a:pPr>
                        <a:lnSpc>
                          <a:spcPct val="80000"/>
                        </a:lnSpc>
                      </a:pPr>
                      <a:r>
                        <a:rPr lang="en-US" dirty="0" smtClean="0"/>
                        <a:t>Art and Culture</a:t>
                      </a:r>
                      <a:endParaRPr lang="id-ID" dirty="0"/>
                    </a:p>
                  </a:txBody>
                  <a:tcPr/>
                </a:tc>
                <a:tc>
                  <a:txBody>
                    <a:bodyPr/>
                    <a:lstStyle/>
                    <a:p>
                      <a:pPr algn="ctr">
                        <a:lnSpc>
                          <a:spcPct val="80000"/>
                        </a:lnSpc>
                      </a:pPr>
                      <a:r>
                        <a:rPr lang="id-ID" dirty="0" smtClean="0"/>
                        <a:t>2</a:t>
                      </a:r>
                      <a:endParaRPr lang="id-ID" dirty="0"/>
                    </a:p>
                  </a:txBody>
                  <a:tcPr anchor="ctr"/>
                </a:tc>
                <a:tc>
                  <a:txBody>
                    <a:bodyPr/>
                    <a:lstStyle/>
                    <a:p>
                      <a:pPr algn="ctr">
                        <a:lnSpc>
                          <a:spcPct val="80000"/>
                        </a:lnSpc>
                      </a:pPr>
                      <a:r>
                        <a:rPr lang="id-ID" dirty="0" smtClean="0"/>
                        <a:t>2</a:t>
                      </a:r>
                      <a:endParaRPr lang="id-ID" dirty="0"/>
                    </a:p>
                  </a:txBody>
                  <a:tcPr anchor="ctr"/>
                </a:tc>
                <a:tc>
                  <a:txBody>
                    <a:bodyPr/>
                    <a:lstStyle/>
                    <a:p>
                      <a:pPr algn="ctr">
                        <a:lnSpc>
                          <a:spcPct val="80000"/>
                        </a:lnSpc>
                      </a:pPr>
                      <a:r>
                        <a:rPr lang="id-ID" dirty="0" smtClean="0"/>
                        <a:t>2</a:t>
                      </a:r>
                      <a:endParaRPr lang="id-ID" dirty="0"/>
                    </a:p>
                  </a:txBody>
                  <a:tcPr anchor="ctr"/>
                </a:tc>
              </a:tr>
              <a:tr h="370840">
                <a:tc>
                  <a:txBody>
                    <a:bodyPr/>
                    <a:lstStyle/>
                    <a:p>
                      <a:pPr>
                        <a:lnSpc>
                          <a:spcPct val="80000"/>
                        </a:lnSpc>
                      </a:pPr>
                      <a:r>
                        <a:rPr lang="id-ID" dirty="0" smtClean="0"/>
                        <a:t>8.</a:t>
                      </a:r>
                      <a:endParaRPr lang="id-ID" dirty="0"/>
                    </a:p>
                  </a:txBody>
                  <a:tcPr/>
                </a:tc>
                <a:tc>
                  <a:txBody>
                    <a:bodyPr/>
                    <a:lstStyle/>
                    <a:p>
                      <a:pPr>
                        <a:lnSpc>
                          <a:spcPct val="80000"/>
                        </a:lnSpc>
                      </a:pPr>
                      <a:r>
                        <a:rPr lang="en-US" dirty="0" smtClean="0"/>
                        <a:t>Skill and entrepreneurship </a:t>
                      </a:r>
                      <a:endParaRPr lang="id-ID" dirty="0"/>
                    </a:p>
                  </a:txBody>
                  <a:tcPr/>
                </a:tc>
                <a:tc>
                  <a:txBody>
                    <a:bodyPr/>
                    <a:lstStyle/>
                    <a:p>
                      <a:pPr algn="ctr">
                        <a:lnSpc>
                          <a:spcPct val="80000"/>
                        </a:lnSpc>
                      </a:pPr>
                      <a:r>
                        <a:rPr lang="id-ID" dirty="0" smtClean="0"/>
                        <a:t>2</a:t>
                      </a:r>
                      <a:endParaRPr lang="id-ID" dirty="0"/>
                    </a:p>
                  </a:txBody>
                  <a:tcPr anchor="ctr"/>
                </a:tc>
                <a:tc>
                  <a:txBody>
                    <a:bodyPr/>
                    <a:lstStyle/>
                    <a:p>
                      <a:pPr algn="ctr">
                        <a:lnSpc>
                          <a:spcPct val="80000"/>
                        </a:lnSpc>
                      </a:pPr>
                      <a:r>
                        <a:rPr lang="id-ID" dirty="0" smtClean="0"/>
                        <a:t>2</a:t>
                      </a:r>
                      <a:endParaRPr lang="id-ID" dirty="0"/>
                    </a:p>
                  </a:txBody>
                  <a:tcPr anchor="ctr"/>
                </a:tc>
                <a:tc>
                  <a:txBody>
                    <a:bodyPr/>
                    <a:lstStyle/>
                    <a:p>
                      <a:pPr algn="ctr">
                        <a:lnSpc>
                          <a:spcPct val="80000"/>
                        </a:lnSpc>
                      </a:pPr>
                      <a:r>
                        <a:rPr lang="id-ID" dirty="0" smtClean="0"/>
                        <a:t>2</a:t>
                      </a:r>
                      <a:endParaRPr lang="id-ID" dirty="0"/>
                    </a:p>
                  </a:txBody>
                  <a:tcPr anchor="ctr"/>
                </a:tc>
              </a:tr>
              <a:tr h="370840">
                <a:tc>
                  <a:txBody>
                    <a:bodyPr/>
                    <a:lstStyle/>
                    <a:p>
                      <a:pPr>
                        <a:lnSpc>
                          <a:spcPct val="80000"/>
                        </a:lnSpc>
                      </a:pPr>
                      <a:r>
                        <a:rPr lang="id-ID" dirty="0" smtClean="0"/>
                        <a:t>9.</a:t>
                      </a:r>
                      <a:endParaRPr lang="id-ID" dirty="0"/>
                    </a:p>
                  </a:txBody>
                  <a:tcPr/>
                </a:tc>
                <a:tc>
                  <a:txBody>
                    <a:bodyPr/>
                    <a:lstStyle/>
                    <a:p>
                      <a:pPr>
                        <a:lnSpc>
                          <a:spcPct val="80000"/>
                        </a:lnSpc>
                      </a:pPr>
                      <a:r>
                        <a:rPr lang="en-US" sz="1800" dirty="0" smtClean="0"/>
                        <a:t>Sports</a:t>
                      </a:r>
                      <a:endParaRPr lang="id-ID" dirty="0"/>
                    </a:p>
                  </a:txBody>
                  <a:tcPr/>
                </a:tc>
                <a:tc>
                  <a:txBody>
                    <a:bodyPr/>
                    <a:lstStyle/>
                    <a:p>
                      <a:pPr algn="ctr">
                        <a:lnSpc>
                          <a:spcPct val="80000"/>
                        </a:lnSpc>
                      </a:pPr>
                      <a:r>
                        <a:rPr lang="id-ID" dirty="0" smtClean="0"/>
                        <a:t>3</a:t>
                      </a:r>
                      <a:endParaRPr lang="id-ID" dirty="0"/>
                    </a:p>
                  </a:txBody>
                  <a:tcPr anchor="ctr"/>
                </a:tc>
                <a:tc>
                  <a:txBody>
                    <a:bodyPr/>
                    <a:lstStyle/>
                    <a:p>
                      <a:pPr algn="ctr">
                        <a:lnSpc>
                          <a:spcPct val="80000"/>
                        </a:lnSpc>
                      </a:pPr>
                      <a:r>
                        <a:rPr lang="id-ID" dirty="0" smtClean="0"/>
                        <a:t>3</a:t>
                      </a:r>
                      <a:endParaRPr lang="id-ID" dirty="0"/>
                    </a:p>
                  </a:txBody>
                  <a:tcPr anchor="ctr"/>
                </a:tc>
                <a:tc>
                  <a:txBody>
                    <a:bodyPr/>
                    <a:lstStyle/>
                    <a:p>
                      <a:pPr algn="ctr">
                        <a:lnSpc>
                          <a:spcPct val="80000"/>
                        </a:lnSpc>
                      </a:pPr>
                      <a:r>
                        <a:rPr lang="id-ID" dirty="0" smtClean="0"/>
                        <a:t>3</a:t>
                      </a:r>
                      <a:endParaRPr lang="id-ID" dirty="0"/>
                    </a:p>
                  </a:txBody>
                  <a:tcPr anchor="ctr"/>
                </a:tc>
              </a:tr>
              <a:tr h="370840">
                <a:tc gridSpan="2">
                  <a:txBody>
                    <a:bodyPr/>
                    <a:lstStyle/>
                    <a:p>
                      <a:pPr>
                        <a:lnSpc>
                          <a:spcPct val="80000"/>
                        </a:lnSpc>
                      </a:pPr>
                      <a:r>
                        <a:rPr lang="en-US" dirty="0" smtClean="0"/>
                        <a:t>Total Number of Group A and B</a:t>
                      </a:r>
                      <a:endParaRPr lang="id-ID" dirty="0"/>
                    </a:p>
                  </a:txBody>
                  <a:tcPr/>
                </a:tc>
                <a:tc hMerge="1">
                  <a:txBody>
                    <a:bodyPr/>
                    <a:lstStyle/>
                    <a:p>
                      <a:endParaRPr lang="id-ID" dirty="0"/>
                    </a:p>
                  </a:txBody>
                  <a:tcPr/>
                </a:tc>
                <a:tc>
                  <a:txBody>
                    <a:bodyPr/>
                    <a:lstStyle/>
                    <a:p>
                      <a:pPr algn="ctr">
                        <a:lnSpc>
                          <a:spcPct val="80000"/>
                        </a:lnSpc>
                      </a:pPr>
                      <a:r>
                        <a:rPr lang="id-ID" dirty="0" smtClean="0"/>
                        <a:t>24</a:t>
                      </a:r>
                      <a:endParaRPr lang="id-ID" dirty="0"/>
                    </a:p>
                  </a:txBody>
                  <a:tcPr anchor="ctr"/>
                </a:tc>
                <a:tc>
                  <a:txBody>
                    <a:bodyPr/>
                    <a:lstStyle/>
                    <a:p>
                      <a:pPr algn="ctr">
                        <a:lnSpc>
                          <a:spcPct val="80000"/>
                        </a:lnSpc>
                      </a:pPr>
                      <a:r>
                        <a:rPr lang="id-ID" dirty="0" smtClean="0"/>
                        <a:t>24</a:t>
                      </a:r>
                      <a:endParaRPr lang="id-ID" dirty="0"/>
                    </a:p>
                  </a:txBody>
                  <a:tcPr anchor="ctr"/>
                </a:tc>
                <a:tc>
                  <a:txBody>
                    <a:bodyPr/>
                    <a:lstStyle/>
                    <a:p>
                      <a:pPr algn="ctr">
                        <a:lnSpc>
                          <a:spcPct val="80000"/>
                        </a:lnSpc>
                      </a:pPr>
                      <a:r>
                        <a:rPr lang="id-ID" dirty="0" smtClean="0"/>
                        <a:t>24</a:t>
                      </a:r>
                      <a:endParaRPr lang="id-ID" dirty="0"/>
                    </a:p>
                  </a:txBody>
                  <a:tcPr anchor="ctr"/>
                </a:tc>
              </a:tr>
              <a:tr h="370840">
                <a:tc gridSpan="2">
                  <a:txBody>
                    <a:bodyPr/>
                    <a:lstStyle/>
                    <a:p>
                      <a:pPr>
                        <a:lnSpc>
                          <a:spcPct val="80000"/>
                        </a:lnSpc>
                      </a:pPr>
                      <a:r>
                        <a:rPr lang="en-US" sz="1800" b="1" i="0" u="none" strike="noStrike" kern="1200" baseline="0" dirty="0" smtClean="0">
                          <a:solidFill>
                            <a:schemeClr val="dk1"/>
                          </a:solidFill>
                          <a:latin typeface="+mn-lt"/>
                          <a:ea typeface="+mn-ea"/>
                          <a:cs typeface="+mn-cs"/>
                        </a:rPr>
                        <a:t>Group </a:t>
                      </a:r>
                      <a:r>
                        <a:rPr lang="id-ID" sz="1800" b="1" i="0" u="none" strike="noStrike" kern="1200" baseline="0" dirty="0" smtClean="0">
                          <a:solidFill>
                            <a:schemeClr val="dk1"/>
                          </a:solidFill>
                          <a:latin typeface="+mn-lt"/>
                          <a:ea typeface="+mn-ea"/>
                          <a:cs typeface="+mn-cs"/>
                        </a:rPr>
                        <a:t>C (</a:t>
                      </a:r>
                      <a:r>
                        <a:rPr lang="en-US" sz="1800" b="1" i="0" u="none" strike="noStrike" kern="1200" baseline="0" dirty="0" smtClean="0">
                          <a:solidFill>
                            <a:schemeClr val="dk1"/>
                          </a:solidFill>
                          <a:latin typeface="+mn-lt"/>
                          <a:ea typeface="+mn-ea"/>
                          <a:cs typeface="+mn-cs"/>
                        </a:rPr>
                        <a:t>Major</a:t>
                      </a:r>
                      <a:r>
                        <a:rPr lang="id-ID" sz="1800" b="1" i="0" u="none" strike="noStrike" kern="1200" baseline="0" dirty="0" smtClean="0">
                          <a:solidFill>
                            <a:schemeClr val="dk1"/>
                          </a:solidFill>
                          <a:latin typeface="+mn-lt"/>
                          <a:ea typeface="+mn-ea"/>
                          <a:cs typeface="+mn-cs"/>
                        </a:rPr>
                        <a:t>)</a:t>
                      </a:r>
                      <a:endParaRPr lang="id-ID" dirty="0"/>
                    </a:p>
                  </a:txBody>
                  <a:tcPr/>
                </a:tc>
                <a:tc hMerge="1">
                  <a:txBody>
                    <a:bodyPr/>
                    <a:lstStyle/>
                    <a:p>
                      <a:endParaRPr lang="id-ID"/>
                    </a:p>
                  </a:txBody>
                  <a:tcPr/>
                </a:tc>
                <a:tc>
                  <a:txBody>
                    <a:bodyPr/>
                    <a:lstStyle/>
                    <a:p>
                      <a:pPr algn="ctr">
                        <a:lnSpc>
                          <a:spcPct val="80000"/>
                        </a:lnSpc>
                      </a:pPr>
                      <a:endParaRPr lang="id-ID" dirty="0"/>
                    </a:p>
                  </a:txBody>
                  <a:tcPr anchor="ctr"/>
                </a:tc>
                <a:tc>
                  <a:txBody>
                    <a:bodyPr/>
                    <a:lstStyle/>
                    <a:p>
                      <a:pPr algn="ctr">
                        <a:lnSpc>
                          <a:spcPct val="80000"/>
                        </a:lnSpc>
                      </a:pPr>
                      <a:endParaRPr lang="id-ID" dirty="0"/>
                    </a:p>
                  </a:txBody>
                  <a:tcPr anchor="ctr"/>
                </a:tc>
                <a:tc>
                  <a:txBody>
                    <a:bodyPr/>
                    <a:lstStyle/>
                    <a:p>
                      <a:pPr algn="ctr">
                        <a:lnSpc>
                          <a:spcPct val="80000"/>
                        </a:lnSpc>
                      </a:pPr>
                      <a:endParaRPr lang="id-ID" dirty="0"/>
                    </a:p>
                  </a:txBody>
                  <a:tcPr anchor="ctr"/>
                </a:tc>
              </a:tr>
              <a:tr h="370840">
                <a:tc gridSpan="2">
                  <a:txBody>
                    <a:bodyPr/>
                    <a:lstStyle/>
                    <a:p>
                      <a:pPr>
                        <a:lnSpc>
                          <a:spcPct val="80000"/>
                        </a:lnSpc>
                      </a:pPr>
                      <a:r>
                        <a:rPr lang="fi-FI" sz="1800" b="0" i="0" u="none" strike="noStrike" kern="1200" baseline="0" dirty="0" smtClean="0">
                          <a:solidFill>
                            <a:schemeClr val="dk1"/>
                          </a:solidFill>
                          <a:latin typeface="+mn-lt"/>
                          <a:ea typeface="+mn-ea"/>
                          <a:cs typeface="+mn-cs"/>
                        </a:rPr>
                        <a:t>Academic and vocational Major Subjects</a:t>
                      </a:r>
                      <a:endParaRPr lang="id-ID" dirty="0"/>
                    </a:p>
                  </a:txBody>
                  <a:tcPr/>
                </a:tc>
                <a:tc hMerge="1">
                  <a:txBody>
                    <a:bodyPr/>
                    <a:lstStyle/>
                    <a:p>
                      <a:endParaRPr lang="id-ID"/>
                    </a:p>
                  </a:txBody>
                  <a:tcPr/>
                </a:tc>
                <a:tc>
                  <a:txBody>
                    <a:bodyPr/>
                    <a:lstStyle/>
                    <a:p>
                      <a:pPr algn="ctr">
                        <a:lnSpc>
                          <a:spcPct val="80000"/>
                        </a:lnSpc>
                      </a:pPr>
                      <a:r>
                        <a:rPr lang="id-ID" dirty="0" smtClean="0"/>
                        <a:t>24</a:t>
                      </a:r>
                      <a:endParaRPr lang="id-ID" dirty="0"/>
                    </a:p>
                  </a:txBody>
                  <a:tcPr anchor="ctr"/>
                </a:tc>
                <a:tc>
                  <a:txBody>
                    <a:bodyPr/>
                    <a:lstStyle/>
                    <a:p>
                      <a:pPr algn="ctr">
                        <a:lnSpc>
                          <a:spcPct val="80000"/>
                        </a:lnSpc>
                      </a:pPr>
                      <a:r>
                        <a:rPr lang="id-ID" dirty="0" smtClean="0"/>
                        <a:t>24</a:t>
                      </a:r>
                      <a:endParaRPr lang="id-ID" dirty="0"/>
                    </a:p>
                  </a:txBody>
                  <a:tcPr anchor="ctr"/>
                </a:tc>
                <a:tc>
                  <a:txBody>
                    <a:bodyPr/>
                    <a:lstStyle/>
                    <a:p>
                      <a:pPr algn="ctr">
                        <a:lnSpc>
                          <a:spcPct val="80000"/>
                        </a:lnSpc>
                      </a:pPr>
                      <a:r>
                        <a:rPr lang="id-ID" dirty="0" smtClean="0"/>
                        <a:t>24</a:t>
                      </a:r>
                      <a:endParaRPr lang="id-ID" dirty="0"/>
                    </a:p>
                  </a:txBody>
                  <a:tcPr anchor="ctr"/>
                </a:tc>
              </a:tr>
              <a:tr h="370840">
                <a:tc gridSpan="2">
                  <a:txBody>
                    <a:bodyPr/>
                    <a:lstStyle/>
                    <a:p>
                      <a:pPr algn="r">
                        <a:lnSpc>
                          <a:spcPct val="80000"/>
                        </a:lnSpc>
                      </a:pPr>
                      <a:r>
                        <a:rPr lang="id-ID" dirty="0" smtClean="0"/>
                        <a:t>TOTAL</a:t>
                      </a:r>
                      <a:r>
                        <a:rPr lang="id-ID" baseline="0" dirty="0" smtClean="0"/>
                        <a:t> </a:t>
                      </a:r>
                      <a:endParaRPr lang="id-ID" dirty="0"/>
                    </a:p>
                  </a:txBody>
                  <a:tcPr/>
                </a:tc>
                <a:tc hMerge="1">
                  <a:txBody>
                    <a:bodyPr/>
                    <a:lstStyle/>
                    <a:p>
                      <a:endParaRPr lang="id-ID"/>
                    </a:p>
                  </a:txBody>
                  <a:tcPr/>
                </a:tc>
                <a:tc>
                  <a:txBody>
                    <a:bodyPr/>
                    <a:lstStyle/>
                    <a:p>
                      <a:pPr algn="ctr">
                        <a:lnSpc>
                          <a:spcPct val="80000"/>
                        </a:lnSpc>
                      </a:pPr>
                      <a:r>
                        <a:rPr lang="id-ID" dirty="0" smtClean="0"/>
                        <a:t>48</a:t>
                      </a:r>
                      <a:endParaRPr lang="id-ID" dirty="0"/>
                    </a:p>
                  </a:txBody>
                  <a:tcPr anchor="ctr"/>
                </a:tc>
                <a:tc>
                  <a:txBody>
                    <a:bodyPr/>
                    <a:lstStyle/>
                    <a:p>
                      <a:pPr algn="ctr">
                        <a:lnSpc>
                          <a:spcPct val="80000"/>
                        </a:lnSpc>
                      </a:pPr>
                      <a:r>
                        <a:rPr lang="id-ID" dirty="0" smtClean="0"/>
                        <a:t>48</a:t>
                      </a:r>
                      <a:endParaRPr lang="id-ID" dirty="0"/>
                    </a:p>
                  </a:txBody>
                  <a:tcPr anchor="ctr"/>
                </a:tc>
                <a:tc>
                  <a:txBody>
                    <a:bodyPr/>
                    <a:lstStyle/>
                    <a:p>
                      <a:pPr algn="ctr">
                        <a:lnSpc>
                          <a:spcPct val="80000"/>
                        </a:lnSpc>
                      </a:pPr>
                      <a:r>
                        <a:rPr lang="id-ID" dirty="0" smtClean="0"/>
                        <a:t>48</a:t>
                      </a:r>
                      <a:endParaRPr lang="id-ID" dirty="0"/>
                    </a:p>
                  </a:txBody>
                  <a:tcPr anchor="ctr"/>
                </a:tc>
              </a:tr>
            </a:tbl>
          </a:graphicData>
        </a:graphic>
      </p:graphicFrame>
      <p:sp>
        <p:nvSpPr>
          <p:cNvPr id="4" name="Rectangle 3"/>
          <p:cNvSpPr/>
          <p:nvPr/>
        </p:nvSpPr>
        <p:spPr>
          <a:xfrm>
            <a:off x="8172400" y="1196752"/>
            <a:ext cx="720080" cy="48245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2315050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712968" cy="5904656"/>
          </a:xfrm>
          <a:solidFill>
            <a:schemeClr val="accent5">
              <a:lumMod val="20000"/>
              <a:lumOff val="80000"/>
            </a:schemeClr>
          </a:solidFill>
          <a:ln>
            <a:solidFill>
              <a:srgbClr val="FF0000"/>
            </a:solidFill>
          </a:ln>
        </p:spPr>
        <p:txBody>
          <a:bodyPr>
            <a:noAutofit/>
          </a:bodyPr>
          <a:lstStyle/>
          <a:p>
            <a:endParaRPr lang="en-US" sz="2400" dirty="0" smtClean="0"/>
          </a:p>
          <a:p>
            <a:r>
              <a:rPr lang="en-US" sz="2400" dirty="0" smtClean="0"/>
              <a:t>Educators and researchers believe that the students  see the world as a whole are connected, instead of loose fragments and separate. [Ministry of Education of Alberta, Canada]</a:t>
            </a:r>
          </a:p>
          <a:p>
            <a:pPr>
              <a:spcBef>
                <a:spcPts val="600"/>
              </a:spcBef>
            </a:pPr>
            <a:r>
              <a:rPr lang="en-US" sz="2400" dirty="0" smtClean="0"/>
              <a:t>Although primary school is designed by using subjects with different definitions of competence with each other [as in the curriculum  2004 and 2006], certain subject will produce the same outputs with others. [Ministry of Education of Alberta, Canada]</a:t>
            </a:r>
          </a:p>
          <a:p>
            <a:pPr>
              <a:spcBef>
                <a:spcPts val="600"/>
              </a:spcBef>
            </a:pPr>
            <a:r>
              <a:rPr lang="en-US" sz="2400" dirty="0" smtClean="0"/>
              <a:t>Those different subjects are close related to one another [as shown in the formulation of basic competence on curriculum 2006]. Thus, the integration of content on a variety of subject is the direction for students to be able to create linkages between the subjects will strengthen student learning. [Department of Education Alberta, Canada </a:t>
            </a:r>
          </a:p>
        </p:txBody>
      </p:sp>
      <p:graphicFrame>
        <p:nvGraphicFramePr>
          <p:cNvPr id="5" name="AutoShape 2"/>
          <p:cNvGraphicFramePr>
            <a:graphicFrameLocks/>
          </p:cNvGraphicFramePr>
          <p:nvPr>
            <p:custDataLst>
              <p:tags r:id="rId2"/>
            </p:custDataLst>
          </p:nvPr>
        </p:nvGraphicFramePr>
        <p:xfrm>
          <a:off x="0" y="0"/>
          <a:ext cx="146538" cy="332656"/>
        </p:xfrm>
        <a:graphic>
          <a:graphicData uri="http://schemas.openxmlformats.org/presentationml/2006/ole">
            <mc:AlternateContent xmlns:mc="http://schemas.openxmlformats.org/markup-compatibility/2006">
              <mc:Choice xmlns:v="urn:schemas-microsoft-com:vml" Requires="v">
                <p:oleObj spid="_x0000_s70818" name="think-cell Slide" r:id="rId5" imgW="0" imgH="0" progId="">
                  <p:embed/>
                </p:oleObj>
              </mc:Choice>
              <mc:Fallback>
                <p:oleObj name="think-cell Slide" r:id="rId5" imgW="0" imgH="0" progId="">
                  <p:embed/>
                  <p:pic>
                    <p:nvPicPr>
                      <p:cNvPr id="0" name="AutoShape 4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538" cy="3326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AutoShape 2"/>
          <p:cNvGraphicFramePr>
            <a:graphicFrameLocks/>
          </p:cNvGraphicFramePr>
          <p:nvPr>
            <p:custDataLst>
              <p:tags r:id="rId3"/>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70819" name="think-cell Slide" r:id="rId6" imgW="0" imgH="0" progId="">
                  <p:embed/>
                </p:oleObj>
              </mc:Choice>
              <mc:Fallback>
                <p:oleObj name="think-cell Slide" r:id="rId6" imgW="0" imgH="0" progId="">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txBox="1">
            <a:spLocks/>
          </p:cNvSpPr>
          <p:nvPr/>
        </p:nvSpPr>
        <p:spPr>
          <a:xfrm>
            <a:off x="0" y="0"/>
            <a:ext cx="9144000" cy="54868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4BACC6">
                    <a:lumMod val="75000"/>
                  </a:srgbClr>
                </a:solidFill>
              </a:rPr>
              <a:t>The Importance of Thematic Integrated</a:t>
            </a:r>
            <a:endParaRPr lang="id-ID" sz="3600" b="1" dirty="0" smtClean="0">
              <a:solidFill>
                <a:srgbClr val="F79646">
                  <a:lumMod val="75000"/>
                </a:srgbClr>
              </a:solidFill>
            </a:endParaRPr>
          </a:p>
        </p:txBody>
      </p:sp>
      <p:cxnSp>
        <p:nvCxnSpPr>
          <p:cNvPr id="8" name="Straight Connector 7"/>
          <p:cNvCxnSpPr/>
          <p:nvPr/>
        </p:nvCxnSpPr>
        <p:spPr>
          <a:xfrm>
            <a:off x="0" y="476672"/>
            <a:ext cx="9144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477513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a:solidFill>
            <a:schemeClr val="accent5">
              <a:lumMod val="20000"/>
              <a:lumOff val="80000"/>
            </a:schemeClr>
          </a:solidFill>
          <a:ln>
            <a:solidFill>
              <a:srgbClr val="FF0000"/>
            </a:solidFill>
          </a:ln>
        </p:spPr>
        <p:txBody>
          <a:bodyPr>
            <a:normAutofit fontScale="70000" lnSpcReduction="20000"/>
          </a:bodyPr>
          <a:lstStyle/>
          <a:p>
            <a:r>
              <a:rPr lang="en-US" dirty="0" smtClean="0"/>
              <a:t>Integrated curriculum as a model of an integrated thematic approach is one of the learning approach  in which  competences [knowledge, skills, and attitudes] from a variety of subjects are combined  to formulate a deeper  and fundamental understanding  on  what should be mastered by the student.</a:t>
            </a:r>
          </a:p>
          <a:p>
            <a:r>
              <a:rPr lang="en-US" dirty="0" smtClean="0"/>
              <a:t>Some educational researchers have emphasized  the importance of an integrated learning, such as Susan Drake, Heidi Hayes Jacobs, James </a:t>
            </a:r>
            <a:r>
              <a:rPr lang="en-US" dirty="0" err="1" smtClean="0"/>
              <a:t>Beane</a:t>
            </a:r>
            <a:r>
              <a:rPr lang="en-US" dirty="0" smtClean="0"/>
              <a:t> and Gordon </a:t>
            </a:r>
            <a:r>
              <a:rPr lang="en-US" dirty="0" err="1" smtClean="0"/>
              <a:t>Vars</a:t>
            </a:r>
            <a:r>
              <a:rPr lang="en-US" dirty="0" smtClean="0"/>
              <a:t>, etc. stating that the curriculum is relevant, integrated, cross-disciplinary, holistic, and various other terms have the same meaning </a:t>
            </a:r>
          </a:p>
          <a:p>
            <a:r>
              <a:rPr lang="id-ID" dirty="0" smtClean="0"/>
              <a:t>James Beane</a:t>
            </a:r>
            <a:r>
              <a:rPr lang="en-US" dirty="0" smtClean="0"/>
              <a:t> also emphasizes </a:t>
            </a:r>
            <a:r>
              <a:rPr lang="id-ID" dirty="0" smtClean="0"/>
              <a:t> “W</a:t>
            </a:r>
            <a:r>
              <a:rPr lang="en-US" dirty="0" smtClean="0"/>
              <a:t>hen we are confronted in real life with a compelling problem or puzzling </a:t>
            </a:r>
            <a:r>
              <a:rPr lang="id-ID" dirty="0" smtClean="0"/>
              <a:t> </a:t>
            </a:r>
            <a:r>
              <a:rPr lang="en-US" dirty="0" smtClean="0"/>
              <a:t>situation, we don’t ask which part is mathematics, which part is science, which part is history, and so on. Instead we draw on or seek out knowledge and skill from any and all sources that might be helpful”</a:t>
            </a:r>
            <a:endParaRPr lang="id-ID" dirty="0" smtClean="0"/>
          </a:p>
        </p:txBody>
      </p:sp>
      <p:graphicFrame>
        <p:nvGraphicFramePr>
          <p:cNvPr id="5" name="AutoShape 2"/>
          <p:cNvGraphicFramePr>
            <a:graphicFrameLocks/>
          </p:cNvGraphicFramePr>
          <p:nvPr>
            <p:custDataLst>
              <p:tags r:id="rId2"/>
            </p:custDataLst>
          </p:nvPr>
        </p:nvGraphicFramePr>
        <p:xfrm>
          <a:off x="0" y="0"/>
          <a:ext cx="146538" cy="332656"/>
        </p:xfrm>
        <a:graphic>
          <a:graphicData uri="http://schemas.openxmlformats.org/presentationml/2006/ole">
            <mc:AlternateContent xmlns:mc="http://schemas.openxmlformats.org/markup-compatibility/2006">
              <mc:Choice xmlns:v="urn:schemas-microsoft-com:vml" Requires="v">
                <p:oleObj spid="_x0000_s71842" name="think-cell Slide" r:id="rId5" imgW="0" imgH="0" progId="">
                  <p:embed/>
                </p:oleObj>
              </mc:Choice>
              <mc:Fallback>
                <p:oleObj name="think-cell Slide" r:id="rId5" imgW="0" imgH="0" progId="">
                  <p:embed/>
                  <p:pic>
                    <p:nvPicPr>
                      <p:cNvPr id="0" name="AutoShape 4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538" cy="3326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AutoShape 2"/>
          <p:cNvGraphicFramePr>
            <a:graphicFrameLocks/>
          </p:cNvGraphicFramePr>
          <p:nvPr>
            <p:custDataLst>
              <p:tags r:id="rId3"/>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71843" name="think-cell Slide" r:id="rId6" imgW="0" imgH="0" progId="">
                  <p:embed/>
                </p:oleObj>
              </mc:Choice>
              <mc:Fallback>
                <p:oleObj name="think-cell Slide" r:id="rId6" imgW="0" imgH="0" progId="">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txBox="1">
            <a:spLocks/>
          </p:cNvSpPr>
          <p:nvPr/>
        </p:nvSpPr>
        <p:spPr>
          <a:xfrm>
            <a:off x="0" y="0"/>
            <a:ext cx="9144000" cy="54868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4BACC6">
                    <a:lumMod val="75000"/>
                  </a:srgbClr>
                </a:solidFill>
              </a:rPr>
              <a:t>Research on Integrated Curriculum</a:t>
            </a:r>
            <a:endParaRPr lang="id-ID" sz="3600" b="1" dirty="0" smtClean="0">
              <a:solidFill>
                <a:srgbClr val="F79646">
                  <a:lumMod val="75000"/>
                </a:srgbClr>
              </a:solidFill>
            </a:endParaRPr>
          </a:p>
        </p:txBody>
      </p:sp>
      <p:cxnSp>
        <p:nvCxnSpPr>
          <p:cNvPr id="8" name="Straight Connector 7"/>
          <p:cNvCxnSpPr/>
          <p:nvPr/>
        </p:nvCxnSpPr>
        <p:spPr>
          <a:xfrm>
            <a:off x="0" y="476672"/>
            <a:ext cx="9144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6207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p:nvPr/>
        </p:nvSpPr>
        <p:spPr>
          <a:xfrm>
            <a:off x="180243" y="975782"/>
            <a:ext cx="8856785" cy="1944688"/>
          </a:xfrm>
          <a:prstGeom prst="rect">
            <a:avLst/>
          </a:prstGeom>
          <a:solidFill>
            <a:srgbClr val="FCD5B5"/>
          </a:solidFill>
          <a:ln>
            <a:noFill/>
          </a:ln>
        </p:spPr>
        <p:txBody>
          <a:bodyPr lIns="91425" tIns="45700" rIns="91425" bIns="45700" anchor="ctr" anchorCtr="1">
            <a:noAutofit/>
          </a:bodyPr>
          <a:lstStyle/>
          <a:p>
            <a:pPr marL="0" marR="0" lvl="0" indent="0" algn="ctr" rtl="0">
              <a:spcBef>
                <a:spcPts val="0"/>
              </a:spcBef>
              <a:buNone/>
            </a:pPr>
            <a:endParaRPr sz="1800" b="0" i="0" u="none" strike="noStrike" cap="none" baseline="0">
              <a:solidFill>
                <a:srgbClr val="FFFFFF"/>
              </a:solidFill>
              <a:latin typeface="Calibri"/>
              <a:ea typeface="Calibri"/>
              <a:cs typeface="Calibri"/>
              <a:sym typeface="Calibri"/>
            </a:endParaRPr>
          </a:p>
        </p:txBody>
      </p:sp>
      <p:sp>
        <p:nvSpPr>
          <p:cNvPr id="177" name="Shape 177"/>
          <p:cNvSpPr/>
          <p:nvPr/>
        </p:nvSpPr>
        <p:spPr>
          <a:xfrm>
            <a:off x="3793880" y="688445"/>
            <a:ext cx="1981200" cy="3529012"/>
          </a:xfrm>
          <a:custGeom>
            <a:avLst/>
            <a:gdLst/>
            <a:ahLst/>
            <a:cxnLst/>
            <a:rect l="0" t="0" r="0" b="0"/>
            <a:pathLst>
              <a:path w="2146590" h="3528395" extrusionOk="0">
                <a:moveTo>
                  <a:pt x="357765" y="0"/>
                </a:moveTo>
                <a:lnTo>
                  <a:pt x="357764" y="0"/>
                </a:lnTo>
                <a:cubicBezTo>
                  <a:pt x="160176" y="0"/>
                  <a:pt x="0" y="160176"/>
                  <a:pt x="0" y="357764"/>
                </a:cubicBezTo>
                <a:lnTo>
                  <a:pt x="0" y="3170630"/>
                </a:lnTo>
                <a:cubicBezTo>
                  <a:pt x="0" y="3368218"/>
                  <a:pt x="160176" y="3528394"/>
                  <a:pt x="357764" y="3528395"/>
                </a:cubicBezTo>
                <a:lnTo>
                  <a:pt x="1788825" y="3528395"/>
                </a:lnTo>
                <a:cubicBezTo>
                  <a:pt x="1986413" y="3528394"/>
                  <a:pt x="2146590" y="3368218"/>
                  <a:pt x="2146590" y="3170630"/>
                </a:cubicBezTo>
                <a:lnTo>
                  <a:pt x="2146590" y="357765"/>
                </a:lnTo>
                <a:cubicBezTo>
                  <a:pt x="2146590" y="160176"/>
                  <a:pt x="1986413" y="0"/>
                  <a:pt x="1788825" y="0"/>
                </a:cubicBezTo>
                <a:lnTo>
                  <a:pt x="357765" y="0"/>
                </a:lnTo>
                <a:close/>
              </a:path>
            </a:pathLst>
          </a:custGeom>
          <a:noFill/>
          <a:ln w="25400" cap="flat">
            <a:solidFill>
              <a:srgbClr val="E46C0A"/>
            </a:solidFill>
            <a:prstDash val="solid"/>
            <a:round/>
            <a:headEnd type="none" w="med" len="med"/>
            <a:tailEnd type="none" w="med" len="med"/>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8" name="Shape 178"/>
          <p:cNvSpPr/>
          <p:nvPr/>
        </p:nvSpPr>
        <p:spPr>
          <a:xfrm>
            <a:off x="1036026" y="1053570"/>
            <a:ext cx="2133599" cy="1795462"/>
          </a:xfrm>
          <a:custGeom>
            <a:avLst/>
            <a:gdLst/>
            <a:ahLst/>
            <a:cxnLst/>
            <a:rect l="0" t="0" r="0" b="0"/>
            <a:pathLst>
              <a:path w="21600" h="21600" extrusionOk="0">
                <a:moveTo>
                  <a:pt x="0" y="2587"/>
                </a:moveTo>
                <a:lnTo>
                  <a:pt x="18075" y="2587"/>
                </a:lnTo>
                <a:lnTo>
                  <a:pt x="18075" y="0"/>
                </a:lnTo>
                <a:lnTo>
                  <a:pt x="21600" y="10800"/>
                </a:lnTo>
                <a:lnTo>
                  <a:pt x="18075" y="21600"/>
                </a:lnTo>
                <a:lnTo>
                  <a:pt x="18075" y="19013"/>
                </a:lnTo>
                <a:lnTo>
                  <a:pt x="0" y="19013"/>
                </a:lnTo>
                <a:lnTo>
                  <a:pt x="0" y="2587"/>
                </a:lnTo>
                <a:close/>
              </a:path>
            </a:pathLst>
          </a:custGeom>
          <a:solidFill>
            <a:srgbClr val="1F497D"/>
          </a:solidFill>
          <a:ln w="25400" cap="flat">
            <a:solidFill>
              <a:srgbClr val="385D8A"/>
            </a:solidFill>
            <a:prstDash val="solid"/>
            <a:miter/>
            <a:headEnd type="none" w="med" len="med"/>
            <a:tailEnd type="none" w="med" len="med"/>
          </a:ln>
        </p:spPr>
        <p:txBody>
          <a:bodyPr lIns="91425" tIns="45700" rIns="91425" bIns="45700" anchor="ctr" anchorCtr="1">
            <a:noAutofit/>
          </a:bodyPr>
          <a:lstStyle/>
          <a:p>
            <a:pPr marL="0" marR="0" lvl="0" indent="0" algn="ctr" rtl="0">
              <a:spcBef>
                <a:spcPts val="0"/>
              </a:spcBef>
              <a:buSzPct val="25000"/>
              <a:buNone/>
            </a:pPr>
            <a:r>
              <a:rPr lang="id-ID" sz="2200">
                <a:solidFill>
                  <a:srgbClr val="FFFFFF"/>
                </a:solidFill>
                <a:latin typeface="Calibri"/>
                <a:ea typeface="Calibri"/>
                <a:cs typeface="Calibri"/>
                <a:sym typeface="Calibri"/>
              </a:rPr>
              <a:t>Learning</a:t>
            </a:r>
          </a:p>
        </p:txBody>
      </p:sp>
      <p:sp>
        <p:nvSpPr>
          <p:cNvPr id="179" name="Shape 179"/>
          <p:cNvSpPr/>
          <p:nvPr/>
        </p:nvSpPr>
        <p:spPr>
          <a:xfrm>
            <a:off x="1455128" y="684739"/>
            <a:ext cx="1714500" cy="3527424"/>
          </a:xfrm>
          <a:custGeom>
            <a:avLst/>
            <a:gdLst/>
            <a:ahLst/>
            <a:cxnLst/>
            <a:rect l="0" t="0" r="0" b="0"/>
            <a:pathLst>
              <a:path w="1858563" h="3528395" extrusionOk="0">
                <a:moveTo>
                  <a:pt x="309760" y="0"/>
                </a:moveTo>
                <a:lnTo>
                  <a:pt x="309759" y="0"/>
                </a:lnTo>
                <a:cubicBezTo>
                  <a:pt x="138684" y="0"/>
                  <a:pt x="0" y="138684"/>
                  <a:pt x="0" y="309759"/>
                </a:cubicBezTo>
                <a:lnTo>
                  <a:pt x="0" y="3218635"/>
                </a:lnTo>
                <a:cubicBezTo>
                  <a:pt x="0" y="3389710"/>
                  <a:pt x="138684" y="3528394"/>
                  <a:pt x="309759" y="3528395"/>
                </a:cubicBezTo>
                <a:lnTo>
                  <a:pt x="1548803" y="3528395"/>
                </a:lnTo>
                <a:cubicBezTo>
                  <a:pt x="1719878" y="3528394"/>
                  <a:pt x="1858563" y="3389710"/>
                  <a:pt x="1858563" y="3218635"/>
                </a:cubicBezTo>
                <a:lnTo>
                  <a:pt x="1858563" y="309760"/>
                </a:lnTo>
                <a:cubicBezTo>
                  <a:pt x="1858563" y="138684"/>
                  <a:pt x="1719878" y="0"/>
                  <a:pt x="1548803" y="0"/>
                </a:cubicBezTo>
                <a:lnTo>
                  <a:pt x="309760" y="0"/>
                </a:lnTo>
                <a:close/>
              </a:path>
            </a:pathLst>
          </a:custGeom>
          <a:noFill/>
          <a:ln w="25400" cap="flat">
            <a:solidFill>
              <a:srgbClr val="E46C0A"/>
            </a:solidFill>
            <a:prstDash val="solid"/>
            <a:round/>
            <a:headEnd type="none" w="med" len="med"/>
            <a:tailEnd type="none" w="med" len="med"/>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80" name="Shape 180"/>
          <p:cNvSpPr/>
          <p:nvPr/>
        </p:nvSpPr>
        <p:spPr>
          <a:xfrm>
            <a:off x="73269" y="684739"/>
            <a:ext cx="1314450" cy="3527424"/>
          </a:xfrm>
          <a:custGeom>
            <a:avLst/>
            <a:gdLst/>
            <a:ahLst/>
            <a:cxnLst/>
            <a:rect l="0" t="0" r="0" b="0"/>
            <a:pathLst>
              <a:path w="1424607" h="3528395" extrusionOk="0">
                <a:moveTo>
                  <a:pt x="237434" y="0"/>
                </a:moveTo>
                <a:lnTo>
                  <a:pt x="237433" y="0"/>
                </a:lnTo>
                <a:cubicBezTo>
                  <a:pt x="106302" y="0"/>
                  <a:pt x="0" y="106302"/>
                  <a:pt x="0" y="237433"/>
                </a:cubicBezTo>
                <a:lnTo>
                  <a:pt x="0" y="3290961"/>
                </a:lnTo>
                <a:cubicBezTo>
                  <a:pt x="0" y="3422092"/>
                  <a:pt x="106302" y="3528394"/>
                  <a:pt x="237433" y="3528395"/>
                </a:cubicBezTo>
                <a:lnTo>
                  <a:pt x="1187173" y="3528395"/>
                </a:lnTo>
                <a:cubicBezTo>
                  <a:pt x="1318304" y="3528394"/>
                  <a:pt x="1424607" y="3422092"/>
                  <a:pt x="1424607" y="3290961"/>
                </a:cubicBezTo>
                <a:lnTo>
                  <a:pt x="1424607" y="237434"/>
                </a:lnTo>
                <a:cubicBezTo>
                  <a:pt x="1424607" y="106302"/>
                  <a:pt x="1318304" y="0"/>
                  <a:pt x="1187173" y="0"/>
                </a:cubicBezTo>
                <a:lnTo>
                  <a:pt x="237434" y="0"/>
                </a:lnTo>
                <a:close/>
              </a:path>
            </a:pathLst>
          </a:custGeom>
          <a:noFill/>
          <a:ln w="25400" cap="flat">
            <a:solidFill>
              <a:srgbClr val="E46C0A"/>
            </a:solidFill>
            <a:prstDash val="solid"/>
            <a:round/>
            <a:headEnd type="none" w="med" len="med"/>
            <a:tailEnd type="none" w="med" len="med"/>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81" name="Shape 181"/>
          <p:cNvSpPr/>
          <p:nvPr/>
        </p:nvSpPr>
        <p:spPr>
          <a:xfrm rot="-5400000">
            <a:off x="3144180" y="1053996"/>
            <a:ext cx="2736305" cy="8773901"/>
          </a:xfrm>
          <a:prstGeom prst="rect">
            <a:avLst/>
          </a:prstGeom>
          <a:solidFill>
            <a:srgbClr val="CCC1DA"/>
          </a:solidFill>
          <a:ln w="25400" cap="flat">
            <a:solidFill>
              <a:srgbClr val="D99694"/>
            </a:solidFill>
            <a:prstDash val="solid"/>
            <a:round/>
            <a:headEnd type="none" w="med" len="med"/>
            <a:tailEnd type="none" w="med" len="med"/>
          </a:ln>
        </p:spPr>
        <p:txBody>
          <a:bodyPr lIns="91425" tIns="45700" rIns="91425" bIns="45700" anchor="b" anchorCtr="1">
            <a:noAutofit/>
          </a:bodyPr>
          <a:lstStyle/>
          <a:p>
            <a:pPr marL="0" marR="0" lvl="0" indent="0" algn="ctr" rtl="0">
              <a:spcBef>
                <a:spcPts val="0"/>
              </a:spcBef>
              <a:spcAft>
                <a:spcPts val="0"/>
              </a:spcAft>
              <a:buSzPct val="25000"/>
              <a:buNone/>
            </a:pPr>
            <a:r>
              <a:rPr lang="id-ID" sz="2400">
                <a:solidFill>
                  <a:srgbClr val="632523"/>
                </a:solidFill>
                <a:latin typeface="Calibri"/>
                <a:ea typeface="Calibri"/>
                <a:cs typeface="Calibri"/>
                <a:sym typeface="Calibri"/>
              </a:rPr>
              <a:t>Management and Leadership</a:t>
            </a:r>
          </a:p>
        </p:txBody>
      </p:sp>
      <p:sp>
        <p:nvSpPr>
          <p:cNvPr id="182" name="Shape 182"/>
          <p:cNvSpPr/>
          <p:nvPr/>
        </p:nvSpPr>
        <p:spPr>
          <a:xfrm rot="-5400000">
            <a:off x="2817374" y="1519281"/>
            <a:ext cx="2592287" cy="7843332"/>
          </a:xfrm>
          <a:prstGeom prst="rect">
            <a:avLst/>
          </a:prstGeom>
          <a:solidFill>
            <a:srgbClr val="DCE6F2"/>
          </a:solidFill>
          <a:ln w="25400" cap="flat">
            <a:solidFill>
              <a:srgbClr val="95B3D7"/>
            </a:solidFill>
            <a:prstDash val="solid"/>
            <a:round/>
            <a:headEnd type="none" w="med" len="med"/>
            <a:tailEnd type="none" w="med" len="med"/>
          </a:ln>
        </p:spPr>
        <p:txBody>
          <a:bodyPr lIns="91425" tIns="45700" rIns="91425" bIns="45700" anchor="b" anchorCtr="1">
            <a:noAutofit/>
          </a:bodyPr>
          <a:lstStyle/>
          <a:p>
            <a:pPr marL="0" marR="0" lvl="0" indent="0" algn="ctr" rtl="0">
              <a:spcBef>
                <a:spcPts val="0"/>
              </a:spcBef>
              <a:spcAft>
                <a:spcPts val="0"/>
              </a:spcAft>
              <a:buSzPct val="25000"/>
              <a:buNone/>
            </a:pPr>
            <a:r>
              <a:rPr lang="id-ID" sz="2000">
                <a:solidFill>
                  <a:srgbClr val="0070C0"/>
                </a:solidFill>
                <a:latin typeface="Calibri"/>
                <a:ea typeface="Calibri"/>
                <a:cs typeface="Calibri"/>
                <a:sym typeface="Calibri"/>
              </a:rPr>
              <a:t>Academic Climate and Education Unit Culture</a:t>
            </a:r>
          </a:p>
        </p:txBody>
      </p:sp>
      <p:sp>
        <p:nvSpPr>
          <p:cNvPr id="183" name="Shape 183"/>
          <p:cNvSpPr/>
          <p:nvPr/>
        </p:nvSpPr>
        <p:spPr>
          <a:xfrm>
            <a:off x="180243" y="2849032"/>
            <a:ext cx="838200" cy="1295399"/>
          </a:xfrm>
          <a:custGeom>
            <a:avLst/>
            <a:gdLst/>
            <a:ahLst/>
            <a:cxnLst/>
            <a:rect l="0" t="0" r="0" b="0"/>
            <a:pathLst>
              <a:path w="21600" h="21600" extrusionOk="0">
                <a:moveTo>
                  <a:pt x="5400" y="0"/>
                </a:moveTo>
                <a:lnTo>
                  <a:pt x="5400" y="17301"/>
                </a:lnTo>
                <a:lnTo>
                  <a:pt x="0" y="17301"/>
                </a:lnTo>
                <a:lnTo>
                  <a:pt x="10800" y="21600"/>
                </a:lnTo>
                <a:lnTo>
                  <a:pt x="21600" y="17301"/>
                </a:lnTo>
                <a:lnTo>
                  <a:pt x="16200" y="17301"/>
                </a:lnTo>
                <a:lnTo>
                  <a:pt x="16200" y="0"/>
                </a:lnTo>
                <a:lnTo>
                  <a:pt x="5400" y="0"/>
                </a:lnTo>
                <a:close/>
              </a:path>
            </a:pathLst>
          </a:custGeom>
          <a:solidFill>
            <a:srgbClr val="C6D9F1"/>
          </a:solidFill>
          <a:ln w="25400" cap="flat">
            <a:solidFill>
              <a:srgbClr val="93CDDD"/>
            </a:solidFill>
            <a:prstDash val="solid"/>
            <a:round/>
            <a:headEnd type="none" w="med" len="med"/>
            <a:tailEnd type="none" w="med" len="med"/>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84" name="Shape 184"/>
          <p:cNvSpPr txBox="1"/>
          <p:nvPr/>
        </p:nvSpPr>
        <p:spPr>
          <a:xfrm>
            <a:off x="126025" y="2863325"/>
            <a:ext cx="1314300" cy="1323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600" b="1">
                <a:latin typeface="Calibri"/>
                <a:ea typeface="Calibri"/>
                <a:cs typeface="Calibri"/>
                <a:sym typeface="Calibri"/>
              </a:rPr>
              <a:t>Readiness</a:t>
            </a:r>
            <a:r>
              <a:rPr lang="id-ID" sz="1600" b="1" i="0" u="none" strike="noStrike" cap="none" baseline="0">
                <a:solidFill>
                  <a:srgbClr val="000000"/>
                </a:solidFill>
                <a:latin typeface="Calibri"/>
                <a:ea typeface="Calibri"/>
                <a:cs typeface="Calibri"/>
                <a:sym typeface="Calibri"/>
              </a:rPr>
              <a:t>:</a:t>
            </a:r>
          </a:p>
          <a:p>
            <a:pPr marL="0" marR="0" lvl="0" indent="0" algn="l" rtl="0">
              <a:spcBef>
                <a:spcPts val="0"/>
              </a:spcBef>
              <a:buSzPct val="25000"/>
              <a:buNone/>
            </a:pPr>
            <a:r>
              <a:rPr lang="id-ID" sz="1600" b="1" i="0" u="none" strike="noStrike" cap="none" baseline="0">
                <a:solidFill>
                  <a:srgbClr val="000000"/>
                </a:solidFill>
                <a:latin typeface="Calibri"/>
                <a:ea typeface="Calibri"/>
                <a:cs typeface="Calibri"/>
                <a:sym typeface="Calibri"/>
              </a:rPr>
              <a:t>-</a:t>
            </a:r>
            <a:r>
              <a:rPr lang="id-ID" sz="1600" b="1">
                <a:latin typeface="Calibri"/>
                <a:ea typeface="Calibri"/>
                <a:cs typeface="Calibri"/>
                <a:sym typeface="Calibri"/>
              </a:rPr>
              <a:t>Physical</a:t>
            </a:r>
          </a:p>
          <a:p>
            <a:pPr marL="0" marR="0" lvl="0" indent="0" algn="l" rtl="0">
              <a:spcBef>
                <a:spcPts val="0"/>
              </a:spcBef>
              <a:buSzPct val="25000"/>
              <a:buNone/>
            </a:pPr>
            <a:r>
              <a:rPr lang="id-ID" sz="1600" b="1" i="0" u="none" strike="noStrike" cap="none" baseline="0">
                <a:solidFill>
                  <a:srgbClr val="000000"/>
                </a:solidFill>
                <a:latin typeface="Calibri"/>
                <a:ea typeface="Calibri"/>
                <a:cs typeface="Calibri"/>
                <a:sym typeface="Calibri"/>
              </a:rPr>
              <a:t>-Emotional</a:t>
            </a:r>
          </a:p>
          <a:p>
            <a:pPr marL="0" marR="0" lvl="0" indent="0" algn="l" rtl="0">
              <a:spcBef>
                <a:spcPts val="0"/>
              </a:spcBef>
              <a:buSzPct val="25000"/>
              <a:buNone/>
            </a:pPr>
            <a:r>
              <a:rPr lang="id-ID" sz="1600" b="1" i="0" u="none" strike="noStrike" cap="none" baseline="0">
                <a:solidFill>
                  <a:srgbClr val="000000"/>
                </a:solidFill>
                <a:latin typeface="Calibri"/>
                <a:ea typeface="Calibri"/>
                <a:cs typeface="Calibri"/>
                <a:sym typeface="Calibri"/>
              </a:rPr>
              <a:t>-Intelle</a:t>
            </a:r>
            <a:r>
              <a:rPr lang="id-ID" sz="1600" b="1">
                <a:latin typeface="Calibri"/>
                <a:ea typeface="Calibri"/>
                <a:cs typeface="Calibri"/>
                <a:sym typeface="Calibri"/>
              </a:rPr>
              <a:t>c</a:t>
            </a:r>
            <a:r>
              <a:rPr lang="id-ID" sz="1600" b="1" i="0" u="none" strike="noStrike" cap="none" baseline="0">
                <a:solidFill>
                  <a:srgbClr val="000000"/>
                </a:solidFill>
                <a:latin typeface="Calibri"/>
                <a:ea typeface="Calibri"/>
                <a:cs typeface="Calibri"/>
                <a:sym typeface="Calibri"/>
              </a:rPr>
              <a:t>tual</a:t>
            </a:r>
          </a:p>
          <a:p>
            <a:pPr marL="0" marR="0" lvl="0" indent="0" algn="l" rtl="0">
              <a:spcBef>
                <a:spcPts val="0"/>
              </a:spcBef>
              <a:buSzPct val="25000"/>
              <a:buNone/>
            </a:pPr>
            <a:r>
              <a:rPr lang="id-ID" sz="1600" b="1" i="0" u="none" strike="noStrike" cap="none" baseline="0">
                <a:solidFill>
                  <a:srgbClr val="000000"/>
                </a:solidFill>
                <a:latin typeface="Calibri"/>
                <a:ea typeface="Calibri"/>
                <a:cs typeface="Calibri"/>
                <a:sym typeface="Calibri"/>
              </a:rPr>
              <a:t>-Spiritual</a:t>
            </a:r>
          </a:p>
        </p:txBody>
      </p:sp>
      <p:sp>
        <p:nvSpPr>
          <p:cNvPr id="185" name="Shape 185"/>
          <p:cNvSpPr/>
          <p:nvPr/>
        </p:nvSpPr>
        <p:spPr>
          <a:xfrm rot="-5400000">
            <a:off x="-318327" y="1645988"/>
            <a:ext cx="1795762" cy="609596"/>
          </a:xfrm>
          <a:prstGeom prst="rect">
            <a:avLst/>
          </a:prstGeom>
          <a:solidFill>
            <a:srgbClr val="1F497D"/>
          </a:solidFill>
          <a:ln w="25400" cap="flat">
            <a:solidFill>
              <a:srgbClr val="385D8A"/>
            </a:solidFill>
            <a:prstDash val="solid"/>
            <a:round/>
            <a:headEnd type="none" w="med" len="med"/>
            <a:tailEnd type="none" w="med" len="med"/>
          </a:ln>
        </p:spPr>
        <p:txBody>
          <a:bodyPr lIns="91425" tIns="45700" rIns="91425" bIns="45700" anchor="ctr" anchorCtr="1">
            <a:noAutofit/>
          </a:bodyPr>
          <a:lstStyle/>
          <a:p>
            <a:pPr marL="0" marR="0" lvl="0" indent="0" algn="ctr" rtl="0">
              <a:spcBef>
                <a:spcPts val="0"/>
              </a:spcBef>
              <a:spcAft>
                <a:spcPts val="0"/>
              </a:spcAft>
              <a:buSzPct val="25000"/>
              <a:buNone/>
            </a:pPr>
            <a:r>
              <a:rPr lang="id-ID" sz="2400">
                <a:solidFill>
                  <a:srgbClr val="FFFFFF"/>
                </a:solidFill>
                <a:latin typeface="Calibri"/>
                <a:ea typeface="Calibri"/>
                <a:cs typeface="Calibri"/>
                <a:sym typeface="Calibri"/>
              </a:rPr>
              <a:t>Student</a:t>
            </a:r>
          </a:p>
        </p:txBody>
      </p:sp>
      <p:sp>
        <p:nvSpPr>
          <p:cNvPr id="186" name="Shape 186"/>
          <p:cNvSpPr/>
          <p:nvPr/>
        </p:nvSpPr>
        <p:spPr>
          <a:xfrm rot="-5400000">
            <a:off x="2767772" y="1607886"/>
            <a:ext cx="1795762" cy="685799"/>
          </a:xfrm>
          <a:prstGeom prst="rect">
            <a:avLst/>
          </a:prstGeom>
          <a:solidFill>
            <a:srgbClr val="1F497D"/>
          </a:solidFill>
          <a:ln w="25400" cap="flat">
            <a:solidFill>
              <a:srgbClr val="385D8A"/>
            </a:solidFill>
            <a:prstDash val="solid"/>
            <a:round/>
            <a:headEnd type="none" w="med" len="med"/>
            <a:tailEnd type="none" w="med" len="med"/>
          </a:ln>
        </p:spPr>
        <p:txBody>
          <a:bodyPr lIns="91425" tIns="45700" rIns="91425" bIns="45700" anchor="ctr" anchorCtr="1">
            <a:noAutofit/>
          </a:bodyPr>
          <a:lstStyle/>
          <a:p>
            <a:pPr marL="0" marR="0" lvl="0" indent="0" algn="ctr" rtl="0">
              <a:spcBef>
                <a:spcPts val="0"/>
              </a:spcBef>
              <a:spcAft>
                <a:spcPts val="0"/>
              </a:spcAft>
              <a:buSzPct val="25000"/>
              <a:buNone/>
            </a:pPr>
            <a:r>
              <a:rPr lang="id-ID" sz="2400">
                <a:solidFill>
                  <a:srgbClr val="FFFFFF"/>
                </a:solidFill>
                <a:latin typeface="Calibri"/>
                <a:ea typeface="Calibri"/>
                <a:cs typeface="Calibri"/>
                <a:sym typeface="Calibri"/>
              </a:rPr>
              <a:t>Competent</a:t>
            </a:r>
          </a:p>
          <a:p>
            <a:pPr marL="0" marR="0" lvl="0" indent="0" algn="ctr" rtl="0">
              <a:spcBef>
                <a:spcPts val="0"/>
              </a:spcBef>
              <a:spcAft>
                <a:spcPts val="0"/>
              </a:spcAft>
              <a:buSzPct val="25000"/>
              <a:buNone/>
            </a:pPr>
            <a:r>
              <a:rPr lang="id-ID" sz="2400">
                <a:solidFill>
                  <a:srgbClr val="FFFFFF"/>
                </a:solidFill>
                <a:latin typeface="Calibri"/>
                <a:ea typeface="Calibri"/>
                <a:cs typeface="Calibri"/>
                <a:sym typeface="Calibri"/>
              </a:rPr>
              <a:t>Graduate</a:t>
            </a:r>
          </a:p>
        </p:txBody>
      </p:sp>
      <p:sp>
        <p:nvSpPr>
          <p:cNvPr id="187" name="Shape 187"/>
          <p:cNvSpPr/>
          <p:nvPr/>
        </p:nvSpPr>
        <p:spPr>
          <a:xfrm>
            <a:off x="325314" y="4144432"/>
            <a:ext cx="6912220" cy="669925"/>
          </a:xfrm>
          <a:prstGeom prst="rect">
            <a:avLst/>
          </a:prstGeom>
          <a:solidFill>
            <a:srgbClr val="E46C0A"/>
          </a:solidFill>
          <a:ln>
            <a:noFill/>
          </a:ln>
        </p:spPr>
        <p:txBody>
          <a:bodyPr lIns="91425" tIns="45700" rIns="91425" bIns="45700" anchor="ctr" anchorCtr="1">
            <a:noAutofit/>
          </a:bodyPr>
          <a:lstStyle/>
          <a:p>
            <a:pPr marL="0" marR="0" lvl="0" indent="0" algn="ctr" rtl="0">
              <a:lnSpc>
                <a:spcPct val="75000"/>
              </a:lnSpc>
              <a:spcBef>
                <a:spcPts val="0"/>
              </a:spcBef>
              <a:buSzPct val="25000"/>
              <a:buNone/>
            </a:pPr>
            <a:r>
              <a:rPr lang="id-ID" sz="2400" dirty="0" smtClean="0">
                <a:solidFill>
                  <a:srgbClr val="FFFF00"/>
                </a:solidFill>
                <a:latin typeface="Calibri"/>
                <a:ea typeface="Calibri"/>
                <a:cs typeface="Calibri"/>
                <a:sym typeface="Calibri"/>
              </a:rPr>
              <a:t>Curriculum </a:t>
            </a:r>
            <a:r>
              <a:rPr lang="id-ID" sz="1800" b="0" i="0" u="none" strike="noStrike" cap="none" baseline="0" dirty="0" smtClean="0">
                <a:solidFill>
                  <a:srgbClr val="FFFFFF"/>
                </a:solidFill>
                <a:latin typeface="Calibri"/>
                <a:ea typeface="Calibri"/>
                <a:cs typeface="Calibri"/>
                <a:sym typeface="Calibri"/>
              </a:rPr>
              <a:t>(SKL/</a:t>
            </a:r>
            <a:r>
              <a:rPr lang="id-ID" dirty="0" smtClean="0"/>
              <a:t>Graduate </a:t>
            </a:r>
            <a:r>
              <a:rPr lang="id-ID" dirty="0"/>
              <a:t>competency </a:t>
            </a:r>
            <a:r>
              <a:rPr lang="id-ID" dirty="0" smtClean="0"/>
              <a:t>standards</a:t>
            </a:r>
            <a:r>
              <a:rPr lang="id-ID" sz="1800" b="0" i="0" u="none" strike="noStrike" cap="none" baseline="0" dirty="0" smtClean="0">
                <a:solidFill>
                  <a:srgbClr val="FFFFFF"/>
                </a:solidFill>
                <a:latin typeface="Calibri"/>
                <a:ea typeface="Calibri"/>
                <a:cs typeface="Calibri"/>
                <a:sym typeface="Calibri"/>
              </a:rPr>
              <a:t>, </a:t>
            </a:r>
            <a:r>
              <a:rPr lang="id-ID" sz="1800" dirty="0">
                <a:solidFill>
                  <a:srgbClr val="FFFFFF"/>
                </a:solidFill>
                <a:latin typeface="Calibri"/>
                <a:ea typeface="Calibri"/>
                <a:cs typeface="Calibri"/>
                <a:sym typeface="Calibri"/>
              </a:rPr>
              <a:t>Curriculum Structure</a:t>
            </a:r>
            <a:r>
              <a:rPr lang="id-ID" sz="1800" b="0" i="0" u="none" strike="noStrike" cap="none" baseline="0" dirty="0">
                <a:solidFill>
                  <a:srgbClr val="FFFFFF"/>
                </a:solidFill>
                <a:latin typeface="Calibri"/>
                <a:ea typeface="Calibri"/>
                <a:cs typeface="Calibri"/>
                <a:sym typeface="Calibri"/>
              </a:rPr>
              <a:t>, </a:t>
            </a:r>
            <a:r>
              <a:rPr lang="id-ID" sz="1800" dirty="0">
                <a:solidFill>
                  <a:srgbClr val="FFFFFF"/>
                </a:solidFill>
                <a:latin typeface="Calibri"/>
                <a:ea typeface="Calibri"/>
                <a:cs typeface="Calibri"/>
                <a:sym typeface="Calibri"/>
              </a:rPr>
              <a:t>Standards</a:t>
            </a:r>
            <a:r>
              <a:rPr lang="id-ID" sz="1800" b="0" i="0" u="none" strike="noStrike" cap="none" baseline="0" dirty="0">
                <a:solidFill>
                  <a:srgbClr val="FFFFFF"/>
                </a:solidFill>
                <a:latin typeface="Calibri"/>
                <a:ea typeface="Calibri"/>
                <a:cs typeface="Calibri"/>
                <a:sym typeface="Calibri"/>
              </a:rPr>
              <a:t>: </a:t>
            </a:r>
            <a:r>
              <a:rPr lang="id-ID" sz="1800" dirty="0">
                <a:solidFill>
                  <a:srgbClr val="FFFFFF"/>
                </a:solidFill>
                <a:latin typeface="Calibri"/>
                <a:ea typeface="Calibri"/>
                <a:cs typeface="Calibri"/>
                <a:sym typeface="Calibri"/>
              </a:rPr>
              <a:t>Content</a:t>
            </a:r>
            <a:r>
              <a:rPr lang="id-ID" sz="1800" b="0" i="0" u="none" strike="noStrike" cap="none" baseline="0" dirty="0">
                <a:solidFill>
                  <a:srgbClr val="FFFFFF"/>
                </a:solidFill>
                <a:latin typeface="Calibri"/>
                <a:ea typeface="Calibri"/>
                <a:cs typeface="Calibri"/>
                <a:sym typeface="Calibri"/>
              </a:rPr>
              <a:t>, </a:t>
            </a:r>
            <a:r>
              <a:rPr lang="id-ID" sz="1800" dirty="0">
                <a:solidFill>
                  <a:srgbClr val="FFFFFF"/>
                </a:solidFill>
                <a:latin typeface="Calibri"/>
                <a:ea typeface="Calibri"/>
                <a:cs typeface="Calibri"/>
                <a:sym typeface="Calibri"/>
              </a:rPr>
              <a:t>Process</a:t>
            </a:r>
            <a:r>
              <a:rPr lang="id-ID" sz="1800" b="0" i="0" u="none" strike="noStrike" cap="none" baseline="0" dirty="0">
                <a:solidFill>
                  <a:srgbClr val="FFFFFF"/>
                </a:solidFill>
                <a:latin typeface="Calibri"/>
                <a:ea typeface="Calibri"/>
                <a:cs typeface="Calibri"/>
                <a:sym typeface="Calibri"/>
              </a:rPr>
              <a:t>, </a:t>
            </a:r>
            <a:r>
              <a:rPr lang="id-ID" sz="1800" dirty="0">
                <a:solidFill>
                  <a:srgbClr val="FFFFFF"/>
                </a:solidFill>
                <a:latin typeface="Calibri"/>
                <a:ea typeface="Calibri"/>
                <a:cs typeface="Calibri"/>
                <a:sym typeface="Calibri"/>
              </a:rPr>
              <a:t>and Evaluation</a:t>
            </a:r>
            <a:r>
              <a:rPr lang="id-ID" sz="1800" b="0" i="0" u="none" strike="noStrike" cap="none" baseline="0" dirty="0">
                <a:solidFill>
                  <a:srgbClr val="FFFFFF"/>
                </a:solidFill>
                <a:latin typeface="Calibri"/>
                <a:ea typeface="Calibri"/>
                <a:cs typeface="Calibri"/>
                <a:sym typeface="Calibri"/>
              </a:rPr>
              <a:t>)</a:t>
            </a:r>
          </a:p>
        </p:txBody>
      </p:sp>
      <p:sp>
        <p:nvSpPr>
          <p:cNvPr id="188" name="Shape 188"/>
          <p:cNvSpPr/>
          <p:nvPr/>
        </p:nvSpPr>
        <p:spPr>
          <a:xfrm>
            <a:off x="4311162" y="2920469"/>
            <a:ext cx="838200" cy="1223962"/>
          </a:xfrm>
          <a:custGeom>
            <a:avLst/>
            <a:gdLst/>
            <a:ahLst/>
            <a:cxnLst/>
            <a:rect l="0" t="0" r="0" b="0"/>
            <a:pathLst>
              <a:path w="21600" h="21600" extrusionOk="0">
                <a:moveTo>
                  <a:pt x="5400" y="0"/>
                </a:moveTo>
                <a:lnTo>
                  <a:pt x="5400" y="17048"/>
                </a:lnTo>
                <a:lnTo>
                  <a:pt x="0" y="17048"/>
                </a:lnTo>
                <a:lnTo>
                  <a:pt x="10800" y="21600"/>
                </a:lnTo>
                <a:lnTo>
                  <a:pt x="21600" y="17048"/>
                </a:lnTo>
                <a:lnTo>
                  <a:pt x="16200" y="17048"/>
                </a:lnTo>
                <a:lnTo>
                  <a:pt x="16200" y="0"/>
                </a:lnTo>
                <a:lnTo>
                  <a:pt x="5400" y="0"/>
                </a:lnTo>
                <a:close/>
              </a:path>
            </a:pathLst>
          </a:custGeom>
          <a:solidFill>
            <a:srgbClr val="C6D9F1"/>
          </a:solidFill>
          <a:ln w="25400" cap="flat">
            <a:solidFill>
              <a:srgbClr val="93CDDD"/>
            </a:solidFill>
            <a:prstDash val="solid"/>
            <a:round/>
            <a:headEnd type="none" w="med" len="med"/>
            <a:tailEnd type="none" w="med" len="med"/>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89" name="Shape 189"/>
          <p:cNvSpPr/>
          <p:nvPr/>
        </p:nvSpPr>
        <p:spPr>
          <a:xfrm>
            <a:off x="1692519" y="2633132"/>
            <a:ext cx="838200" cy="1511299"/>
          </a:xfrm>
          <a:custGeom>
            <a:avLst/>
            <a:gdLst/>
            <a:ahLst/>
            <a:cxnLst/>
            <a:rect l="0" t="0" r="0" b="0"/>
            <a:pathLst>
              <a:path w="21600" h="21600" extrusionOk="0">
                <a:moveTo>
                  <a:pt x="5400" y="0"/>
                </a:moveTo>
                <a:lnTo>
                  <a:pt x="5400" y="17768"/>
                </a:lnTo>
                <a:lnTo>
                  <a:pt x="0" y="17768"/>
                </a:lnTo>
                <a:lnTo>
                  <a:pt x="10800" y="21600"/>
                </a:lnTo>
                <a:lnTo>
                  <a:pt x="21600" y="17768"/>
                </a:lnTo>
                <a:lnTo>
                  <a:pt x="16200" y="17768"/>
                </a:lnTo>
                <a:lnTo>
                  <a:pt x="16200" y="0"/>
                </a:lnTo>
                <a:lnTo>
                  <a:pt x="5400" y="0"/>
                </a:lnTo>
                <a:close/>
              </a:path>
            </a:pathLst>
          </a:custGeom>
          <a:solidFill>
            <a:srgbClr val="C6D9F1"/>
          </a:solidFill>
          <a:ln w="25400" cap="flat">
            <a:solidFill>
              <a:srgbClr val="93CDDD"/>
            </a:solidFill>
            <a:prstDash val="solid"/>
            <a:round/>
            <a:headEnd type="none" w="med" len="med"/>
            <a:tailEnd type="none" w="med" len="med"/>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90" name="Shape 190"/>
          <p:cNvSpPr/>
          <p:nvPr/>
        </p:nvSpPr>
        <p:spPr>
          <a:xfrm>
            <a:off x="4084026" y="1048808"/>
            <a:ext cx="533399" cy="1800225"/>
          </a:xfrm>
          <a:custGeom>
            <a:avLst/>
            <a:gdLst/>
            <a:ahLst/>
            <a:cxnLst/>
            <a:rect l="0" t="0" r="0" b="0"/>
            <a:pathLst>
              <a:path w="21600" h="21600" extrusionOk="0">
                <a:moveTo>
                  <a:pt x="0" y="2587"/>
                </a:moveTo>
                <a:lnTo>
                  <a:pt x="7882" y="2587"/>
                </a:lnTo>
                <a:lnTo>
                  <a:pt x="7882" y="0"/>
                </a:lnTo>
                <a:lnTo>
                  <a:pt x="21600" y="10800"/>
                </a:lnTo>
                <a:lnTo>
                  <a:pt x="7882" y="21600"/>
                </a:lnTo>
                <a:lnTo>
                  <a:pt x="7882" y="19013"/>
                </a:lnTo>
                <a:lnTo>
                  <a:pt x="0" y="19013"/>
                </a:lnTo>
                <a:lnTo>
                  <a:pt x="0" y="2587"/>
                </a:lnTo>
                <a:close/>
              </a:path>
            </a:pathLst>
          </a:custGeom>
          <a:solidFill>
            <a:srgbClr val="1F497D"/>
          </a:solidFill>
          <a:ln w="25400" cap="flat">
            <a:solidFill>
              <a:srgbClr val="385D8A"/>
            </a:solidFill>
            <a:prstDash val="solid"/>
            <a:round/>
            <a:headEnd type="none" w="med" len="med"/>
            <a:tailEnd type="none" w="med" len="med"/>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91" name="Shape 191"/>
          <p:cNvSpPr/>
          <p:nvPr/>
        </p:nvSpPr>
        <p:spPr>
          <a:xfrm>
            <a:off x="4695092" y="1036107"/>
            <a:ext cx="4234961" cy="1812924"/>
          </a:xfrm>
          <a:prstGeom prst="rect">
            <a:avLst/>
          </a:prstGeom>
          <a:solidFill>
            <a:srgbClr val="DCE6F2"/>
          </a:solidFill>
          <a:ln w="25400" cap="flat">
            <a:solidFill>
              <a:srgbClr val="385D8A"/>
            </a:solidFill>
            <a:prstDash val="solid"/>
            <a:miter/>
            <a:headEnd type="none" w="med" len="med"/>
            <a:tailEnd type="none" w="med" len="med"/>
          </a:ln>
        </p:spPr>
        <p:txBody>
          <a:bodyPr lIns="91425" tIns="45700" rIns="91425" bIns="45700" anchor="t" anchorCtr="1">
            <a:noAutofit/>
          </a:bodyPr>
          <a:lstStyle/>
          <a:p>
            <a:pPr marL="0" marR="0" lvl="0" indent="0" algn="ctr" rtl="0">
              <a:spcBef>
                <a:spcPts val="0"/>
              </a:spcBef>
              <a:buSzPct val="25000"/>
              <a:buNone/>
            </a:pPr>
            <a:r>
              <a:rPr lang="id-ID" sz="1800">
                <a:solidFill>
                  <a:srgbClr val="0070C0"/>
                </a:solidFill>
                <a:latin typeface="Calibri"/>
                <a:ea typeface="Calibri"/>
                <a:cs typeface="Calibri"/>
                <a:sym typeface="Calibri"/>
              </a:rPr>
              <a:t>Faithful, pious, noble individual</a:t>
            </a:r>
          </a:p>
        </p:txBody>
      </p:sp>
      <p:sp>
        <p:nvSpPr>
          <p:cNvPr id="192" name="Shape 192"/>
          <p:cNvSpPr/>
          <p:nvPr/>
        </p:nvSpPr>
        <p:spPr>
          <a:xfrm>
            <a:off x="4769826" y="1391708"/>
            <a:ext cx="4038599" cy="301624"/>
          </a:xfrm>
          <a:prstGeom prst="rect">
            <a:avLst/>
          </a:prstGeom>
          <a:solidFill>
            <a:srgbClr val="215968"/>
          </a:solidFill>
          <a:ln w="25400" cap="flat">
            <a:solidFill>
              <a:srgbClr val="385D8A"/>
            </a:solidFill>
            <a:prstDash val="solid"/>
            <a:miter/>
            <a:headEnd type="none" w="med" len="med"/>
            <a:tailEnd type="none" w="med" len="med"/>
          </a:ln>
        </p:spPr>
        <p:txBody>
          <a:bodyPr lIns="91425" tIns="45700" rIns="91425" bIns="45700" anchor="ctr" anchorCtr="1">
            <a:noAutofit/>
          </a:bodyPr>
          <a:lstStyle/>
          <a:p>
            <a:pPr marL="0" marR="0" lvl="0" indent="0" algn="ctr" rtl="0">
              <a:spcBef>
                <a:spcPts val="0"/>
              </a:spcBef>
              <a:buSzPct val="25000"/>
              <a:buNone/>
            </a:pPr>
            <a:r>
              <a:rPr lang="id-ID" sz="2400">
                <a:solidFill>
                  <a:srgbClr val="FFFFFF"/>
                </a:solidFill>
                <a:latin typeface="Calibri"/>
                <a:ea typeface="Calibri"/>
                <a:cs typeface="Calibri"/>
                <a:sym typeface="Calibri"/>
              </a:rPr>
              <a:t>Successful Learner</a:t>
            </a:r>
          </a:p>
        </p:txBody>
      </p:sp>
      <p:sp>
        <p:nvSpPr>
          <p:cNvPr id="193" name="Shape 193"/>
          <p:cNvSpPr/>
          <p:nvPr/>
        </p:nvSpPr>
        <p:spPr>
          <a:xfrm>
            <a:off x="4769826" y="1767946"/>
            <a:ext cx="4038599" cy="301624"/>
          </a:xfrm>
          <a:prstGeom prst="rect">
            <a:avLst/>
          </a:prstGeom>
          <a:solidFill>
            <a:srgbClr val="215968"/>
          </a:solidFill>
          <a:ln w="25400" cap="flat">
            <a:solidFill>
              <a:srgbClr val="385D8A"/>
            </a:solidFill>
            <a:prstDash val="solid"/>
            <a:miter/>
            <a:headEnd type="none" w="med" len="med"/>
            <a:tailEnd type="none" w="med" len="med"/>
          </a:ln>
        </p:spPr>
        <p:txBody>
          <a:bodyPr lIns="91425" tIns="45700" rIns="91425" bIns="45700" anchor="ctr" anchorCtr="1">
            <a:noAutofit/>
          </a:bodyPr>
          <a:lstStyle/>
          <a:p>
            <a:pPr marL="0" marR="0" lvl="0" indent="0" algn="ctr" rtl="0">
              <a:spcBef>
                <a:spcPts val="0"/>
              </a:spcBef>
              <a:buSzPct val="25000"/>
              <a:buNone/>
            </a:pPr>
            <a:r>
              <a:rPr lang="id-ID" sz="2400">
                <a:solidFill>
                  <a:srgbClr val="FFFFFF"/>
                </a:solidFill>
                <a:latin typeface="Calibri"/>
                <a:ea typeface="Calibri"/>
                <a:cs typeface="Calibri"/>
                <a:sym typeface="Calibri"/>
              </a:rPr>
              <a:t>Confident Individual</a:t>
            </a:r>
          </a:p>
        </p:txBody>
      </p:sp>
      <p:sp>
        <p:nvSpPr>
          <p:cNvPr id="194" name="Shape 194"/>
          <p:cNvSpPr/>
          <p:nvPr/>
        </p:nvSpPr>
        <p:spPr>
          <a:xfrm>
            <a:off x="4769826" y="2128308"/>
            <a:ext cx="4038599" cy="301624"/>
          </a:xfrm>
          <a:prstGeom prst="rect">
            <a:avLst/>
          </a:prstGeom>
          <a:solidFill>
            <a:srgbClr val="215968"/>
          </a:solidFill>
          <a:ln w="25400" cap="flat">
            <a:solidFill>
              <a:srgbClr val="385D8A"/>
            </a:solidFill>
            <a:prstDash val="solid"/>
            <a:miter/>
            <a:headEnd type="none" w="med" len="med"/>
            <a:tailEnd type="none" w="med" len="med"/>
          </a:ln>
        </p:spPr>
        <p:txBody>
          <a:bodyPr lIns="91425" tIns="45700" rIns="91425" bIns="45700" anchor="ctr" anchorCtr="1">
            <a:noAutofit/>
          </a:bodyPr>
          <a:lstStyle/>
          <a:p>
            <a:pPr marL="0" marR="0" lvl="0" indent="0" algn="ctr" rtl="0">
              <a:spcBef>
                <a:spcPts val="0"/>
              </a:spcBef>
              <a:buSzPct val="25000"/>
              <a:buNone/>
            </a:pPr>
            <a:r>
              <a:rPr lang="id-ID" sz="2400">
                <a:solidFill>
                  <a:srgbClr val="FFFFFF"/>
                </a:solidFill>
                <a:latin typeface="Calibri"/>
                <a:ea typeface="Calibri"/>
                <a:cs typeface="Calibri"/>
                <a:sym typeface="Calibri"/>
              </a:rPr>
              <a:t>Responsible Citizen</a:t>
            </a:r>
          </a:p>
        </p:txBody>
      </p:sp>
      <p:sp>
        <p:nvSpPr>
          <p:cNvPr id="195" name="Shape 195"/>
          <p:cNvSpPr/>
          <p:nvPr/>
        </p:nvSpPr>
        <p:spPr>
          <a:xfrm>
            <a:off x="4769826" y="2488671"/>
            <a:ext cx="4038599" cy="301624"/>
          </a:xfrm>
          <a:prstGeom prst="rect">
            <a:avLst/>
          </a:prstGeom>
          <a:solidFill>
            <a:srgbClr val="215968"/>
          </a:solidFill>
          <a:ln w="25400" cap="flat">
            <a:solidFill>
              <a:srgbClr val="385D8A"/>
            </a:solidFill>
            <a:prstDash val="solid"/>
            <a:miter/>
            <a:headEnd type="none" w="med" len="med"/>
            <a:tailEnd type="none" w="med" len="med"/>
          </a:ln>
        </p:spPr>
        <p:txBody>
          <a:bodyPr lIns="91425" tIns="45700" rIns="91425" bIns="45700" anchor="ctr" anchorCtr="1">
            <a:noAutofit/>
          </a:bodyPr>
          <a:lstStyle/>
          <a:p>
            <a:pPr marL="0" marR="0" lvl="0" indent="0" algn="ctr" rtl="0">
              <a:spcBef>
                <a:spcPts val="0"/>
              </a:spcBef>
              <a:buSzPct val="25000"/>
              <a:buNone/>
            </a:pPr>
            <a:r>
              <a:rPr lang="id-ID" sz="2000">
                <a:solidFill>
                  <a:srgbClr val="FFFFFF"/>
                </a:solidFill>
                <a:latin typeface="Calibri"/>
                <a:ea typeface="Calibri"/>
                <a:cs typeface="Calibri"/>
                <a:sym typeface="Calibri"/>
              </a:rPr>
              <a:t>Effective Civilization Contributor</a:t>
            </a:r>
          </a:p>
        </p:txBody>
      </p:sp>
      <p:cxnSp>
        <p:nvCxnSpPr>
          <p:cNvPr id="196" name="Shape 196"/>
          <p:cNvCxnSpPr/>
          <p:nvPr/>
        </p:nvCxnSpPr>
        <p:spPr>
          <a:xfrm flipH="1">
            <a:off x="6371492" y="832908"/>
            <a:ext cx="577361" cy="715962"/>
          </a:xfrm>
          <a:prstGeom prst="straightConnector1">
            <a:avLst/>
          </a:prstGeom>
          <a:noFill/>
          <a:ln w="25400" cap="flat">
            <a:solidFill>
              <a:srgbClr val="FF0000"/>
            </a:solidFill>
            <a:prstDash val="solid"/>
            <a:round/>
            <a:headEnd type="none" w="med" len="med"/>
            <a:tailEnd type="stealth" w="lg" len="lg"/>
          </a:ln>
        </p:spPr>
      </p:cxnSp>
      <p:sp>
        <p:nvSpPr>
          <p:cNvPr id="197" name="Shape 197"/>
          <p:cNvSpPr txBox="1"/>
          <p:nvPr/>
        </p:nvSpPr>
        <p:spPr>
          <a:xfrm>
            <a:off x="6093069" y="607481"/>
            <a:ext cx="304711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800" b="0" i="0" u="none" strike="noStrike" cap="none" baseline="0">
                <a:solidFill>
                  <a:srgbClr val="E46C0A"/>
                </a:solidFill>
                <a:latin typeface="Calibri"/>
                <a:ea typeface="Calibri"/>
                <a:cs typeface="Calibri"/>
                <a:sym typeface="Calibri"/>
              </a:rPr>
              <a:t>*</a:t>
            </a:r>
            <a:r>
              <a:rPr lang="id-ID" sz="1800">
                <a:solidFill>
                  <a:srgbClr val="E46C0A"/>
                </a:solidFill>
                <a:latin typeface="Calibri"/>
                <a:ea typeface="Calibri"/>
                <a:cs typeface="Calibri"/>
                <a:sym typeface="Calibri"/>
              </a:rPr>
              <a:t>never stop learning</a:t>
            </a:r>
          </a:p>
        </p:txBody>
      </p:sp>
      <p:sp>
        <p:nvSpPr>
          <p:cNvPr id="198" name="Shape 198"/>
          <p:cNvSpPr txBox="1"/>
          <p:nvPr/>
        </p:nvSpPr>
        <p:spPr>
          <a:xfrm>
            <a:off x="4419600" y="2872844"/>
            <a:ext cx="3625992"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800" b="1">
                <a:latin typeface="Calibri"/>
                <a:ea typeface="Calibri"/>
                <a:cs typeface="Calibri"/>
                <a:sym typeface="Calibri"/>
              </a:rPr>
              <a:t>Requirement</a:t>
            </a:r>
            <a:r>
              <a:rPr lang="id-ID" sz="1800" b="1" i="0" u="none" strike="noStrike" cap="none" baseline="0">
                <a:solidFill>
                  <a:srgbClr val="000000"/>
                </a:solidFill>
                <a:latin typeface="Calibri"/>
                <a:ea typeface="Calibri"/>
                <a:cs typeface="Calibri"/>
                <a:sym typeface="Calibri"/>
              </a:rPr>
              <a:t>:</a:t>
            </a:r>
          </a:p>
          <a:p>
            <a:pPr marL="0" marR="0" lvl="0" indent="0" algn="l" rtl="0">
              <a:spcBef>
                <a:spcPts val="0"/>
              </a:spcBef>
              <a:buSzPct val="25000"/>
              <a:buNone/>
            </a:pPr>
            <a:r>
              <a:rPr lang="id-ID" sz="1800" b="1" i="0" u="none" strike="noStrike" cap="none" baseline="0">
                <a:solidFill>
                  <a:srgbClr val="000000"/>
                </a:solidFill>
                <a:latin typeface="Calibri"/>
                <a:ea typeface="Calibri"/>
                <a:cs typeface="Calibri"/>
                <a:sym typeface="Calibri"/>
              </a:rPr>
              <a:t>-Individual</a:t>
            </a:r>
          </a:p>
          <a:p>
            <a:pPr marL="0" marR="0" lvl="0" indent="0" algn="l" rtl="0">
              <a:spcBef>
                <a:spcPts val="0"/>
              </a:spcBef>
              <a:buSzPct val="25000"/>
              <a:buNone/>
            </a:pPr>
            <a:r>
              <a:rPr lang="id-ID" sz="1800" b="1" i="0" u="none" strike="noStrike" cap="none" baseline="0">
                <a:solidFill>
                  <a:srgbClr val="000000"/>
                </a:solidFill>
                <a:latin typeface="Calibri"/>
                <a:ea typeface="Calibri"/>
                <a:cs typeface="Calibri"/>
                <a:sym typeface="Calibri"/>
              </a:rPr>
              <a:t>-</a:t>
            </a:r>
            <a:r>
              <a:rPr lang="id-ID" sz="1800" b="1">
                <a:latin typeface="Calibri"/>
                <a:ea typeface="Calibri"/>
                <a:cs typeface="Calibri"/>
                <a:sym typeface="Calibri"/>
              </a:rPr>
              <a:t>Society</a:t>
            </a:r>
            <a:r>
              <a:rPr lang="id-ID" sz="1800" b="1" i="0" u="none" strike="noStrike" cap="none" baseline="0">
                <a:solidFill>
                  <a:srgbClr val="000000"/>
                </a:solidFill>
                <a:latin typeface="Calibri"/>
                <a:ea typeface="Calibri"/>
                <a:cs typeface="Calibri"/>
                <a:sym typeface="Calibri"/>
              </a:rPr>
              <a:t>, </a:t>
            </a:r>
            <a:r>
              <a:rPr lang="id-ID" sz="1800" b="1">
                <a:latin typeface="Calibri"/>
                <a:ea typeface="Calibri"/>
                <a:cs typeface="Calibri"/>
                <a:sym typeface="Calibri"/>
              </a:rPr>
              <a:t>Nation</a:t>
            </a:r>
            <a:r>
              <a:rPr lang="id-ID" sz="1800" b="1" i="0" u="none" strike="noStrike" cap="none" baseline="0">
                <a:solidFill>
                  <a:srgbClr val="000000"/>
                </a:solidFill>
                <a:latin typeface="Calibri"/>
                <a:ea typeface="Calibri"/>
                <a:cs typeface="Calibri"/>
                <a:sym typeface="Calibri"/>
              </a:rPr>
              <a:t>, </a:t>
            </a:r>
            <a:r>
              <a:rPr lang="id-ID" sz="1800" b="1">
                <a:latin typeface="Calibri"/>
                <a:ea typeface="Calibri"/>
                <a:cs typeface="Calibri"/>
                <a:sym typeface="Calibri"/>
              </a:rPr>
              <a:t>Country</a:t>
            </a:r>
            <a:r>
              <a:rPr lang="id-ID" sz="1800" b="1" i="0" u="none" strike="noStrike" cap="none" baseline="0">
                <a:solidFill>
                  <a:srgbClr val="000000"/>
                </a:solidFill>
                <a:latin typeface="Calibri"/>
                <a:ea typeface="Calibri"/>
                <a:cs typeface="Calibri"/>
                <a:sym typeface="Calibri"/>
              </a:rPr>
              <a:t>, </a:t>
            </a:r>
            <a:r>
              <a:rPr lang="id-ID" sz="1800" b="1">
                <a:latin typeface="Calibri"/>
                <a:ea typeface="Calibri"/>
                <a:cs typeface="Calibri"/>
                <a:sym typeface="Calibri"/>
              </a:rPr>
              <a:t>World</a:t>
            </a:r>
          </a:p>
          <a:p>
            <a:pPr marL="0" marR="0" lvl="0" indent="0" algn="l" rtl="0">
              <a:spcBef>
                <a:spcPts val="0"/>
              </a:spcBef>
              <a:buSzPct val="25000"/>
              <a:buNone/>
            </a:pPr>
            <a:r>
              <a:rPr lang="id-ID" sz="1800" b="1" i="0" u="none" strike="noStrike" cap="none" baseline="0">
                <a:solidFill>
                  <a:srgbClr val="000000"/>
                </a:solidFill>
                <a:latin typeface="Calibri"/>
                <a:ea typeface="Calibri"/>
                <a:cs typeface="Calibri"/>
                <a:sym typeface="Calibri"/>
              </a:rPr>
              <a:t>-</a:t>
            </a:r>
            <a:r>
              <a:rPr lang="id-ID" sz="1800" b="1">
                <a:latin typeface="Calibri"/>
                <a:ea typeface="Calibri"/>
                <a:cs typeface="Calibri"/>
                <a:sym typeface="Calibri"/>
              </a:rPr>
              <a:t>Civilization</a:t>
            </a:r>
          </a:p>
        </p:txBody>
      </p:sp>
      <p:sp>
        <p:nvSpPr>
          <p:cNvPr id="199" name="Shape 199"/>
          <p:cNvSpPr txBox="1"/>
          <p:nvPr/>
        </p:nvSpPr>
        <p:spPr>
          <a:xfrm>
            <a:off x="1620716" y="2893482"/>
            <a:ext cx="2355966"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800" b="1">
                <a:latin typeface="Calibri"/>
                <a:ea typeface="Calibri"/>
                <a:cs typeface="Calibri"/>
                <a:sym typeface="Calibri"/>
              </a:rPr>
              <a:t>Feasibility</a:t>
            </a:r>
            <a:r>
              <a:rPr lang="id-ID" sz="1800" b="1" i="0" u="none" strike="noStrike" cap="none" baseline="0">
                <a:solidFill>
                  <a:srgbClr val="000000"/>
                </a:solidFill>
                <a:latin typeface="Calibri"/>
                <a:ea typeface="Calibri"/>
                <a:cs typeface="Calibri"/>
                <a:sym typeface="Calibri"/>
              </a:rPr>
              <a:t>:</a:t>
            </a:r>
          </a:p>
          <a:p>
            <a:pPr marL="0" marR="0" lvl="0" indent="0" algn="l" rtl="0">
              <a:spcBef>
                <a:spcPts val="0"/>
              </a:spcBef>
              <a:buSzPct val="25000"/>
              <a:buNone/>
            </a:pPr>
            <a:r>
              <a:rPr lang="id-ID" sz="1800" b="1" i="0" u="none" strike="noStrike" cap="none" baseline="0">
                <a:solidFill>
                  <a:srgbClr val="000000"/>
                </a:solidFill>
                <a:latin typeface="Calibri"/>
                <a:ea typeface="Calibri"/>
                <a:cs typeface="Calibri"/>
                <a:sym typeface="Calibri"/>
              </a:rPr>
              <a:t>-Material</a:t>
            </a:r>
          </a:p>
          <a:p>
            <a:pPr marL="0" marR="0" lvl="0" indent="0" algn="l" rtl="0">
              <a:spcBef>
                <a:spcPts val="0"/>
              </a:spcBef>
              <a:buSzPct val="25000"/>
              <a:buNone/>
            </a:pPr>
            <a:r>
              <a:rPr lang="id-ID" sz="1800" b="1" i="0" u="none" strike="noStrike" cap="none" baseline="0">
                <a:solidFill>
                  <a:srgbClr val="000000"/>
                </a:solidFill>
                <a:latin typeface="Calibri"/>
                <a:ea typeface="Calibri"/>
                <a:cs typeface="Calibri"/>
                <a:sym typeface="Calibri"/>
              </a:rPr>
              <a:t>-</a:t>
            </a:r>
            <a:r>
              <a:rPr lang="id-ID" sz="1800" b="1">
                <a:latin typeface="Calibri"/>
                <a:ea typeface="Calibri"/>
                <a:cs typeface="Calibri"/>
                <a:sym typeface="Calibri"/>
              </a:rPr>
              <a:t>Delivery Method</a:t>
            </a:r>
          </a:p>
          <a:p>
            <a:pPr marL="0" marR="0" lvl="0" indent="0" algn="l" rtl="0">
              <a:spcBef>
                <a:spcPts val="0"/>
              </a:spcBef>
              <a:buSzPct val="25000"/>
              <a:buNone/>
            </a:pPr>
            <a:r>
              <a:rPr lang="id-ID" sz="1800" b="1" i="0" u="none" strike="noStrike" cap="none" baseline="0">
                <a:solidFill>
                  <a:srgbClr val="000000"/>
                </a:solidFill>
                <a:latin typeface="Calibri"/>
                <a:ea typeface="Calibri"/>
                <a:cs typeface="Calibri"/>
                <a:sym typeface="Calibri"/>
              </a:rPr>
              <a:t>-</a:t>
            </a:r>
            <a:r>
              <a:rPr lang="id-ID" sz="1800" b="1">
                <a:latin typeface="Calibri"/>
                <a:ea typeface="Calibri"/>
                <a:cs typeface="Calibri"/>
                <a:sym typeface="Calibri"/>
              </a:rPr>
              <a:t>Evaluation Method</a:t>
            </a:r>
          </a:p>
        </p:txBody>
      </p:sp>
      <p:sp>
        <p:nvSpPr>
          <p:cNvPr id="200" name="Shape 200"/>
          <p:cNvSpPr/>
          <p:nvPr/>
        </p:nvSpPr>
        <p:spPr>
          <a:xfrm>
            <a:off x="2650881" y="4827057"/>
            <a:ext cx="1944565" cy="358774"/>
          </a:xfrm>
          <a:custGeom>
            <a:avLst/>
            <a:gdLst/>
            <a:ahLst/>
            <a:cxnLst/>
            <a:rect l="0" t="0" r="0" b="0"/>
            <a:pathLst>
              <a:path w="21600" h="21600" extrusionOk="0">
                <a:moveTo>
                  <a:pt x="5400" y="0"/>
                </a:moveTo>
                <a:lnTo>
                  <a:pt x="5400" y="10800"/>
                </a:lnTo>
                <a:lnTo>
                  <a:pt x="0" y="10800"/>
                </a:lnTo>
                <a:lnTo>
                  <a:pt x="10800" y="21600"/>
                </a:lnTo>
                <a:lnTo>
                  <a:pt x="21600" y="10800"/>
                </a:lnTo>
                <a:lnTo>
                  <a:pt x="16200" y="10800"/>
                </a:lnTo>
                <a:lnTo>
                  <a:pt x="16200" y="0"/>
                </a:lnTo>
                <a:lnTo>
                  <a:pt x="5400" y="0"/>
                </a:lnTo>
                <a:close/>
              </a:path>
            </a:pathLst>
          </a:custGeom>
          <a:solidFill>
            <a:srgbClr val="FAC090"/>
          </a:solidFill>
          <a:ln w="25400" cap="flat">
            <a:solidFill>
              <a:srgbClr val="D99694"/>
            </a:solidFill>
            <a:prstDash val="solid"/>
            <a:round/>
            <a:headEnd type="none" w="med" len="med"/>
            <a:tailEnd type="none" w="med" len="med"/>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01" name="Shape 201"/>
          <p:cNvSpPr/>
          <p:nvPr/>
        </p:nvSpPr>
        <p:spPr>
          <a:xfrm>
            <a:off x="325314" y="5185832"/>
            <a:ext cx="6912220" cy="584200"/>
          </a:xfrm>
          <a:prstGeom prst="rect">
            <a:avLst/>
          </a:prstGeom>
          <a:solidFill>
            <a:srgbClr val="4F6228"/>
          </a:solidFill>
          <a:ln>
            <a:noFill/>
          </a:ln>
        </p:spPr>
        <p:txBody>
          <a:bodyPr lIns="91425" tIns="45700" rIns="91425" bIns="45700" anchor="ctr" anchorCtr="1">
            <a:noAutofit/>
          </a:bodyPr>
          <a:lstStyle/>
          <a:p>
            <a:pPr marL="0" marR="0" lvl="0" indent="0" algn="ctr" rtl="0">
              <a:lnSpc>
                <a:spcPct val="75000"/>
              </a:lnSpc>
              <a:spcBef>
                <a:spcPts val="0"/>
              </a:spcBef>
              <a:buSzPct val="25000"/>
              <a:buNone/>
            </a:pPr>
            <a:r>
              <a:rPr lang="id-ID" sz="2400">
                <a:solidFill>
                  <a:srgbClr val="FFFF00"/>
                </a:solidFill>
                <a:latin typeface="Calibri"/>
                <a:ea typeface="Calibri"/>
                <a:cs typeface="Calibri"/>
                <a:sym typeface="Calibri"/>
              </a:rPr>
              <a:t>Handbook</a:t>
            </a:r>
          </a:p>
          <a:p>
            <a:pPr marL="0" marR="0" lvl="0" indent="0" algn="ctr" rtl="0">
              <a:lnSpc>
                <a:spcPct val="75000"/>
              </a:lnSpc>
              <a:spcBef>
                <a:spcPts val="0"/>
              </a:spcBef>
              <a:buSzPct val="25000"/>
              <a:buNone/>
            </a:pPr>
            <a:r>
              <a:rPr lang="id-ID" sz="1800" b="0" i="0" u="none" strike="noStrike" cap="none" baseline="0">
                <a:solidFill>
                  <a:srgbClr val="FFFFFF"/>
                </a:solidFill>
                <a:latin typeface="Calibri"/>
                <a:ea typeface="Calibri"/>
                <a:cs typeface="Calibri"/>
                <a:sym typeface="Calibri"/>
              </a:rPr>
              <a:t>(</a:t>
            </a:r>
            <a:r>
              <a:rPr lang="id-ID" sz="1800">
                <a:solidFill>
                  <a:srgbClr val="FFFFFF"/>
                </a:solidFill>
                <a:latin typeface="Calibri"/>
                <a:ea typeface="Calibri"/>
                <a:cs typeface="Calibri"/>
                <a:sym typeface="Calibri"/>
              </a:rPr>
              <a:t>Student Handbook</a:t>
            </a:r>
            <a:r>
              <a:rPr lang="id-ID" sz="1800" b="0" i="0" u="none" strike="noStrike" cap="none" baseline="0">
                <a:solidFill>
                  <a:srgbClr val="FFFFFF"/>
                </a:solidFill>
                <a:latin typeface="Calibri"/>
                <a:ea typeface="Calibri"/>
                <a:cs typeface="Calibri"/>
                <a:sym typeface="Calibri"/>
              </a:rPr>
              <a:t>, </a:t>
            </a:r>
            <a:r>
              <a:rPr lang="id-ID" sz="1800">
                <a:solidFill>
                  <a:srgbClr val="FFFFFF"/>
                </a:solidFill>
                <a:latin typeface="Calibri"/>
                <a:ea typeface="Calibri"/>
                <a:cs typeface="Calibri"/>
                <a:sym typeface="Calibri"/>
              </a:rPr>
              <a:t>Teacher Handbook</a:t>
            </a:r>
            <a:r>
              <a:rPr lang="id-ID" sz="1800" b="0" i="0" u="none" strike="noStrike" cap="none" baseline="0">
                <a:solidFill>
                  <a:srgbClr val="FFFFFF"/>
                </a:solidFill>
                <a:latin typeface="Calibri"/>
                <a:ea typeface="Calibri"/>
                <a:cs typeface="Calibri"/>
                <a:sym typeface="Calibri"/>
              </a:rPr>
              <a:t>)</a:t>
            </a:r>
          </a:p>
        </p:txBody>
      </p:sp>
      <p:sp>
        <p:nvSpPr>
          <p:cNvPr id="202" name="Shape 202"/>
          <p:cNvSpPr/>
          <p:nvPr/>
        </p:nvSpPr>
        <p:spPr>
          <a:xfrm>
            <a:off x="2650881" y="5762094"/>
            <a:ext cx="1944565" cy="360362"/>
          </a:xfrm>
          <a:custGeom>
            <a:avLst/>
            <a:gdLst/>
            <a:ahLst/>
            <a:cxnLst/>
            <a:rect l="0" t="0" r="0" b="0"/>
            <a:pathLst>
              <a:path w="21600" h="21600" extrusionOk="0">
                <a:moveTo>
                  <a:pt x="5400" y="0"/>
                </a:moveTo>
                <a:lnTo>
                  <a:pt x="5400" y="10800"/>
                </a:lnTo>
                <a:lnTo>
                  <a:pt x="0" y="10800"/>
                </a:lnTo>
                <a:lnTo>
                  <a:pt x="10800" y="21600"/>
                </a:lnTo>
                <a:lnTo>
                  <a:pt x="21600" y="10800"/>
                </a:lnTo>
                <a:lnTo>
                  <a:pt x="16200" y="10800"/>
                </a:lnTo>
                <a:lnTo>
                  <a:pt x="16200" y="0"/>
                </a:lnTo>
                <a:lnTo>
                  <a:pt x="5400" y="0"/>
                </a:lnTo>
                <a:close/>
              </a:path>
            </a:pathLst>
          </a:custGeom>
          <a:solidFill>
            <a:srgbClr val="FAC090"/>
          </a:solidFill>
          <a:ln w="25400" cap="flat">
            <a:solidFill>
              <a:srgbClr val="D99694"/>
            </a:solidFill>
            <a:prstDash val="solid"/>
            <a:round/>
            <a:headEnd type="none" w="med" len="med"/>
            <a:tailEnd type="none" w="med" len="med"/>
          </a:ln>
        </p:spPr>
        <p:txBody>
          <a:bodyPr lIns="91425" tIns="45700" rIns="91425" bIns="45700" anchor="ctr" anchorCtr="1">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03" name="Shape 203"/>
          <p:cNvSpPr/>
          <p:nvPr/>
        </p:nvSpPr>
        <p:spPr>
          <a:xfrm>
            <a:off x="325314" y="6122457"/>
            <a:ext cx="6912220" cy="576262"/>
          </a:xfrm>
          <a:prstGeom prst="rect">
            <a:avLst/>
          </a:prstGeom>
          <a:solidFill>
            <a:srgbClr val="953735"/>
          </a:solidFill>
          <a:ln>
            <a:noFill/>
          </a:ln>
        </p:spPr>
        <p:txBody>
          <a:bodyPr lIns="91425" tIns="45700" rIns="91425" bIns="45700" anchor="ctr" anchorCtr="1">
            <a:noAutofit/>
          </a:bodyPr>
          <a:lstStyle/>
          <a:p>
            <a:pPr marL="0" marR="0" lvl="0" indent="0" algn="ctr" rtl="0">
              <a:spcBef>
                <a:spcPts val="0"/>
              </a:spcBef>
              <a:buSzPct val="25000"/>
              <a:buNone/>
            </a:pPr>
            <a:r>
              <a:rPr lang="id-ID" sz="2400">
                <a:solidFill>
                  <a:srgbClr val="FFFFFF"/>
                </a:solidFill>
                <a:latin typeface="Calibri"/>
                <a:ea typeface="Calibri"/>
                <a:cs typeface="Calibri"/>
                <a:sym typeface="Calibri"/>
              </a:rPr>
              <a:t>Teacher Competency Formulation and Teacher Preparation</a:t>
            </a:r>
          </a:p>
        </p:txBody>
      </p:sp>
      <p:sp>
        <p:nvSpPr>
          <p:cNvPr id="204" name="Shape 204"/>
          <p:cNvSpPr txBox="1"/>
          <p:nvPr/>
        </p:nvSpPr>
        <p:spPr>
          <a:xfrm>
            <a:off x="126024" y="617000"/>
            <a:ext cx="1314300" cy="369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800">
                <a:latin typeface="Calibri"/>
                <a:ea typeface="Calibri"/>
                <a:cs typeface="Calibri"/>
                <a:sym typeface="Calibri"/>
              </a:rPr>
              <a:t>Psychology</a:t>
            </a:r>
          </a:p>
        </p:txBody>
      </p:sp>
      <p:sp>
        <p:nvSpPr>
          <p:cNvPr id="205" name="Shape 205"/>
          <p:cNvSpPr txBox="1"/>
          <p:nvPr/>
        </p:nvSpPr>
        <p:spPr>
          <a:xfrm>
            <a:off x="1626574" y="617000"/>
            <a:ext cx="1314300" cy="369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800">
                <a:latin typeface="Calibri"/>
                <a:ea typeface="Calibri"/>
                <a:cs typeface="Calibri"/>
                <a:sym typeface="Calibri"/>
              </a:rPr>
              <a:t>Pedagogy</a:t>
            </a:r>
          </a:p>
        </p:txBody>
      </p:sp>
      <p:sp>
        <p:nvSpPr>
          <p:cNvPr id="206" name="Shape 206"/>
          <p:cNvSpPr txBox="1"/>
          <p:nvPr/>
        </p:nvSpPr>
        <p:spPr>
          <a:xfrm>
            <a:off x="3914042" y="617006"/>
            <a:ext cx="186519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d-ID" sz="1800" b="0" i="0" u="none" strike="noStrike" cap="none" baseline="0">
                <a:solidFill>
                  <a:srgbClr val="000000"/>
                </a:solidFill>
                <a:latin typeface="Calibri"/>
                <a:ea typeface="Calibri"/>
                <a:cs typeface="Calibri"/>
                <a:sym typeface="Calibri"/>
              </a:rPr>
              <a:t>So</a:t>
            </a:r>
            <a:r>
              <a:rPr lang="id-ID" sz="1800">
                <a:latin typeface="Calibri"/>
                <a:ea typeface="Calibri"/>
                <a:cs typeface="Calibri"/>
                <a:sym typeface="Calibri"/>
              </a:rPr>
              <a:t>c</a:t>
            </a:r>
            <a:r>
              <a:rPr lang="id-ID" sz="1800" b="0" i="0" u="none" strike="noStrike" cap="none" baseline="0">
                <a:solidFill>
                  <a:srgbClr val="000000"/>
                </a:solidFill>
                <a:latin typeface="Calibri"/>
                <a:ea typeface="Calibri"/>
                <a:cs typeface="Calibri"/>
                <a:sym typeface="Calibri"/>
              </a:rPr>
              <a:t>io-e</a:t>
            </a:r>
            <a:r>
              <a:rPr lang="id-ID" sz="1800">
                <a:latin typeface="Calibri"/>
                <a:ea typeface="Calibri"/>
                <a:cs typeface="Calibri"/>
                <a:sym typeface="Calibri"/>
              </a:rPr>
              <a:t>c</a:t>
            </a:r>
            <a:r>
              <a:rPr lang="id-ID" sz="1800" b="0" i="0" u="none" strike="noStrike" cap="none" baseline="0">
                <a:solidFill>
                  <a:srgbClr val="000000"/>
                </a:solidFill>
                <a:latin typeface="Calibri"/>
                <a:ea typeface="Calibri"/>
                <a:cs typeface="Calibri"/>
                <a:sym typeface="Calibri"/>
              </a:rPr>
              <a:t>o-</a:t>
            </a:r>
            <a:r>
              <a:rPr lang="id-ID" sz="1800">
                <a:latin typeface="Calibri"/>
                <a:ea typeface="Calibri"/>
                <a:cs typeface="Calibri"/>
                <a:sym typeface="Calibri"/>
              </a:rPr>
              <a:t>c</a:t>
            </a:r>
            <a:r>
              <a:rPr lang="id-ID" sz="1800" b="0" i="0" u="none" strike="noStrike" cap="none" baseline="0">
                <a:solidFill>
                  <a:srgbClr val="000000"/>
                </a:solidFill>
                <a:latin typeface="Calibri"/>
                <a:ea typeface="Calibri"/>
                <a:cs typeface="Calibri"/>
                <a:sym typeface="Calibri"/>
              </a:rPr>
              <a:t>ultural</a:t>
            </a:r>
          </a:p>
        </p:txBody>
      </p:sp>
      <p:sp>
        <p:nvSpPr>
          <p:cNvPr id="207" name="Shape 207"/>
          <p:cNvSpPr txBox="1"/>
          <p:nvPr/>
        </p:nvSpPr>
        <p:spPr>
          <a:xfrm>
            <a:off x="17585" y="24492"/>
            <a:ext cx="9108831" cy="585788"/>
          </a:xfrm>
          <a:prstGeom prst="rect">
            <a:avLst/>
          </a:prstGeom>
          <a:solidFill>
            <a:srgbClr val="E36C09"/>
          </a:solidFill>
          <a:ln>
            <a:noFill/>
          </a:ln>
        </p:spPr>
        <p:txBody>
          <a:bodyPr lIns="91425" tIns="45700" rIns="91425" bIns="45700" anchor="t" anchorCtr="1">
            <a:noAutofit/>
          </a:bodyPr>
          <a:lstStyle/>
          <a:p>
            <a:pPr marL="0" marR="0" lvl="0" indent="0" algn="ctr" rtl="0">
              <a:spcBef>
                <a:spcPts val="0"/>
              </a:spcBef>
              <a:buSzPct val="25000"/>
              <a:buNone/>
            </a:pPr>
            <a:r>
              <a:rPr lang="id-ID" sz="3200" b="1">
                <a:solidFill>
                  <a:schemeClr val="lt1"/>
                </a:solidFill>
                <a:latin typeface="Calibri"/>
                <a:ea typeface="Calibri"/>
                <a:cs typeface="Calibri"/>
                <a:sym typeface="Calibri"/>
              </a:rPr>
              <a:t>Curriculum Development Framework</a:t>
            </a:r>
          </a:p>
        </p:txBody>
      </p:sp>
      <p:cxnSp>
        <p:nvCxnSpPr>
          <p:cNvPr id="208" name="Shape 208"/>
          <p:cNvCxnSpPr/>
          <p:nvPr/>
        </p:nvCxnSpPr>
        <p:spPr>
          <a:xfrm>
            <a:off x="0" y="626533"/>
            <a:ext cx="9144000" cy="0"/>
          </a:xfrm>
          <a:prstGeom prst="straightConnector1">
            <a:avLst/>
          </a:prstGeom>
          <a:noFill/>
          <a:ln w="38100" cap="flat">
            <a:solidFill>
              <a:schemeClr val="dk1"/>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20080"/>
          </a:xfrm>
        </p:spPr>
        <p:txBody>
          <a:bodyPr>
            <a:normAutofit fontScale="90000"/>
          </a:bodyPr>
          <a:lstStyle/>
          <a:p>
            <a:r>
              <a:rPr lang="en-US" dirty="0" smtClean="0"/>
              <a:t>Benefit of Thematic Integrated</a:t>
            </a:r>
            <a:endParaRPr lang="id-ID" dirty="0"/>
          </a:p>
        </p:txBody>
      </p:sp>
      <p:sp>
        <p:nvSpPr>
          <p:cNvPr id="3" name="Content Placeholder 2"/>
          <p:cNvSpPr>
            <a:spLocks noGrp="1"/>
          </p:cNvSpPr>
          <p:nvPr>
            <p:ph idx="1"/>
          </p:nvPr>
        </p:nvSpPr>
        <p:spPr>
          <a:xfrm>
            <a:off x="457200" y="980730"/>
            <a:ext cx="8229600" cy="5145435"/>
          </a:xfrm>
          <a:solidFill>
            <a:schemeClr val="accent5">
              <a:lumMod val="20000"/>
              <a:lumOff val="80000"/>
            </a:schemeClr>
          </a:solidFill>
          <a:ln>
            <a:solidFill>
              <a:srgbClr val="FF0000"/>
            </a:solidFill>
          </a:ln>
        </p:spPr>
        <p:txBody>
          <a:bodyPr>
            <a:normAutofit fontScale="77500" lnSpcReduction="20000"/>
          </a:bodyPr>
          <a:lstStyle/>
          <a:p>
            <a:pPr marL="0" indent="0">
              <a:buNone/>
            </a:pPr>
            <a:r>
              <a:rPr lang="en-US" dirty="0" smtClean="0"/>
              <a:t>For elementary schools applying class teacher-system, thematic integrative will give some benefits, such as</a:t>
            </a:r>
            <a:r>
              <a:rPr lang="id-ID" dirty="0" smtClean="0"/>
              <a:t>:</a:t>
            </a:r>
            <a:endParaRPr lang="en-US" dirty="0" smtClean="0"/>
          </a:p>
          <a:p>
            <a:r>
              <a:rPr lang="id-ID" b="1" dirty="0" smtClean="0"/>
              <a:t>Fleksibilit</a:t>
            </a:r>
            <a:r>
              <a:rPr lang="en-US" b="1" dirty="0" smtClean="0"/>
              <a:t>y </a:t>
            </a:r>
            <a:r>
              <a:rPr lang="id-ID" dirty="0" smtClean="0"/>
              <a:t> </a:t>
            </a:r>
            <a:r>
              <a:rPr lang="en-US" dirty="0" smtClean="0"/>
              <a:t>in time management and consideration of the students needs. </a:t>
            </a:r>
            <a:endParaRPr lang="id-ID" dirty="0" smtClean="0"/>
          </a:p>
          <a:p>
            <a:r>
              <a:rPr lang="en-US" dirty="0" smtClean="0"/>
              <a:t>Brings together student learning, convergence understanding gained, while preventing the occurrence of inconsistencies between subjects</a:t>
            </a:r>
          </a:p>
          <a:p>
            <a:r>
              <a:rPr lang="en-US" b="1" dirty="0" smtClean="0"/>
              <a:t>Reflecting the real world </a:t>
            </a:r>
            <a:r>
              <a:rPr lang="en-US" dirty="0" smtClean="0"/>
              <a:t>encountered by students at home and surrounding. </a:t>
            </a:r>
          </a:p>
          <a:p>
            <a:r>
              <a:rPr lang="en-US" b="1" dirty="0" smtClean="0"/>
              <a:t>In line with the way children are thinking; </a:t>
            </a:r>
            <a:r>
              <a:rPr lang="id-ID" dirty="0" smtClean="0"/>
              <a:t>,</a:t>
            </a:r>
            <a:r>
              <a:rPr lang="en-US" dirty="0" smtClean="0"/>
              <a:t>based on research the brain support pedagogic and physiologic theory  that children receive many thins and manage and resume it. Thus, teaching holistic and integrated is in line with the way children brain processes the information. </a:t>
            </a:r>
          </a:p>
          <a:p>
            <a:endParaRPr lang="id-ID" dirty="0"/>
          </a:p>
        </p:txBody>
      </p:sp>
    </p:spTree>
    <p:extLst>
      <p:ext uri="{BB962C8B-B14F-4D97-AF65-F5344CB8AC3E}">
        <p14:creationId xmlns:p14="http://schemas.microsoft.com/office/powerpoint/2010/main" val="30332093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00400924"/>
              </p:ext>
            </p:extLst>
          </p:nvPr>
        </p:nvGraphicFramePr>
        <p:xfrm>
          <a:off x="611560" y="780840"/>
          <a:ext cx="7920880" cy="5760720"/>
        </p:xfrm>
        <a:graphic>
          <a:graphicData uri="http://schemas.openxmlformats.org/drawingml/2006/table">
            <a:tbl>
              <a:tblPr/>
              <a:tblGrid>
                <a:gridCol w="936103"/>
                <a:gridCol w="1008112"/>
                <a:gridCol w="1224136"/>
                <a:gridCol w="4752529"/>
              </a:tblGrid>
              <a:tr h="144004">
                <a:tc gridSpan="3">
                  <a:txBody>
                    <a:bodyPr/>
                    <a:lstStyle/>
                    <a:p>
                      <a:pPr algn="ctr">
                        <a:lnSpc>
                          <a:spcPct val="100000"/>
                        </a:lnSpc>
                        <a:spcAft>
                          <a:spcPts val="0"/>
                        </a:spcAft>
                      </a:pPr>
                      <a:r>
                        <a:rPr lang="en-US" sz="1800" b="1" dirty="0" smtClean="0">
                          <a:solidFill>
                            <a:sysClr val="windowText" lastClr="000000"/>
                          </a:solidFill>
                          <a:latin typeface="+mn-lt"/>
                          <a:ea typeface="Times New Roman"/>
                          <a:cs typeface="Times New Roman"/>
                        </a:rPr>
                        <a:t>Grade</a:t>
                      </a:r>
                      <a:endParaRPr lang="en-US" sz="1800" dirty="0">
                        <a:solidFill>
                          <a:sysClr val="windowText" lastClr="000000"/>
                        </a:solidFill>
                        <a:latin typeface="+mn-lt"/>
                        <a:ea typeface="Calibri"/>
                        <a:cs typeface="Times New Roman"/>
                      </a:endParaRPr>
                    </a:p>
                  </a:txBody>
                  <a:tcPr marL="32337" marR="32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hMerge="1">
                  <a:txBody>
                    <a:bodyPr/>
                    <a:lstStyle/>
                    <a:p>
                      <a:endParaRPr lang="en-US"/>
                    </a:p>
                  </a:txBody>
                  <a:tcPr/>
                </a:tc>
                <a:tc>
                  <a:txBody>
                    <a:bodyPr/>
                    <a:lstStyle/>
                    <a:p>
                      <a:pPr algn="ctr">
                        <a:lnSpc>
                          <a:spcPct val="100000"/>
                        </a:lnSpc>
                        <a:spcAft>
                          <a:spcPts val="0"/>
                        </a:spcAft>
                      </a:pPr>
                      <a:r>
                        <a:rPr lang="en-US" sz="1800" b="1" dirty="0" smtClean="0">
                          <a:solidFill>
                            <a:sysClr val="windowText" lastClr="000000"/>
                          </a:solidFill>
                          <a:latin typeface="+mn-lt"/>
                          <a:ea typeface="Times New Roman"/>
                          <a:cs typeface="Times New Roman"/>
                        </a:rPr>
                        <a:t>Book Title</a:t>
                      </a:r>
                      <a:endParaRPr lang="en-US" sz="1800" dirty="0">
                        <a:solidFill>
                          <a:sysClr val="windowText" lastClr="000000"/>
                        </a:solidFill>
                        <a:latin typeface="+mn-lt"/>
                        <a:ea typeface="Calibri"/>
                        <a:cs typeface="Times New Roman"/>
                      </a:endParaRPr>
                    </a:p>
                  </a:txBody>
                  <a:tcPr marL="32337" marR="32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98408">
                <a:tc rowSpan="15">
                  <a:txBody>
                    <a:bodyPr/>
                    <a:lstStyle/>
                    <a:p>
                      <a:pPr algn="ctr">
                        <a:lnSpc>
                          <a:spcPct val="100000"/>
                        </a:lnSpc>
                        <a:spcAft>
                          <a:spcPts val="0"/>
                        </a:spcAft>
                      </a:pPr>
                      <a:r>
                        <a:rPr lang="en-US" sz="2000" b="1" dirty="0" smtClean="0">
                          <a:solidFill>
                            <a:srgbClr val="000000"/>
                          </a:solidFill>
                          <a:latin typeface="+mn-lt"/>
                          <a:ea typeface="Times New Roman"/>
                          <a:cs typeface="Times New Roman"/>
                        </a:rPr>
                        <a:t>GRADE I</a:t>
                      </a:r>
                      <a:endParaRPr lang="en-US" sz="2000" dirty="0">
                        <a:latin typeface="+mn-lt"/>
                        <a:ea typeface="Calibri"/>
                        <a:cs typeface="Times New Roman"/>
                      </a:endParaRPr>
                    </a:p>
                  </a:txBody>
                  <a:tcPr marL="32337" marR="32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14">
                  <a:txBody>
                    <a:bodyPr/>
                    <a:lstStyle/>
                    <a:p>
                      <a:pPr algn="ctr">
                        <a:lnSpc>
                          <a:spcPct val="100000"/>
                        </a:lnSpc>
                        <a:spcAft>
                          <a:spcPts val="0"/>
                        </a:spcAft>
                      </a:pPr>
                      <a:r>
                        <a:rPr lang="en-US" sz="1800" b="1" dirty="0" smtClean="0">
                          <a:solidFill>
                            <a:sysClr val="windowText" lastClr="000000"/>
                          </a:solidFill>
                          <a:latin typeface="+mn-lt"/>
                          <a:ea typeface="Times New Roman"/>
                          <a:cs typeface="Times New Roman"/>
                        </a:rPr>
                        <a:t>STUDENT</a:t>
                      </a:r>
                      <a:endParaRPr lang="en-US" sz="1800" dirty="0">
                        <a:solidFill>
                          <a:sysClr val="windowText" lastClr="000000"/>
                        </a:solidFill>
                        <a:latin typeface="+mn-lt"/>
                        <a:ea typeface="Calibri"/>
                        <a:cs typeface="Times New Roman"/>
                      </a:endParaRPr>
                    </a:p>
                  </a:txBody>
                  <a:tcPr marL="32337" marR="32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8">
                  <a:txBody>
                    <a:bodyPr/>
                    <a:lstStyle/>
                    <a:p>
                      <a:pPr algn="ctr">
                        <a:lnSpc>
                          <a:spcPct val="100000"/>
                        </a:lnSpc>
                        <a:spcAft>
                          <a:spcPts val="0"/>
                        </a:spcAft>
                      </a:pPr>
                      <a:r>
                        <a:rPr lang="en-US" sz="1800" b="1" dirty="0" smtClean="0">
                          <a:solidFill>
                            <a:srgbClr val="000000"/>
                          </a:solidFill>
                          <a:latin typeface="+mn-lt"/>
                          <a:ea typeface="Times New Roman"/>
                          <a:cs typeface="Times New Roman"/>
                        </a:rPr>
                        <a:t>THEMATIC</a:t>
                      </a:r>
                      <a:endParaRPr lang="en-US" sz="1800" dirty="0">
                        <a:latin typeface="+mn-lt"/>
                        <a:ea typeface="Calibri"/>
                        <a:cs typeface="Times New Roman"/>
                      </a:endParaRPr>
                    </a:p>
                  </a:txBody>
                  <a:tcPr marL="32337" marR="32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1. </a:t>
                      </a:r>
                      <a:r>
                        <a:rPr lang="en-US" sz="1800" dirty="0" smtClean="0">
                          <a:solidFill>
                            <a:srgbClr val="000000"/>
                          </a:solidFill>
                          <a:latin typeface="+mn-lt"/>
                          <a:ea typeface="Times New Roman"/>
                          <a:cs typeface="Times New Roman"/>
                        </a:rPr>
                        <a:t>About</a:t>
                      </a:r>
                      <a:r>
                        <a:rPr lang="en-US" sz="1800" baseline="0" dirty="0" smtClean="0">
                          <a:solidFill>
                            <a:srgbClr val="000000"/>
                          </a:solidFill>
                          <a:latin typeface="+mn-lt"/>
                          <a:ea typeface="Times New Roman"/>
                          <a:cs typeface="Times New Roman"/>
                        </a:rPr>
                        <a:t> Me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332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2. </a:t>
                      </a:r>
                      <a:r>
                        <a:rPr lang="en-US" sz="1800" dirty="0" smtClean="0">
                          <a:solidFill>
                            <a:srgbClr val="000000"/>
                          </a:solidFill>
                          <a:latin typeface="+mn-lt"/>
                          <a:ea typeface="Times New Roman"/>
                          <a:cs typeface="Times New Roman"/>
                        </a:rPr>
                        <a:t>My Hobby</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332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3. </a:t>
                      </a:r>
                      <a:r>
                        <a:rPr lang="en-US" sz="1800" dirty="0" smtClean="0">
                          <a:solidFill>
                            <a:srgbClr val="000000"/>
                          </a:solidFill>
                          <a:latin typeface="+mn-lt"/>
                          <a:ea typeface="Times New Roman"/>
                          <a:cs typeface="Times New Roman"/>
                        </a:rPr>
                        <a:t>My</a:t>
                      </a:r>
                      <a:r>
                        <a:rPr lang="en-US" sz="1800" baseline="0" dirty="0" smtClean="0">
                          <a:solidFill>
                            <a:srgbClr val="000000"/>
                          </a:solidFill>
                          <a:latin typeface="+mn-lt"/>
                          <a:ea typeface="Times New Roman"/>
                          <a:cs typeface="Times New Roman"/>
                        </a:rPr>
                        <a:t> Activities</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332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4. </a:t>
                      </a:r>
                      <a:r>
                        <a:rPr lang="en-US" sz="1800" dirty="0" smtClean="0">
                          <a:solidFill>
                            <a:srgbClr val="000000"/>
                          </a:solidFill>
                          <a:latin typeface="+mn-lt"/>
                          <a:ea typeface="Times New Roman"/>
                          <a:cs typeface="Times New Roman"/>
                        </a:rPr>
                        <a:t>My Family</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332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5. </a:t>
                      </a:r>
                      <a:r>
                        <a:rPr lang="en-US" sz="1800" dirty="0" smtClean="0">
                          <a:solidFill>
                            <a:srgbClr val="000000"/>
                          </a:solidFill>
                          <a:latin typeface="+mn-lt"/>
                          <a:ea typeface="Times New Roman"/>
                          <a:cs typeface="Times New Roman"/>
                        </a:rPr>
                        <a:t>My Experience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10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6. </a:t>
                      </a:r>
                      <a:r>
                        <a:rPr lang="en-US" sz="1800" dirty="0" smtClean="0">
                          <a:solidFill>
                            <a:srgbClr val="000000"/>
                          </a:solidFill>
                          <a:latin typeface="+mn-lt"/>
                          <a:ea typeface="Times New Roman"/>
                          <a:cs typeface="Times New Roman"/>
                        </a:rPr>
                        <a:t>Clean, Healthy Surroundings</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160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7. </a:t>
                      </a:r>
                      <a:r>
                        <a:rPr lang="en-US" sz="1800" dirty="0" smtClean="0">
                          <a:solidFill>
                            <a:srgbClr val="000000"/>
                          </a:solidFill>
                          <a:latin typeface="+mn-lt"/>
                          <a:ea typeface="Times New Roman"/>
                          <a:cs typeface="Times New Roman"/>
                        </a:rPr>
                        <a:t>Things, Animals and Trees in</a:t>
                      </a:r>
                      <a:r>
                        <a:rPr lang="en-US" sz="1800" baseline="0" dirty="0" smtClean="0">
                          <a:solidFill>
                            <a:srgbClr val="000000"/>
                          </a:solidFill>
                          <a:latin typeface="+mn-lt"/>
                          <a:ea typeface="Times New Roman"/>
                          <a:cs typeface="Times New Roman"/>
                        </a:rPr>
                        <a:t> My Surrounding</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332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8. </a:t>
                      </a:r>
                      <a:r>
                        <a:rPr lang="en-US" sz="1800" dirty="0" err="1" smtClean="0">
                          <a:solidFill>
                            <a:srgbClr val="000000"/>
                          </a:solidFill>
                          <a:latin typeface="+mn-lt"/>
                          <a:ea typeface="Times New Roman"/>
                          <a:cs typeface="Times New Roman"/>
                        </a:rPr>
                        <a:t>Nutural</a:t>
                      </a:r>
                      <a:r>
                        <a:rPr lang="en-US" sz="1800" dirty="0" smtClean="0">
                          <a:solidFill>
                            <a:srgbClr val="000000"/>
                          </a:solidFill>
                          <a:latin typeface="+mn-lt"/>
                          <a:ea typeface="Times New Roman"/>
                          <a:cs typeface="Times New Roman"/>
                        </a:rPr>
                        <a:t> Events</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1072">
                <a:tc vMerge="1">
                  <a:txBody>
                    <a:bodyPr/>
                    <a:lstStyle/>
                    <a:p>
                      <a:endParaRPr lang="en-US"/>
                    </a:p>
                  </a:txBody>
                  <a:tcPr/>
                </a:tc>
                <a:tc vMerge="1">
                  <a:txBody>
                    <a:bodyPr/>
                    <a:lstStyle/>
                    <a:p>
                      <a:endParaRPr lang="en-US"/>
                    </a:p>
                  </a:txBody>
                  <a:tcPr/>
                </a:tc>
                <a:tc rowSpan="6">
                  <a:txBody>
                    <a:bodyPr/>
                    <a:lstStyle/>
                    <a:p>
                      <a:pPr algn="ctr">
                        <a:lnSpc>
                          <a:spcPct val="100000"/>
                        </a:lnSpc>
                        <a:spcAft>
                          <a:spcPts val="0"/>
                        </a:spcAft>
                      </a:pPr>
                      <a:r>
                        <a:rPr lang="en-US" sz="1800" b="1" dirty="0" smtClean="0">
                          <a:solidFill>
                            <a:srgbClr val="000000"/>
                          </a:solidFill>
                          <a:latin typeface="+mn-lt"/>
                          <a:ea typeface="Times New Roman"/>
                          <a:cs typeface="Times New Roman"/>
                        </a:rPr>
                        <a:t>RELIGION</a:t>
                      </a:r>
                      <a:endParaRPr lang="en-US" sz="1800" dirty="0">
                        <a:latin typeface="+mn-lt"/>
                        <a:ea typeface="Calibri"/>
                        <a:cs typeface="Times New Roman"/>
                      </a:endParaRPr>
                    </a:p>
                  </a:txBody>
                  <a:tcPr marL="32337" marR="32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9. </a:t>
                      </a:r>
                      <a:r>
                        <a:rPr lang="en-US" sz="1800" dirty="0" smtClean="0">
                          <a:solidFill>
                            <a:srgbClr val="000000"/>
                          </a:solidFill>
                          <a:latin typeface="+mn-lt"/>
                          <a:ea typeface="Times New Roman"/>
                          <a:cs typeface="Times New Roman"/>
                        </a:rPr>
                        <a:t>Islam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10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smtClean="0">
                          <a:solidFill>
                            <a:srgbClr val="000000"/>
                          </a:solidFill>
                          <a:latin typeface="+mn-lt"/>
                          <a:ea typeface="Times New Roman"/>
                          <a:cs typeface="Times New Roman"/>
                        </a:rPr>
                        <a:t>10.Christian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10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11. </a:t>
                      </a:r>
                      <a:r>
                        <a:rPr lang="en-US" sz="1800" dirty="0" smtClean="0">
                          <a:solidFill>
                            <a:srgbClr val="000000"/>
                          </a:solidFill>
                          <a:latin typeface="+mn-lt"/>
                          <a:ea typeface="Times New Roman"/>
                          <a:cs typeface="Times New Roman"/>
                        </a:rPr>
                        <a:t>Catholic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10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12. </a:t>
                      </a:r>
                      <a:r>
                        <a:rPr lang="en-US" sz="1800" dirty="0" smtClean="0">
                          <a:solidFill>
                            <a:srgbClr val="000000"/>
                          </a:solidFill>
                          <a:latin typeface="+mn-lt"/>
                          <a:ea typeface="Times New Roman"/>
                          <a:cs typeface="Times New Roman"/>
                        </a:rPr>
                        <a:t>Hindu</a:t>
                      </a:r>
                      <a:r>
                        <a:rPr lang="en-US" sz="1800" baseline="0" dirty="0" smtClean="0">
                          <a:solidFill>
                            <a:srgbClr val="000000"/>
                          </a:solidFill>
                          <a:latin typeface="+mn-lt"/>
                          <a:ea typeface="Times New Roman"/>
                          <a:cs typeface="Times New Roman"/>
                        </a:rPr>
                        <a:t> </a:t>
                      </a:r>
                      <a:r>
                        <a:rPr lang="en-US" sz="1800" dirty="0" smtClean="0">
                          <a:solidFill>
                            <a:srgbClr val="000000"/>
                          </a:solidFill>
                          <a:latin typeface="+mn-lt"/>
                          <a:ea typeface="Times New Roman"/>
                          <a:cs typeface="Times New Roman"/>
                        </a:rPr>
                        <a:t>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10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smtClean="0">
                          <a:solidFill>
                            <a:srgbClr val="000000"/>
                          </a:solidFill>
                          <a:latin typeface="+mn-lt"/>
                          <a:ea typeface="Times New Roman"/>
                          <a:cs typeface="Times New Roman"/>
                        </a:rPr>
                        <a:t>13.Budhism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10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14. </a:t>
                      </a:r>
                      <a:r>
                        <a:rPr lang="en-US" sz="1800" dirty="0" smtClean="0">
                          <a:solidFill>
                            <a:srgbClr val="000000"/>
                          </a:solidFill>
                          <a:latin typeface="+mn-lt"/>
                          <a:ea typeface="Times New Roman"/>
                          <a:cs typeface="Times New Roman"/>
                        </a:rPr>
                        <a:t>Kong </a:t>
                      </a:r>
                      <a:r>
                        <a:rPr lang="en-US" sz="1800" dirty="0" err="1" smtClean="0">
                          <a:solidFill>
                            <a:srgbClr val="000000"/>
                          </a:solidFill>
                          <a:latin typeface="+mn-lt"/>
                          <a:ea typeface="Times New Roman"/>
                          <a:cs typeface="Times New Roman"/>
                        </a:rPr>
                        <a:t>Hucu</a:t>
                      </a:r>
                      <a:r>
                        <a:rPr lang="en-US" sz="1800" dirty="0" smtClean="0">
                          <a:solidFill>
                            <a:srgbClr val="000000"/>
                          </a:solidFill>
                          <a:latin typeface="+mn-lt"/>
                          <a:ea typeface="Times New Roman"/>
                          <a:cs typeface="Times New Roman"/>
                        </a:rPr>
                        <a:t>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29816">
                <a:tc vMerge="1">
                  <a:txBody>
                    <a:bodyPr/>
                    <a:lstStyle/>
                    <a:p>
                      <a:endParaRPr lang="en-US"/>
                    </a:p>
                  </a:txBody>
                  <a:tcPr/>
                </a:tc>
                <a:tc>
                  <a:txBody>
                    <a:bodyPr/>
                    <a:lstStyle/>
                    <a:p>
                      <a:pPr algn="ctr">
                        <a:lnSpc>
                          <a:spcPct val="100000"/>
                        </a:lnSpc>
                        <a:spcAft>
                          <a:spcPts val="0"/>
                        </a:spcAft>
                      </a:pPr>
                      <a:r>
                        <a:rPr lang="en-US" sz="1800" b="1" dirty="0" smtClean="0">
                          <a:solidFill>
                            <a:sysClr val="windowText" lastClr="000000"/>
                          </a:solidFill>
                          <a:latin typeface="+mn-lt"/>
                          <a:ea typeface="Times New Roman"/>
                          <a:cs typeface="Times New Roman"/>
                        </a:rPr>
                        <a:t>TEACHER</a:t>
                      </a:r>
                      <a:endParaRPr lang="en-US" sz="1800" dirty="0">
                        <a:solidFill>
                          <a:sysClr val="windowText" lastClr="000000"/>
                        </a:solidFill>
                        <a:latin typeface="+mn-lt"/>
                        <a:ea typeface="Calibri"/>
                        <a:cs typeface="Times New Roman"/>
                      </a:endParaRPr>
                    </a:p>
                  </a:txBody>
                  <a:tcPr marL="32337" marR="32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indent="0">
                        <a:lnSpc>
                          <a:spcPct val="100000"/>
                        </a:lnSpc>
                        <a:spcAft>
                          <a:spcPts val="0"/>
                        </a:spcAft>
                      </a:pPr>
                      <a:r>
                        <a:rPr lang="en-US" sz="1800" dirty="0" smtClean="0">
                          <a:latin typeface="+mn-lt"/>
                          <a:ea typeface="Calibri"/>
                          <a:cs typeface="Times New Roman"/>
                        </a:rPr>
                        <a:t>Teachers’ Books</a:t>
                      </a:r>
                      <a:r>
                        <a:rPr lang="en-US" sz="1800" baseline="0" dirty="0" smtClean="0">
                          <a:latin typeface="+mn-lt"/>
                          <a:ea typeface="Calibri"/>
                          <a:cs typeface="Times New Roman"/>
                        </a:rPr>
                        <a:t> are completed with </a:t>
                      </a:r>
                      <a:r>
                        <a:rPr lang="id-ID" sz="1800" baseline="0" dirty="0" smtClean="0">
                          <a:latin typeface="+mn-lt"/>
                          <a:ea typeface="Calibri"/>
                          <a:cs typeface="Times New Roman"/>
                        </a:rPr>
                        <a:t>:</a:t>
                      </a:r>
                    </a:p>
                    <a:p>
                      <a:pPr marL="342900" indent="-342900">
                        <a:lnSpc>
                          <a:spcPct val="100000"/>
                        </a:lnSpc>
                        <a:spcAft>
                          <a:spcPts val="0"/>
                        </a:spcAft>
                        <a:buAutoNum type="arabicPeriod"/>
                      </a:pPr>
                      <a:r>
                        <a:rPr lang="en-US" sz="1800" baseline="0" dirty="0" smtClean="0">
                          <a:latin typeface="+mn-lt"/>
                          <a:ea typeface="Calibri"/>
                          <a:cs typeface="Times New Roman"/>
                        </a:rPr>
                        <a:t>Guide in teaching and learning process</a:t>
                      </a:r>
                      <a:endParaRPr lang="id-ID" sz="1800" baseline="0" dirty="0" smtClean="0">
                        <a:latin typeface="+mn-lt"/>
                        <a:ea typeface="Calibri"/>
                        <a:cs typeface="Times New Roman"/>
                      </a:endParaRPr>
                    </a:p>
                    <a:p>
                      <a:pPr marL="342900" indent="-342900">
                        <a:lnSpc>
                          <a:spcPct val="100000"/>
                        </a:lnSpc>
                        <a:spcAft>
                          <a:spcPts val="0"/>
                        </a:spcAft>
                        <a:buAutoNum type="arabicPeriod"/>
                      </a:pPr>
                      <a:r>
                        <a:rPr lang="en-US" sz="1800" baseline="0" dirty="0" smtClean="0">
                          <a:latin typeface="+mn-lt"/>
                          <a:ea typeface="Calibri"/>
                          <a:cs typeface="Times New Roman"/>
                        </a:rPr>
                        <a:t>Guide in Assessment</a:t>
                      </a:r>
                      <a:endParaRPr lang="id-ID" sz="1800" baseline="0" dirty="0" smtClean="0">
                        <a:latin typeface="+mn-lt"/>
                        <a:ea typeface="Calibri"/>
                        <a:cs typeface="Times New Roman"/>
                      </a:endParaRPr>
                    </a:p>
                    <a:p>
                      <a:pPr marL="342900" indent="-342900">
                        <a:lnSpc>
                          <a:spcPct val="100000"/>
                        </a:lnSpc>
                        <a:spcAft>
                          <a:spcPts val="0"/>
                        </a:spcAft>
                        <a:buAutoNum type="arabicPeriod"/>
                      </a:pPr>
                      <a:r>
                        <a:rPr lang="en-US" sz="1800" baseline="0" dirty="0" smtClean="0">
                          <a:latin typeface="+mn-lt"/>
                          <a:ea typeface="Calibri"/>
                          <a:cs typeface="Times New Roman"/>
                        </a:rPr>
                        <a:t>Guide in </a:t>
                      </a:r>
                      <a:r>
                        <a:rPr lang="en-US" sz="1800" baseline="0" dirty="0" err="1" smtClean="0">
                          <a:latin typeface="+mn-lt"/>
                          <a:ea typeface="Calibri"/>
                          <a:cs typeface="Times New Roman"/>
                        </a:rPr>
                        <a:t>Remidial</a:t>
                      </a:r>
                      <a:r>
                        <a:rPr lang="en-US" sz="1800" baseline="0" dirty="0" smtClean="0">
                          <a:latin typeface="+mn-lt"/>
                          <a:ea typeface="Calibri"/>
                          <a:cs typeface="Times New Roman"/>
                        </a:rPr>
                        <a:t> </a:t>
                      </a:r>
                      <a:endParaRPr lang="id-ID" sz="1800" baseline="0" dirty="0" smtClean="0">
                        <a:latin typeface="+mn-lt"/>
                        <a:ea typeface="Calibri"/>
                        <a:cs typeface="Times New Roman"/>
                      </a:endParaRPr>
                    </a:p>
                    <a:p>
                      <a:pPr marL="342900" indent="-342900">
                        <a:lnSpc>
                          <a:spcPct val="100000"/>
                        </a:lnSpc>
                        <a:spcAft>
                          <a:spcPts val="0"/>
                        </a:spcAft>
                        <a:buAutoNum type="arabicPeriod"/>
                      </a:pPr>
                      <a:r>
                        <a:rPr lang="en-US" sz="1800" baseline="0" dirty="0" smtClean="0">
                          <a:latin typeface="+mn-lt"/>
                          <a:ea typeface="Calibri"/>
                          <a:cs typeface="Times New Roman"/>
                        </a:rPr>
                        <a:t>Enrichment Materials</a:t>
                      </a:r>
                    </a:p>
                    <a:p>
                      <a:pPr marL="342900" indent="-342900">
                        <a:lnSpc>
                          <a:spcPct val="100000"/>
                        </a:lnSpc>
                        <a:spcAft>
                          <a:spcPts val="0"/>
                        </a:spcAft>
                        <a:buAutoNum type="arabicPeriod"/>
                      </a:pPr>
                      <a:r>
                        <a:rPr lang="en-US" sz="1800" baseline="0" dirty="0" smtClean="0">
                          <a:latin typeface="+mn-lt"/>
                          <a:ea typeface="Calibri"/>
                          <a:cs typeface="Times New Roman"/>
                        </a:rPr>
                        <a:t>Interaction Guide for Teacher, Students and Parents</a:t>
                      </a:r>
                      <a:endParaRPr lang="en-US" sz="1800" dirty="0">
                        <a:latin typeface="+mn-lt"/>
                        <a:ea typeface="Calibri"/>
                        <a:cs typeface="Times New Roman"/>
                      </a:endParaRPr>
                    </a:p>
                  </a:txBody>
                  <a:tcPr marL="32337" marR="32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indent="127000">
                        <a:lnSpc>
                          <a:spcPct val="100000"/>
                        </a:lnSpc>
                        <a:spcAft>
                          <a:spcPts val="0"/>
                        </a:spcAft>
                      </a:pP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3" name="Title 6"/>
          <p:cNvSpPr txBox="1">
            <a:spLocks/>
          </p:cNvSpPr>
          <p:nvPr/>
        </p:nvSpPr>
        <p:spPr>
          <a:xfrm>
            <a:off x="0" y="0"/>
            <a:ext cx="9144000" cy="54868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4BACC6">
                    <a:lumMod val="75000"/>
                  </a:srgbClr>
                </a:solidFill>
              </a:rPr>
              <a:t>GRADE </a:t>
            </a:r>
            <a:r>
              <a:rPr lang="id-ID" sz="3600" b="1" dirty="0" smtClean="0">
                <a:solidFill>
                  <a:srgbClr val="4BACC6">
                    <a:lumMod val="75000"/>
                  </a:srgbClr>
                </a:solidFill>
              </a:rPr>
              <a:t>I</a:t>
            </a:r>
            <a:r>
              <a:rPr lang="en-US" sz="3600" b="1" dirty="0" smtClean="0">
                <a:solidFill>
                  <a:srgbClr val="4BACC6">
                    <a:lumMod val="75000"/>
                  </a:srgbClr>
                </a:solidFill>
              </a:rPr>
              <a:t> BOOKS</a:t>
            </a:r>
            <a:endParaRPr lang="id-ID" sz="3600" b="1" dirty="0" smtClean="0">
              <a:solidFill>
                <a:srgbClr val="F79646">
                  <a:lumMod val="75000"/>
                </a:srgbClr>
              </a:solidFill>
            </a:endParaRPr>
          </a:p>
        </p:txBody>
      </p:sp>
      <p:cxnSp>
        <p:nvCxnSpPr>
          <p:cNvPr id="4" name="Straight Connector 3"/>
          <p:cNvCxnSpPr/>
          <p:nvPr/>
        </p:nvCxnSpPr>
        <p:spPr>
          <a:xfrm>
            <a:off x="0" y="548680"/>
            <a:ext cx="9144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408739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26945620"/>
              </p:ext>
            </p:extLst>
          </p:nvPr>
        </p:nvGraphicFramePr>
        <p:xfrm>
          <a:off x="467544" y="692696"/>
          <a:ext cx="7992888" cy="6035040"/>
        </p:xfrm>
        <a:graphic>
          <a:graphicData uri="http://schemas.openxmlformats.org/drawingml/2006/table">
            <a:tbl>
              <a:tblPr/>
              <a:tblGrid>
                <a:gridCol w="1017113"/>
                <a:gridCol w="1215135"/>
                <a:gridCol w="1512168"/>
                <a:gridCol w="4248472"/>
              </a:tblGrid>
              <a:tr h="32536">
                <a:tc gridSpan="3">
                  <a:txBody>
                    <a:bodyPr/>
                    <a:lstStyle/>
                    <a:p>
                      <a:pPr algn="ctr">
                        <a:lnSpc>
                          <a:spcPct val="100000"/>
                        </a:lnSpc>
                        <a:spcAft>
                          <a:spcPts val="0"/>
                        </a:spcAft>
                      </a:pPr>
                      <a:r>
                        <a:rPr lang="en-US" sz="1800" b="1" dirty="0" smtClean="0">
                          <a:solidFill>
                            <a:sysClr val="windowText" lastClr="000000"/>
                          </a:solidFill>
                          <a:latin typeface="+mn-lt"/>
                          <a:ea typeface="Times New Roman"/>
                          <a:cs typeface="Times New Roman"/>
                        </a:rPr>
                        <a:t>Grade</a:t>
                      </a:r>
                      <a:endParaRPr lang="en-US" sz="1800" dirty="0">
                        <a:solidFill>
                          <a:sysClr val="windowText" lastClr="000000"/>
                        </a:solidFill>
                        <a:latin typeface="+mn-lt"/>
                        <a:ea typeface="Calibri"/>
                        <a:cs typeface="Times New Roman"/>
                      </a:endParaRPr>
                    </a:p>
                  </a:txBody>
                  <a:tcPr marL="28177" marR="28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hMerge="1">
                  <a:txBody>
                    <a:bodyPr/>
                    <a:lstStyle/>
                    <a:p>
                      <a:endParaRPr lang="en-US"/>
                    </a:p>
                  </a:txBody>
                  <a:tcPr/>
                </a:tc>
                <a:tc>
                  <a:txBody>
                    <a:bodyPr/>
                    <a:lstStyle/>
                    <a:p>
                      <a:pPr algn="ctr">
                        <a:lnSpc>
                          <a:spcPct val="100000"/>
                        </a:lnSpc>
                        <a:spcAft>
                          <a:spcPts val="0"/>
                        </a:spcAft>
                      </a:pPr>
                      <a:r>
                        <a:rPr lang="en-US" sz="1800" b="1" dirty="0" smtClean="0">
                          <a:solidFill>
                            <a:sysClr val="windowText" lastClr="000000"/>
                          </a:solidFill>
                          <a:latin typeface="+mn-lt"/>
                          <a:ea typeface="Times New Roman"/>
                          <a:cs typeface="Times New Roman"/>
                        </a:rPr>
                        <a:t>Book Title</a:t>
                      </a:r>
                      <a:endParaRPr lang="en-US" sz="1800" dirty="0">
                        <a:solidFill>
                          <a:sysClr val="windowText" lastClr="000000"/>
                        </a:solidFill>
                        <a:latin typeface="+mn-lt"/>
                        <a:ea typeface="Calibri"/>
                        <a:cs typeface="Times New Roman"/>
                      </a:endParaRPr>
                    </a:p>
                  </a:txBody>
                  <a:tcPr marL="28177" marR="28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44015">
                <a:tc rowSpan="16">
                  <a:txBody>
                    <a:bodyPr/>
                    <a:lstStyle/>
                    <a:p>
                      <a:pPr algn="ctr">
                        <a:lnSpc>
                          <a:spcPct val="100000"/>
                        </a:lnSpc>
                        <a:spcAft>
                          <a:spcPts val="0"/>
                        </a:spcAft>
                      </a:pPr>
                      <a:r>
                        <a:rPr lang="en-US" sz="1800" b="1" dirty="0" smtClean="0">
                          <a:solidFill>
                            <a:srgbClr val="000000"/>
                          </a:solidFill>
                          <a:latin typeface="+mn-lt"/>
                          <a:ea typeface="Times New Roman"/>
                          <a:cs typeface="Times New Roman"/>
                        </a:rPr>
                        <a:t>GRADE IV</a:t>
                      </a:r>
                      <a:endParaRPr lang="en-US" sz="1800" dirty="0">
                        <a:latin typeface="+mn-lt"/>
                        <a:ea typeface="Calibri"/>
                        <a:cs typeface="Times New Roman"/>
                      </a:endParaRPr>
                    </a:p>
                  </a:txBody>
                  <a:tcPr marL="28177" marR="28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15">
                  <a:txBody>
                    <a:bodyPr/>
                    <a:lstStyle/>
                    <a:p>
                      <a:pPr algn="ctr">
                        <a:lnSpc>
                          <a:spcPct val="100000"/>
                        </a:lnSpc>
                        <a:spcAft>
                          <a:spcPts val="0"/>
                        </a:spcAft>
                      </a:pPr>
                      <a:r>
                        <a:rPr lang="en-US" sz="1800" b="1" dirty="0" smtClean="0">
                          <a:solidFill>
                            <a:schemeClr val="tx1"/>
                          </a:solidFill>
                          <a:latin typeface="+mn-lt"/>
                          <a:ea typeface="Times New Roman"/>
                          <a:cs typeface="Times New Roman"/>
                        </a:rPr>
                        <a:t>STUDENT</a:t>
                      </a:r>
                      <a:endParaRPr lang="en-US" sz="1800" dirty="0">
                        <a:solidFill>
                          <a:schemeClr val="tx1"/>
                        </a:solidFill>
                        <a:latin typeface="+mn-lt"/>
                        <a:ea typeface="Calibri"/>
                        <a:cs typeface="Times New Roman"/>
                      </a:endParaRPr>
                    </a:p>
                  </a:txBody>
                  <a:tcPr marL="28177" marR="28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9">
                  <a:txBody>
                    <a:bodyPr/>
                    <a:lstStyle/>
                    <a:p>
                      <a:pPr algn="ctr">
                        <a:lnSpc>
                          <a:spcPct val="100000"/>
                        </a:lnSpc>
                        <a:spcAft>
                          <a:spcPts val="0"/>
                        </a:spcAft>
                      </a:pPr>
                      <a:r>
                        <a:rPr lang="en-US" sz="1800" b="1" dirty="0" smtClean="0">
                          <a:solidFill>
                            <a:srgbClr val="000000"/>
                          </a:solidFill>
                          <a:latin typeface="+mn-lt"/>
                          <a:ea typeface="Times New Roman"/>
                          <a:cs typeface="Times New Roman"/>
                        </a:rPr>
                        <a:t>THEMATIC</a:t>
                      </a:r>
                      <a:endParaRPr lang="en-US" sz="1800" dirty="0">
                        <a:latin typeface="+mn-lt"/>
                        <a:ea typeface="Calibri"/>
                        <a:cs typeface="Times New Roman"/>
                      </a:endParaRPr>
                    </a:p>
                  </a:txBody>
                  <a:tcPr marL="28177" marR="28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pPr>
                      <a:r>
                        <a:rPr lang="en-US" sz="1800" dirty="0">
                          <a:solidFill>
                            <a:srgbClr val="000000"/>
                          </a:solidFill>
                          <a:latin typeface="+mn-lt"/>
                          <a:ea typeface="Times New Roman"/>
                          <a:cs typeface="Times New Roman"/>
                        </a:rPr>
                        <a:t>1.  </a:t>
                      </a:r>
                      <a:r>
                        <a:rPr lang="en-US" sz="1800" dirty="0" smtClean="0">
                          <a:solidFill>
                            <a:srgbClr val="000000"/>
                          </a:solidFill>
                          <a:latin typeface="+mn-lt"/>
                          <a:ea typeface="Times New Roman"/>
                          <a:cs typeface="Times New Roman"/>
                        </a:rPr>
                        <a:t>The</a:t>
                      </a:r>
                      <a:r>
                        <a:rPr lang="en-US" sz="1800" baseline="0" dirty="0" smtClean="0">
                          <a:solidFill>
                            <a:srgbClr val="000000"/>
                          </a:solidFill>
                          <a:latin typeface="+mn-lt"/>
                          <a:ea typeface="Times New Roman"/>
                          <a:cs typeface="Times New Roman"/>
                        </a:rPr>
                        <a:t> Beauty of Togetherness</a:t>
                      </a:r>
                      <a:endParaRPr lang="en-US" sz="1800" dirty="0">
                        <a:latin typeface="+mn-lt"/>
                        <a:ea typeface="Calibri"/>
                        <a:cs typeface="Times New Roman"/>
                      </a:endParaRPr>
                    </a:p>
                  </a:txBody>
                  <a:tcPr marL="28177" marR="28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40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dirty="0">
                          <a:solidFill>
                            <a:srgbClr val="000000"/>
                          </a:solidFill>
                          <a:latin typeface="+mn-lt"/>
                          <a:ea typeface="Times New Roman"/>
                          <a:cs typeface="Times New Roman"/>
                        </a:rPr>
                        <a:t>2.   </a:t>
                      </a:r>
                      <a:r>
                        <a:rPr lang="en-US" sz="1800" dirty="0" smtClean="0">
                          <a:solidFill>
                            <a:srgbClr val="000000"/>
                          </a:solidFill>
                          <a:latin typeface="+mn-lt"/>
                          <a:ea typeface="Times New Roman"/>
                          <a:cs typeface="Times New Roman"/>
                        </a:rPr>
                        <a:t>Energy</a:t>
                      </a:r>
                      <a:r>
                        <a:rPr lang="en-US" sz="1800" baseline="0" dirty="0" smtClean="0">
                          <a:solidFill>
                            <a:srgbClr val="000000"/>
                          </a:solidFill>
                          <a:latin typeface="+mn-lt"/>
                          <a:ea typeface="Times New Roman"/>
                          <a:cs typeface="Times New Roman"/>
                        </a:rPr>
                        <a:t> Saving</a:t>
                      </a:r>
                      <a:endParaRPr lang="en-US" sz="1800" dirty="0">
                        <a:latin typeface="+mn-lt"/>
                        <a:ea typeface="Calibri"/>
                        <a:cs typeface="Times New Roman"/>
                      </a:endParaRPr>
                    </a:p>
                  </a:txBody>
                  <a:tcPr marL="28177" marR="28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40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dirty="0">
                          <a:solidFill>
                            <a:srgbClr val="000000"/>
                          </a:solidFill>
                          <a:latin typeface="+mn-lt"/>
                          <a:ea typeface="Times New Roman"/>
                          <a:cs typeface="Times New Roman"/>
                        </a:rPr>
                        <a:t>3.   </a:t>
                      </a:r>
                      <a:r>
                        <a:rPr lang="en-US" sz="1800" dirty="0" smtClean="0">
                          <a:solidFill>
                            <a:srgbClr val="000000"/>
                          </a:solidFill>
                          <a:latin typeface="+mn-lt"/>
                          <a:ea typeface="Times New Roman"/>
                          <a:cs typeface="Times New Roman"/>
                        </a:rPr>
                        <a:t>Care about other Creature</a:t>
                      </a:r>
                      <a:endParaRPr lang="en-US" sz="1800" dirty="0">
                        <a:latin typeface="+mn-lt"/>
                        <a:ea typeface="Calibri"/>
                        <a:cs typeface="Times New Roman"/>
                      </a:endParaRPr>
                    </a:p>
                  </a:txBody>
                  <a:tcPr marL="28177" marR="28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21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dirty="0">
                          <a:solidFill>
                            <a:srgbClr val="000000"/>
                          </a:solidFill>
                          <a:latin typeface="+mn-lt"/>
                          <a:ea typeface="Times New Roman"/>
                          <a:cs typeface="Times New Roman"/>
                        </a:rPr>
                        <a:t>4.   </a:t>
                      </a:r>
                      <a:r>
                        <a:rPr lang="en-US" sz="1800" dirty="0" smtClean="0">
                          <a:solidFill>
                            <a:srgbClr val="000000"/>
                          </a:solidFill>
                          <a:latin typeface="+mn-lt"/>
                          <a:ea typeface="Times New Roman"/>
                          <a:cs typeface="Times New Roman"/>
                        </a:rPr>
                        <a:t>Sharing Jobs</a:t>
                      </a:r>
                      <a:endParaRPr lang="en-US" sz="1800" dirty="0">
                        <a:latin typeface="+mn-lt"/>
                        <a:ea typeface="Calibri"/>
                        <a:cs typeface="Times New Roman"/>
                      </a:endParaRPr>
                    </a:p>
                  </a:txBody>
                  <a:tcPr marL="28177" marR="28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40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dirty="0">
                          <a:solidFill>
                            <a:srgbClr val="000000"/>
                          </a:solidFill>
                          <a:latin typeface="+mn-lt"/>
                          <a:ea typeface="Times New Roman"/>
                          <a:cs typeface="Times New Roman"/>
                        </a:rPr>
                        <a:t>5.   </a:t>
                      </a:r>
                      <a:r>
                        <a:rPr lang="en-US" sz="1800" dirty="0" err="1" smtClean="0">
                          <a:solidFill>
                            <a:srgbClr val="000000"/>
                          </a:solidFill>
                          <a:latin typeface="+mn-lt"/>
                          <a:ea typeface="Times New Roman"/>
                          <a:cs typeface="Times New Roman"/>
                        </a:rPr>
                        <a:t>Honouring</a:t>
                      </a:r>
                      <a:r>
                        <a:rPr lang="en-US" sz="1800" dirty="0" smtClean="0">
                          <a:solidFill>
                            <a:srgbClr val="000000"/>
                          </a:solidFill>
                          <a:latin typeface="+mn-lt"/>
                          <a:ea typeface="Times New Roman"/>
                          <a:cs typeface="Times New Roman"/>
                        </a:rPr>
                        <a:t> the </a:t>
                      </a:r>
                      <a:r>
                        <a:rPr lang="en-US" sz="1800" dirty="0" err="1" smtClean="0">
                          <a:solidFill>
                            <a:srgbClr val="000000"/>
                          </a:solidFill>
                          <a:latin typeface="+mn-lt"/>
                          <a:ea typeface="Times New Roman"/>
                          <a:cs typeface="Times New Roman"/>
                        </a:rPr>
                        <a:t>Herroes</a:t>
                      </a:r>
                      <a:endParaRPr lang="en-US" sz="1800" dirty="0">
                        <a:latin typeface="+mn-lt"/>
                        <a:ea typeface="Calibri"/>
                        <a:cs typeface="Times New Roman"/>
                      </a:endParaRPr>
                    </a:p>
                  </a:txBody>
                  <a:tcPr marL="28177" marR="28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21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dirty="0">
                          <a:solidFill>
                            <a:srgbClr val="000000"/>
                          </a:solidFill>
                          <a:latin typeface="+mn-lt"/>
                          <a:ea typeface="Times New Roman"/>
                          <a:cs typeface="Times New Roman"/>
                        </a:rPr>
                        <a:t>6.   </a:t>
                      </a:r>
                      <a:r>
                        <a:rPr lang="en-US" sz="1800" dirty="0" smtClean="0">
                          <a:solidFill>
                            <a:srgbClr val="000000"/>
                          </a:solidFill>
                          <a:latin typeface="+mn-lt"/>
                          <a:ea typeface="Times New Roman"/>
                          <a:cs typeface="Times New Roman"/>
                        </a:rPr>
                        <a:t>The Beauty of My country</a:t>
                      </a:r>
                      <a:endParaRPr lang="en-US" sz="1800" dirty="0">
                        <a:latin typeface="+mn-lt"/>
                        <a:ea typeface="Calibri"/>
                        <a:cs typeface="Times New Roman"/>
                      </a:endParaRPr>
                    </a:p>
                  </a:txBody>
                  <a:tcPr marL="28177" marR="28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21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dirty="0">
                          <a:solidFill>
                            <a:srgbClr val="000000"/>
                          </a:solidFill>
                          <a:latin typeface="+mn-lt"/>
                          <a:ea typeface="Times New Roman"/>
                          <a:cs typeface="Times New Roman"/>
                        </a:rPr>
                        <a:t>7.  </a:t>
                      </a:r>
                      <a:r>
                        <a:rPr lang="en-US" sz="1800" dirty="0" smtClean="0">
                          <a:solidFill>
                            <a:srgbClr val="000000"/>
                          </a:solidFill>
                          <a:latin typeface="+mn-lt"/>
                          <a:ea typeface="Times New Roman"/>
                          <a:cs typeface="Times New Roman"/>
                        </a:rPr>
                        <a:t>My Idea</a:t>
                      </a:r>
                      <a:endParaRPr lang="en-US" sz="1800" dirty="0">
                        <a:latin typeface="+mn-lt"/>
                        <a:ea typeface="Calibri"/>
                        <a:cs typeface="Times New Roman"/>
                      </a:endParaRPr>
                    </a:p>
                  </a:txBody>
                  <a:tcPr marL="28177" marR="28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40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dirty="0">
                          <a:solidFill>
                            <a:srgbClr val="000000"/>
                          </a:solidFill>
                          <a:latin typeface="+mn-lt"/>
                          <a:ea typeface="Times New Roman"/>
                          <a:cs typeface="Times New Roman"/>
                        </a:rPr>
                        <a:t>8.   </a:t>
                      </a:r>
                      <a:r>
                        <a:rPr lang="en-US" sz="1800" dirty="0" smtClean="0">
                          <a:solidFill>
                            <a:srgbClr val="000000"/>
                          </a:solidFill>
                          <a:latin typeface="+mn-lt"/>
                          <a:ea typeface="Times New Roman"/>
                          <a:cs typeface="Times New Roman"/>
                        </a:rPr>
                        <a:t>My </a:t>
                      </a:r>
                      <a:r>
                        <a:rPr lang="en-US" sz="1800" dirty="0" err="1" smtClean="0">
                          <a:solidFill>
                            <a:srgbClr val="000000"/>
                          </a:solidFill>
                          <a:latin typeface="+mn-lt"/>
                          <a:ea typeface="Times New Roman"/>
                          <a:cs typeface="Times New Roman"/>
                        </a:rPr>
                        <a:t>Regon</a:t>
                      </a:r>
                      <a:endParaRPr lang="en-US" sz="1800" dirty="0">
                        <a:latin typeface="+mn-lt"/>
                        <a:ea typeface="Calibri"/>
                        <a:cs typeface="Times New Roman"/>
                      </a:endParaRPr>
                    </a:p>
                  </a:txBody>
                  <a:tcPr marL="28177" marR="28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40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dirty="0">
                          <a:solidFill>
                            <a:srgbClr val="000000"/>
                          </a:solidFill>
                          <a:latin typeface="+mn-lt"/>
                          <a:ea typeface="Times New Roman"/>
                          <a:cs typeface="Times New Roman"/>
                        </a:rPr>
                        <a:t>9.   </a:t>
                      </a:r>
                      <a:r>
                        <a:rPr lang="en-US" sz="1800" dirty="0" smtClean="0">
                          <a:solidFill>
                            <a:srgbClr val="000000"/>
                          </a:solidFill>
                          <a:latin typeface="+mn-lt"/>
                          <a:ea typeface="Times New Roman"/>
                          <a:cs typeface="Times New Roman"/>
                        </a:rPr>
                        <a:t>Healthy and Nutritious Foods</a:t>
                      </a:r>
                      <a:endParaRPr lang="en-US" sz="1800" dirty="0">
                        <a:latin typeface="+mn-lt"/>
                        <a:ea typeface="Calibri"/>
                        <a:cs typeface="Times New Roman"/>
                      </a:endParaRPr>
                    </a:p>
                  </a:txBody>
                  <a:tcPr marL="28177" marR="28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4015">
                <a:tc vMerge="1">
                  <a:txBody>
                    <a:bodyPr/>
                    <a:lstStyle/>
                    <a:p>
                      <a:endParaRPr lang="en-US"/>
                    </a:p>
                  </a:txBody>
                  <a:tcPr/>
                </a:tc>
                <a:tc vMerge="1">
                  <a:txBody>
                    <a:bodyPr/>
                    <a:lstStyle/>
                    <a:p>
                      <a:endParaRPr lang="en-US"/>
                    </a:p>
                  </a:txBody>
                  <a:tcPr/>
                </a:tc>
                <a:tc rowSpan="6">
                  <a:txBody>
                    <a:bodyPr/>
                    <a:lstStyle/>
                    <a:p>
                      <a:pPr algn="ctr">
                        <a:lnSpc>
                          <a:spcPct val="100000"/>
                        </a:lnSpc>
                        <a:spcAft>
                          <a:spcPts val="0"/>
                        </a:spcAft>
                      </a:pPr>
                      <a:r>
                        <a:rPr lang="en-US" sz="1800" b="1" dirty="0" smtClean="0">
                          <a:solidFill>
                            <a:srgbClr val="000000"/>
                          </a:solidFill>
                          <a:latin typeface="+mn-lt"/>
                          <a:ea typeface="Times New Roman"/>
                          <a:cs typeface="Times New Roman"/>
                        </a:rPr>
                        <a:t>RELIGION</a:t>
                      </a:r>
                      <a:endParaRPr lang="en-US" sz="1800" dirty="0">
                        <a:latin typeface="+mn-lt"/>
                        <a:ea typeface="Calibri"/>
                        <a:cs typeface="Times New Roman"/>
                      </a:endParaRPr>
                    </a:p>
                  </a:txBody>
                  <a:tcPr marL="28177" marR="28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9. </a:t>
                      </a:r>
                      <a:r>
                        <a:rPr lang="en-US" sz="1800" dirty="0" smtClean="0">
                          <a:solidFill>
                            <a:srgbClr val="000000"/>
                          </a:solidFill>
                          <a:latin typeface="+mn-lt"/>
                          <a:ea typeface="Times New Roman"/>
                          <a:cs typeface="Times New Roman"/>
                        </a:rPr>
                        <a:t>Islam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40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smtClean="0">
                          <a:solidFill>
                            <a:srgbClr val="000000"/>
                          </a:solidFill>
                          <a:latin typeface="+mn-lt"/>
                          <a:ea typeface="Times New Roman"/>
                          <a:cs typeface="Times New Roman"/>
                        </a:rPr>
                        <a:t>10.Christian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40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11. </a:t>
                      </a:r>
                      <a:r>
                        <a:rPr lang="en-US" sz="1800" dirty="0" smtClean="0">
                          <a:solidFill>
                            <a:srgbClr val="000000"/>
                          </a:solidFill>
                          <a:latin typeface="+mn-lt"/>
                          <a:ea typeface="Times New Roman"/>
                          <a:cs typeface="Times New Roman"/>
                        </a:rPr>
                        <a:t>Catholic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40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12. </a:t>
                      </a:r>
                      <a:r>
                        <a:rPr lang="en-US" sz="1800" dirty="0" smtClean="0">
                          <a:solidFill>
                            <a:srgbClr val="000000"/>
                          </a:solidFill>
                          <a:latin typeface="+mn-lt"/>
                          <a:ea typeface="Times New Roman"/>
                          <a:cs typeface="Times New Roman"/>
                        </a:rPr>
                        <a:t>Hindu</a:t>
                      </a:r>
                      <a:r>
                        <a:rPr lang="en-US" sz="1800" baseline="0" dirty="0" smtClean="0">
                          <a:solidFill>
                            <a:srgbClr val="000000"/>
                          </a:solidFill>
                          <a:latin typeface="+mn-lt"/>
                          <a:ea typeface="Times New Roman"/>
                          <a:cs typeface="Times New Roman"/>
                        </a:rPr>
                        <a:t> </a:t>
                      </a:r>
                      <a:r>
                        <a:rPr lang="en-US" sz="1800" dirty="0" smtClean="0">
                          <a:solidFill>
                            <a:srgbClr val="000000"/>
                          </a:solidFill>
                          <a:latin typeface="+mn-lt"/>
                          <a:ea typeface="Times New Roman"/>
                          <a:cs typeface="Times New Roman"/>
                        </a:rPr>
                        <a:t>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40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smtClean="0">
                          <a:solidFill>
                            <a:srgbClr val="000000"/>
                          </a:solidFill>
                          <a:latin typeface="+mn-lt"/>
                          <a:ea typeface="Times New Roman"/>
                          <a:cs typeface="Times New Roman"/>
                        </a:rPr>
                        <a:t>13.Budhism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40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14. </a:t>
                      </a:r>
                      <a:r>
                        <a:rPr lang="en-US" sz="1800" dirty="0" smtClean="0">
                          <a:solidFill>
                            <a:srgbClr val="000000"/>
                          </a:solidFill>
                          <a:latin typeface="+mn-lt"/>
                          <a:ea typeface="Times New Roman"/>
                          <a:cs typeface="Times New Roman"/>
                        </a:rPr>
                        <a:t>Kong </a:t>
                      </a:r>
                      <a:r>
                        <a:rPr lang="en-US" sz="1800" dirty="0" err="1" smtClean="0">
                          <a:solidFill>
                            <a:srgbClr val="000000"/>
                          </a:solidFill>
                          <a:latin typeface="+mn-lt"/>
                          <a:ea typeface="Times New Roman"/>
                          <a:cs typeface="Times New Roman"/>
                        </a:rPr>
                        <a:t>Hucu</a:t>
                      </a:r>
                      <a:r>
                        <a:rPr lang="en-US" sz="1800" dirty="0" smtClean="0">
                          <a:solidFill>
                            <a:srgbClr val="000000"/>
                          </a:solidFill>
                          <a:latin typeface="+mn-lt"/>
                          <a:ea typeface="Times New Roman"/>
                          <a:cs typeface="Times New Roman"/>
                        </a:rPr>
                        <a:t>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78332">
                <a:tc vMerge="1">
                  <a:txBody>
                    <a:bodyPr/>
                    <a:lstStyle/>
                    <a:p>
                      <a:endParaRPr lang="en-US"/>
                    </a:p>
                  </a:txBody>
                  <a:tcPr/>
                </a:tc>
                <a:tc>
                  <a:txBody>
                    <a:bodyPr/>
                    <a:lstStyle/>
                    <a:p>
                      <a:pPr algn="ctr">
                        <a:lnSpc>
                          <a:spcPct val="100000"/>
                        </a:lnSpc>
                        <a:spcAft>
                          <a:spcPts val="0"/>
                        </a:spcAft>
                      </a:pPr>
                      <a:r>
                        <a:rPr lang="en-US" sz="1800" b="1" dirty="0" smtClean="0">
                          <a:solidFill>
                            <a:srgbClr val="000000"/>
                          </a:solidFill>
                          <a:latin typeface="+mn-lt"/>
                          <a:ea typeface="Times New Roman"/>
                          <a:cs typeface="Times New Roman"/>
                        </a:rPr>
                        <a:t>TEACHER</a:t>
                      </a:r>
                      <a:endParaRPr lang="en-US" sz="1800" dirty="0">
                        <a:latin typeface="+mn-lt"/>
                        <a:ea typeface="Calibri"/>
                        <a:cs typeface="Times New Roman"/>
                      </a:endParaRPr>
                    </a:p>
                  </a:txBody>
                  <a:tcPr marL="28177" marR="28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indent="0">
                        <a:lnSpc>
                          <a:spcPct val="100000"/>
                        </a:lnSpc>
                        <a:spcAft>
                          <a:spcPts val="0"/>
                        </a:spcAft>
                      </a:pPr>
                      <a:r>
                        <a:rPr lang="en-US" sz="1800" dirty="0" smtClean="0">
                          <a:latin typeface="+mn-lt"/>
                          <a:ea typeface="Calibri"/>
                          <a:cs typeface="Times New Roman"/>
                        </a:rPr>
                        <a:t>Teachers’ Books</a:t>
                      </a:r>
                      <a:r>
                        <a:rPr lang="en-US" sz="1800" baseline="0" dirty="0" smtClean="0">
                          <a:latin typeface="+mn-lt"/>
                          <a:ea typeface="Calibri"/>
                          <a:cs typeface="Times New Roman"/>
                        </a:rPr>
                        <a:t> are completed with </a:t>
                      </a:r>
                      <a:r>
                        <a:rPr lang="id-ID" sz="1800" baseline="0" dirty="0" smtClean="0">
                          <a:latin typeface="+mn-lt"/>
                          <a:ea typeface="Calibri"/>
                          <a:cs typeface="Times New Roman"/>
                        </a:rPr>
                        <a:t>:</a:t>
                      </a:r>
                    </a:p>
                    <a:p>
                      <a:pPr marL="342900" indent="-342900">
                        <a:lnSpc>
                          <a:spcPct val="100000"/>
                        </a:lnSpc>
                        <a:spcAft>
                          <a:spcPts val="0"/>
                        </a:spcAft>
                        <a:buAutoNum type="arabicPeriod"/>
                      </a:pPr>
                      <a:r>
                        <a:rPr lang="en-US" sz="1800" baseline="0" dirty="0" smtClean="0">
                          <a:latin typeface="+mn-lt"/>
                          <a:ea typeface="Calibri"/>
                          <a:cs typeface="Times New Roman"/>
                        </a:rPr>
                        <a:t>Guide in teaching and learning process</a:t>
                      </a:r>
                      <a:endParaRPr lang="id-ID" sz="1800" baseline="0" dirty="0" smtClean="0">
                        <a:latin typeface="+mn-lt"/>
                        <a:ea typeface="Calibri"/>
                        <a:cs typeface="Times New Roman"/>
                      </a:endParaRPr>
                    </a:p>
                    <a:p>
                      <a:pPr marL="342900" indent="-342900">
                        <a:lnSpc>
                          <a:spcPct val="100000"/>
                        </a:lnSpc>
                        <a:spcAft>
                          <a:spcPts val="0"/>
                        </a:spcAft>
                        <a:buAutoNum type="arabicPeriod"/>
                      </a:pPr>
                      <a:r>
                        <a:rPr lang="en-US" sz="1800" baseline="0" dirty="0" smtClean="0">
                          <a:latin typeface="+mn-lt"/>
                          <a:ea typeface="Calibri"/>
                          <a:cs typeface="Times New Roman"/>
                        </a:rPr>
                        <a:t>Guide in Assessment</a:t>
                      </a:r>
                      <a:endParaRPr lang="id-ID" sz="1800" baseline="0" dirty="0" smtClean="0">
                        <a:latin typeface="+mn-lt"/>
                        <a:ea typeface="Calibri"/>
                        <a:cs typeface="Times New Roman"/>
                      </a:endParaRPr>
                    </a:p>
                    <a:p>
                      <a:pPr marL="342900" indent="-342900">
                        <a:lnSpc>
                          <a:spcPct val="100000"/>
                        </a:lnSpc>
                        <a:spcAft>
                          <a:spcPts val="0"/>
                        </a:spcAft>
                        <a:buAutoNum type="arabicPeriod"/>
                      </a:pPr>
                      <a:r>
                        <a:rPr lang="en-US" sz="1800" baseline="0" dirty="0" smtClean="0">
                          <a:latin typeface="+mn-lt"/>
                          <a:ea typeface="Calibri"/>
                          <a:cs typeface="Times New Roman"/>
                        </a:rPr>
                        <a:t>Guide in </a:t>
                      </a:r>
                      <a:r>
                        <a:rPr lang="en-US" sz="1800" baseline="0" dirty="0" err="1" smtClean="0">
                          <a:latin typeface="+mn-lt"/>
                          <a:ea typeface="Calibri"/>
                          <a:cs typeface="Times New Roman"/>
                        </a:rPr>
                        <a:t>Remidial</a:t>
                      </a:r>
                      <a:r>
                        <a:rPr lang="en-US" sz="1800" baseline="0" dirty="0" smtClean="0">
                          <a:latin typeface="+mn-lt"/>
                          <a:ea typeface="Calibri"/>
                          <a:cs typeface="Times New Roman"/>
                        </a:rPr>
                        <a:t> </a:t>
                      </a:r>
                      <a:endParaRPr lang="id-ID" sz="1800" baseline="0" dirty="0" smtClean="0">
                        <a:latin typeface="+mn-lt"/>
                        <a:ea typeface="Calibri"/>
                        <a:cs typeface="Times New Roman"/>
                      </a:endParaRPr>
                    </a:p>
                    <a:p>
                      <a:pPr marL="342900" indent="-342900">
                        <a:lnSpc>
                          <a:spcPct val="100000"/>
                        </a:lnSpc>
                        <a:spcAft>
                          <a:spcPts val="0"/>
                        </a:spcAft>
                        <a:buAutoNum type="arabicPeriod"/>
                      </a:pPr>
                      <a:r>
                        <a:rPr lang="en-US" sz="1800" baseline="0" dirty="0" smtClean="0">
                          <a:latin typeface="+mn-lt"/>
                          <a:ea typeface="Calibri"/>
                          <a:cs typeface="Times New Roman"/>
                        </a:rPr>
                        <a:t>Enrichment Materials</a:t>
                      </a:r>
                    </a:p>
                    <a:p>
                      <a:pPr marL="342900" indent="-342900">
                        <a:lnSpc>
                          <a:spcPct val="100000"/>
                        </a:lnSpc>
                        <a:spcAft>
                          <a:spcPts val="0"/>
                        </a:spcAft>
                        <a:buAutoNum type="arabicPeriod"/>
                      </a:pPr>
                      <a:r>
                        <a:rPr lang="en-US" sz="1800" baseline="0" dirty="0" smtClean="0">
                          <a:latin typeface="+mn-lt"/>
                          <a:ea typeface="Calibri"/>
                          <a:cs typeface="Times New Roman"/>
                        </a:rPr>
                        <a:t>Interaction Guide for Teacher, Students and Parents</a:t>
                      </a:r>
                      <a:endParaRPr lang="en-US" sz="1800" dirty="0">
                        <a:latin typeface="+mn-lt"/>
                        <a:ea typeface="Calibri"/>
                        <a:cs typeface="Times New Roman"/>
                      </a:endParaRPr>
                    </a:p>
                  </a:txBody>
                  <a:tcPr marL="28177" marR="28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0"/>
                        </a:spcAft>
                      </a:pPr>
                      <a:endParaRPr lang="en-US" sz="1200" dirty="0">
                        <a:latin typeface="+mn-lt"/>
                        <a:ea typeface="Calibri"/>
                        <a:cs typeface="Times New Roman"/>
                      </a:endParaRPr>
                    </a:p>
                  </a:txBody>
                  <a:tcPr marL="28177" marR="28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4" name="Title 6"/>
          <p:cNvSpPr txBox="1">
            <a:spLocks/>
          </p:cNvSpPr>
          <p:nvPr/>
        </p:nvSpPr>
        <p:spPr>
          <a:xfrm>
            <a:off x="0" y="0"/>
            <a:ext cx="9144000" cy="54868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dirty="0" smtClean="0">
              <a:solidFill>
                <a:srgbClr val="4BACC6">
                  <a:lumMod val="75000"/>
                </a:srgbClr>
              </a:solidFill>
            </a:endParaRPr>
          </a:p>
          <a:p>
            <a:r>
              <a:rPr lang="en-US" sz="11100" b="1" dirty="0" smtClean="0">
                <a:solidFill>
                  <a:srgbClr val="4BACC6">
                    <a:lumMod val="75000"/>
                  </a:srgbClr>
                </a:solidFill>
              </a:rPr>
              <a:t>GRADE </a:t>
            </a:r>
            <a:r>
              <a:rPr lang="id-ID" sz="11100" b="1" dirty="0" smtClean="0">
                <a:solidFill>
                  <a:srgbClr val="4BACC6">
                    <a:lumMod val="75000"/>
                  </a:srgbClr>
                </a:solidFill>
              </a:rPr>
              <a:t>I</a:t>
            </a:r>
            <a:r>
              <a:rPr lang="en-US" sz="11100" b="1" dirty="0" smtClean="0">
                <a:solidFill>
                  <a:srgbClr val="4BACC6">
                    <a:lumMod val="75000"/>
                  </a:srgbClr>
                </a:solidFill>
              </a:rPr>
              <a:t>V BOOKS</a:t>
            </a:r>
            <a:endParaRPr lang="id-ID" sz="11100" b="1" dirty="0" smtClean="0">
              <a:solidFill>
                <a:srgbClr val="F79646">
                  <a:lumMod val="75000"/>
                </a:srgbClr>
              </a:solidFill>
            </a:endParaRPr>
          </a:p>
          <a:p>
            <a:pPr fontAlgn="auto">
              <a:spcAft>
                <a:spcPts val="0"/>
              </a:spcAft>
            </a:pPr>
            <a:endParaRPr lang="id-ID" sz="3600" b="1" dirty="0" smtClean="0">
              <a:solidFill>
                <a:srgbClr val="F79646">
                  <a:lumMod val="75000"/>
                </a:srgbClr>
              </a:solidFill>
            </a:endParaRPr>
          </a:p>
        </p:txBody>
      </p:sp>
      <p:cxnSp>
        <p:nvCxnSpPr>
          <p:cNvPr id="5" name="Straight Connector 4"/>
          <p:cNvCxnSpPr/>
          <p:nvPr/>
        </p:nvCxnSpPr>
        <p:spPr>
          <a:xfrm>
            <a:off x="0" y="548680"/>
            <a:ext cx="9144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562850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69261042"/>
              </p:ext>
            </p:extLst>
          </p:nvPr>
        </p:nvGraphicFramePr>
        <p:xfrm>
          <a:off x="539550" y="692696"/>
          <a:ext cx="7992889" cy="6035040"/>
        </p:xfrm>
        <a:graphic>
          <a:graphicData uri="http://schemas.openxmlformats.org/drawingml/2006/table">
            <a:tbl>
              <a:tblPr/>
              <a:tblGrid>
                <a:gridCol w="1152130"/>
                <a:gridCol w="1080120"/>
                <a:gridCol w="2016224"/>
                <a:gridCol w="3744415"/>
              </a:tblGrid>
              <a:tr h="140116">
                <a:tc gridSpan="3">
                  <a:txBody>
                    <a:bodyPr/>
                    <a:lstStyle/>
                    <a:p>
                      <a:pPr algn="ctr">
                        <a:lnSpc>
                          <a:spcPct val="100000"/>
                        </a:lnSpc>
                        <a:spcAft>
                          <a:spcPts val="0"/>
                        </a:spcAft>
                      </a:pPr>
                      <a:r>
                        <a:rPr lang="en-US" sz="1800" b="1" dirty="0" err="1">
                          <a:solidFill>
                            <a:sysClr val="windowText" lastClr="000000"/>
                          </a:solidFill>
                          <a:latin typeface="Calibri"/>
                          <a:ea typeface="Times New Roman"/>
                          <a:cs typeface="Times New Roman"/>
                        </a:rPr>
                        <a:t>Kelas</a:t>
                      </a:r>
                      <a:endParaRPr lang="en-US" sz="1800" dirty="0">
                        <a:solidFill>
                          <a:sysClr val="windowText" lastClr="000000"/>
                        </a:solidFill>
                        <a:latin typeface="Calibri"/>
                        <a:ea typeface="Calibri"/>
                        <a:cs typeface="Times New Roman"/>
                      </a:endParaRPr>
                    </a:p>
                  </a:txBody>
                  <a:tcPr marL="34470" marR="3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hMerge="1">
                  <a:txBody>
                    <a:bodyPr/>
                    <a:lstStyle/>
                    <a:p>
                      <a:endParaRPr lang="en-US"/>
                    </a:p>
                  </a:txBody>
                  <a:tcPr/>
                </a:tc>
                <a:tc>
                  <a:txBody>
                    <a:bodyPr/>
                    <a:lstStyle/>
                    <a:p>
                      <a:pPr algn="ctr">
                        <a:lnSpc>
                          <a:spcPct val="100000"/>
                        </a:lnSpc>
                        <a:spcAft>
                          <a:spcPts val="0"/>
                        </a:spcAft>
                      </a:pPr>
                      <a:r>
                        <a:rPr lang="en-US" sz="1800" b="1" dirty="0" err="1">
                          <a:solidFill>
                            <a:sysClr val="windowText" lastClr="000000"/>
                          </a:solidFill>
                          <a:latin typeface="Calibri"/>
                          <a:ea typeface="Times New Roman"/>
                          <a:cs typeface="Times New Roman"/>
                        </a:rPr>
                        <a:t>Judul</a:t>
                      </a:r>
                      <a:r>
                        <a:rPr lang="en-US" sz="1800" b="1" dirty="0">
                          <a:solidFill>
                            <a:sysClr val="windowText" lastClr="000000"/>
                          </a:solidFill>
                          <a:latin typeface="Calibri"/>
                          <a:ea typeface="Times New Roman"/>
                          <a:cs typeface="Times New Roman"/>
                        </a:rPr>
                        <a:t> </a:t>
                      </a:r>
                      <a:r>
                        <a:rPr lang="en-US" sz="1800" b="1" dirty="0" err="1">
                          <a:solidFill>
                            <a:sysClr val="windowText" lastClr="000000"/>
                          </a:solidFill>
                          <a:latin typeface="Calibri"/>
                          <a:ea typeface="Times New Roman"/>
                          <a:cs typeface="Times New Roman"/>
                        </a:rPr>
                        <a:t>Buku</a:t>
                      </a:r>
                      <a:endParaRPr lang="en-US" sz="1800" dirty="0">
                        <a:solidFill>
                          <a:sysClr val="windowText" lastClr="000000"/>
                        </a:solidFill>
                        <a:latin typeface="Calibri"/>
                        <a:ea typeface="Calibri"/>
                        <a:cs typeface="Times New Roman"/>
                      </a:endParaRPr>
                    </a:p>
                  </a:txBody>
                  <a:tcPr marL="34470" marR="3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00539">
                <a:tc rowSpan="16">
                  <a:txBody>
                    <a:bodyPr/>
                    <a:lstStyle/>
                    <a:p>
                      <a:pPr algn="ctr">
                        <a:lnSpc>
                          <a:spcPct val="100000"/>
                        </a:lnSpc>
                        <a:spcAft>
                          <a:spcPts val="0"/>
                        </a:spcAft>
                      </a:pPr>
                      <a:r>
                        <a:rPr lang="en-US" sz="1800" b="1" dirty="0" smtClean="0">
                          <a:solidFill>
                            <a:srgbClr val="000000"/>
                          </a:solidFill>
                          <a:latin typeface="Calibri"/>
                          <a:ea typeface="Times New Roman"/>
                          <a:cs typeface="Times New Roman"/>
                        </a:rPr>
                        <a:t>GRADE VII</a:t>
                      </a:r>
                      <a:endParaRPr lang="en-US" sz="1800" dirty="0">
                        <a:latin typeface="Calibri"/>
                        <a:ea typeface="Calibri"/>
                        <a:cs typeface="Times New Roman"/>
                      </a:endParaRPr>
                    </a:p>
                  </a:txBody>
                  <a:tcPr marL="34470" marR="3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15">
                  <a:txBody>
                    <a:bodyPr/>
                    <a:lstStyle/>
                    <a:p>
                      <a:pPr algn="ctr">
                        <a:lnSpc>
                          <a:spcPct val="100000"/>
                        </a:lnSpc>
                        <a:spcAft>
                          <a:spcPts val="0"/>
                        </a:spcAft>
                      </a:pPr>
                      <a:r>
                        <a:rPr lang="en-US" sz="1800" b="1" dirty="0" smtClean="0">
                          <a:solidFill>
                            <a:schemeClr val="tx1"/>
                          </a:solidFill>
                          <a:latin typeface="Calibri"/>
                          <a:ea typeface="Times New Roman"/>
                          <a:cs typeface="Times New Roman"/>
                        </a:rPr>
                        <a:t>STUDENTS</a:t>
                      </a:r>
                      <a:endParaRPr lang="en-US" sz="1800" dirty="0">
                        <a:solidFill>
                          <a:schemeClr val="tx1"/>
                        </a:solidFill>
                        <a:latin typeface="Calibri"/>
                        <a:ea typeface="Calibri"/>
                        <a:cs typeface="Times New Roman"/>
                      </a:endParaRPr>
                    </a:p>
                  </a:txBody>
                  <a:tcPr marL="34470" marR="3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9">
                  <a:txBody>
                    <a:bodyPr/>
                    <a:lstStyle/>
                    <a:p>
                      <a:pPr algn="ctr">
                        <a:lnSpc>
                          <a:spcPct val="100000"/>
                        </a:lnSpc>
                        <a:spcAft>
                          <a:spcPts val="0"/>
                        </a:spcAft>
                      </a:pPr>
                      <a:r>
                        <a:rPr lang="en-US" sz="1800" b="1" dirty="0" smtClean="0">
                          <a:solidFill>
                            <a:schemeClr val="tx1"/>
                          </a:solidFill>
                          <a:latin typeface="Calibri"/>
                          <a:ea typeface="Times New Roman"/>
                          <a:cs typeface="Times New Roman"/>
                        </a:rPr>
                        <a:t>SUBJECTS</a:t>
                      </a:r>
                      <a:endParaRPr lang="en-US" sz="1800" dirty="0">
                        <a:solidFill>
                          <a:schemeClr val="tx1"/>
                        </a:solidFill>
                        <a:latin typeface="Calibri"/>
                        <a:ea typeface="Calibri"/>
                        <a:cs typeface="Times New Roman"/>
                      </a:endParaRPr>
                    </a:p>
                  </a:txBody>
                  <a:tcPr marL="34470" marR="3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pPr>
                      <a:r>
                        <a:rPr lang="en-US" sz="1800" dirty="0">
                          <a:solidFill>
                            <a:srgbClr val="000000"/>
                          </a:solidFill>
                          <a:latin typeface="Calibri"/>
                          <a:ea typeface="Times New Roman"/>
                          <a:cs typeface="Times New Roman"/>
                        </a:rPr>
                        <a:t>1. </a:t>
                      </a:r>
                      <a:r>
                        <a:rPr lang="en-US" sz="1800" dirty="0" err="1">
                          <a:solidFill>
                            <a:srgbClr val="000000"/>
                          </a:solidFill>
                          <a:latin typeface="Calibri"/>
                          <a:ea typeface="Times New Roman"/>
                          <a:cs typeface="Times New Roman"/>
                        </a:rPr>
                        <a:t>PPKn</a:t>
                      </a:r>
                      <a:endParaRPr lang="en-US" sz="1800" dirty="0">
                        <a:latin typeface="Calibri"/>
                        <a:ea typeface="Calibri"/>
                        <a:cs typeface="Times New Roman"/>
                      </a:endParaRPr>
                    </a:p>
                  </a:txBody>
                  <a:tcPr marL="34470" marR="3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05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a:solidFill>
                            <a:srgbClr val="000000"/>
                          </a:solidFill>
                          <a:latin typeface="Calibri"/>
                          <a:ea typeface="Times New Roman"/>
                          <a:cs typeface="Times New Roman"/>
                        </a:rPr>
                        <a:t>2. Bahasa Indonesia</a:t>
                      </a:r>
                      <a:endParaRPr lang="en-US" sz="1800">
                        <a:latin typeface="Calibri"/>
                        <a:ea typeface="Calibri"/>
                        <a:cs typeface="Times New Roman"/>
                      </a:endParaRPr>
                    </a:p>
                  </a:txBody>
                  <a:tcPr marL="34470" marR="3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05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a:solidFill>
                            <a:srgbClr val="000000"/>
                          </a:solidFill>
                          <a:latin typeface="Calibri"/>
                          <a:ea typeface="Times New Roman"/>
                          <a:cs typeface="Times New Roman"/>
                        </a:rPr>
                        <a:t>3. Matematika</a:t>
                      </a:r>
                      <a:endParaRPr lang="en-US" sz="1800">
                        <a:latin typeface="Calibri"/>
                        <a:ea typeface="Calibri"/>
                        <a:cs typeface="Times New Roman"/>
                      </a:endParaRPr>
                    </a:p>
                  </a:txBody>
                  <a:tcPr marL="34470" marR="3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05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a:solidFill>
                            <a:srgbClr val="000000"/>
                          </a:solidFill>
                          <a:latin typeface="Calibri"/>
                          <a:ea typeface="Times New Roman"/>
                          <a:cs typeface="Times New Roman"/>
                        </a:rPr>
                        <a:t>4. IPA</a:t>
                      </a:r>
                      <a:endParaRPr lang="en-US" sz="1800">
                        <a:latin typeface="Calibri"/>
                        <a:ea typeface="Calibri"/>
                        <a:cs typeface="Times New Roman"/>
                      </a:endParaRPr>
                    </a:p>
                  </a:txBody>
                  <a:tcPr marL="34470" marR="3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05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a:solidFill>
                            <a:srgbClr val="000000"/>
                          </a:solidFill>
                          <a:latin typeface="Calibri"/>
                          <a:ea typeface="Times New Roman"/>
                          <a:cs typeface="Times New Roman"/>
                        </a:rPr>
                        <a:t>5. IPS</a:t>
                      </a:r>
                      <a:endParaRPr lang="en-US" sz="1800">
                        <a:latin typeface="Calibri"/>
                        <a:ea typeface="Calibri"/>
                        <a:cs typeface="Times New Roman"/>
                      </a:endParaRPr>
                    </a:p>
                  </a:txBody>
                  <a:tcPr marL="34470" marR="3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05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a:solidFill>
                            <a:srgbClr val="000000"/>
                          </a:solidFill>
                          <a:latin typeface="Calibri"/>
                          <a:ea typeface="Times New Roman"/>
                          <a:cs typeface="Times New Roman"/>
                        </a:rPr>
                        <a:t>6. Bahasa Inggris</a:t>
                      </a:r>
                      <a:endParaRPr lang="en-US" sz="1800">
                        <a:latin typeface="Calibri"/>
                        <a:ea typeface="Calibri"/>
                        <a:cs typeface="Times New Roman"/>
                      </a:endParaRPr>
                    </a:p>
                  </a:txBody>
                  <a:tcPr marL="34470" marR="3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05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a:solidFill>
                            <a:srgbClr val="000000"/>
                          </a:solidFill>
                          <a:latin typeface="Calibri"/>
                          <a:ea typeface="Times New Roman"/>
                          <a:cs typeface="Times New Roman"/>
                        </a:rPr>
                        <a:t>7. Penjasorkes</a:t>
                      </a:r>
                      <a:endParaRPr lang="en-US" sz="1800">
                        <a:latin typeface="Calibri"/>
                        <a:ea typeface="Calibri"/>
                        <a:cs typeface="Times New Roman"/>
                      </a:endParaRPr>
                    </a:p>
                  </a:txBody>
                  <a:tcPr marL="34470" marR="3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05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a:solidFill>
                            <a:srgbClr val="000000"/>
                          </a:solidFill>
                          <a:latin typeface="Calibri"/>
                          <a:ea typeface="Times New Roman"/>
                          <a:cs typeface="Times New Roman"/>
                        </a:rPr>
                        <a:t>8. Seni Budaya</a:t>
                      </a:r>
                      <a:endParaRPr lang="en-US" sz="1800">
                        <a:latin typeface="Calibri"/>
                        <a:ea typeface="Calibri"/>
                        <a:cs typeface="Times New Roman"/>
                      </a:endParaRPr>
                    </a:p>
                  </a:txBody>
                  <a:tcPr marL="34470" marR="3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05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a:solidFill>
                            <a:srgbClr val="000000"/>
                          </a:solidFill>
                          <a:latin typeface="Calibri"/>
                          <a:ea typeface="Times New Roman"/>
                          <a:cs typeface="Times New Roman"/>
                        </a:rPr>
                        <a:t>9. Prakarya</a:t>
                      </a:r>
                      <a:endParaRPr lang="en-US" sz="1800">
                        <a:latin typeface="Calibri"/>
                        <a:ea typeface="Calibri"/>
                        <a:cs typeface="Times New Roman"/>
                      </a:endParaRPr>
                    </a:p>
                  </a:txBody>
                  <a:tcPr marL="34470" marR="3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6182">
                <a:tc vMerge="1">
                  <a:txBody>
                    <a:bodyPr/>
                    <a:lstStyle/>
                    <a:p>
                      <a:endParaRPr lang="en-US"/>
                    </a:p>
                  </a:txBody>
                  <a:tcPr/>
                </a:tc>
                <a:tc vMerge="1">
                  <a:txBody>
                    <a:bodyPr/>
                    <a:lstStyle/>
                    <a:p>
                      <a:endParaRPr lang="en-US"/>
                    </a:p>
                  </a:txBody>
                  <a:tcPr/>
                </a:tc>
                <a:tc rowSpan="6">
                  <a:txBody>
                    <a:bodyPr/>
                    <a:lstStyle/>
                    <a:p>
                      <a:pPr algn="ctr">
                        <a:lnSpc>
                          <a:spcPct val="100000"/>
                        </a:lnSpc>
                        <a:spcAft>
                          <a:spcPts val="0"/>
                        </a:spcAft>
                      </a:pPr>
                      <a:r>
                        <a:rPr lang="en-US" sz="1800" b="1" dirty="0" smtClean="0">
                          <a:solidFill>
                            <a:schemeClr val="tx1"/>
                          </a:solidFill>
                          <a:latin typeface="Calibri"/>
                          <a:ea typeface="Times New Roman"/>
                          <a:cs typeface="Times New Roman"/>
                        </a:rPr>
                        <a:t>RELIGION</a:t>
                      </a:r>
                      <a:r>
                        <a:rPr lang="en-US" sz="1800" b="1" baseline="0" dirty="0" smtClean="0">
                          <a:solidFill>
                            <a:schemeClr val="tx1"/>
                          </a:solidFill>
                          <a:latin typeface="Calibri"/>
                          <a:ea typeface="Times New Roman"/>
                          <a:cs typeface="Times New Roman"/>
                        </a:rPr>
                        <a:t> </a:t>
                      </a:r>
                      <a:endParaRPr lang="en-US" sz="1800" dirty="0">
                        <a:solidFill>
                          <a:schemeClr val="tx1"/>
                        </a:solidFill>
                        <a:latin typeface="Calibri"/>
                        <a:ea typeface="Calibri"/>
                        <a:cs typeface="Times New Roman"/>
                      </a:endParaRPr>
                    </a:p>
                  </a:txBody>
                  <a:tcPr marL="34470" marR="3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9. </a:t>
                      </a:r>
                      <a:r>
                        <a:rPr lang="en-US" sz="1800" dirty="0" smtClean="0">
                          <a:solidFill>
                            <a:srgbClr val="000000"/>
                          </a:solidFill>
                          <a:latin typeface="+mn-lt"/>
                          <a:ea typeface="Times New Roman"/>
                          <a:cs typeface="Times New Roman"/>
                        </a:rPr>
                        <a:t>Islam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618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smtClean="0">
                          <a:solidFill>
                            <a:srgbClr val="000000"/>
                          </a:solidFill>
                          <a:latin typeface="+mn-lt"/>
                          <a:ea typeface="Times New Roman"/>
                          <a:cs typeface="Times New Roman"/>
                        </a:rPr>
                        <a:t>10.Christian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618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11. </a:t>
                      </a:r>
                      <a:r>
                        <a:rPr lang="en-US" sz="1800" dirty="0" smtClean="0">
                          <a:solidFill>
                            <a:srgbClr val="000000"/>
                          </a:solidFill>
                          <a:latin typeface="+mn-lt"/>
                          <a:ea typeface="Times New Roman"/>
                          <a:cs typeface="Times New Roman"/>
                        </a:rPr>
                        <a:t>Catholic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618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12. </a:t>
                      </a:r>
                      <a:r>
                        <a:rPr lang="en-US" sz="1800" dirty="0" smtClean="0">
                          <a:solidFill>
                            <a:srgbClr val="000000"/>
                          </a:solidFill>
                          <a:latin typeface="+mn-lt"/>
                          <a:ea typeface="Times New Roman"/>
                          <a:cs typeface="Times New Roman"/>
                        </a:rPr>
                        <a:t>Hindu</a:t>
                      </a:r>
                      <a:r>
                        <a:rPr lang="en-US" sz="1800" baseline="0" dirty="0" smtClean="0">
                          <a:solidFill>
                            <a:srgbClr val="000000"/>
                          </a:solidFill>
                          <a:latin typeface="+mn-lt"/>
                          <a:ea typeface="Times New Roman"/>
                          <a:cs typeface="Times New Roman"/>
                        </a:rPr>
                        <a:t> </a:t>
                      </a:r>
                      <a:r>
                        <a:rPr lang="en-US" sz="1800" dirty="0" smtClean="0">
                          <a:solidFill>
                            <a:srgbClr val="000000"/>
                          </a:solidFill>
                          <a:latin typeface="+mn-lt"/>
                          <a:ea typeface="Times New Roman"/>
                          <a:cs typeface="Times New Roman"/>
                        </a:rPr>
                        <a:t>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618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smtClean="0">
                          <a:solidFill>
                            <a:srgbClr val="000000"/>
                          </a:solidFill>
                          <a:latin typeface="+mn-lt"/>
                          <a:ea typeface="Times New Roman"/>
                          <a:cs typeface="Times New Roman"/>
                        </a:rPr>
                        <a:t>13.Budhism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618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14. </a:t>
                      </a:r>
                      <a:r>
                        <a:rPr lang="en-US" sz="1800" dirty="0" smtClean="0">
                          <a:solidFill>
                            <a:srgbClr val="000000"/>
                          </a:solidFill>
                          <a:latin typeface="+mn-lt"/>
                          <a:ea typeface="Times New Roman"/>
                          <a:cs typeface="Times New Roman"/>
                        </a:rPr>
                        <a:t>Kong </a:t>
                      </a:r>
                      <a:r>
                        <a:rPr lang="en-US" sz="1800" dirty="0" err="1" smtClean="0">
                          <a:solidFill>
                            <a:srgbClr val="000000"/>
                          </a:solidFill>
                          <a:latin typeface="+mn-lt"/>
                          <a:ea typeface="Times New Roman"/>
                          <a:cs typeface="Times New Roman"/>
                        </a:rPr>
                        <a:t>Hucu</a:t>
                      </a:r>
                      <a:r>
                        <a:rPr lang="en-US" sz="1800" dirty="0" smtClean="0">
                          <a:solidFill>
                            <a:srgbClr val="000000"/>
                          </a:solidFill>
                          <a:latin typeface="+mn-lt"/>
                          <a:ea typeface="Times New Roman"/>
                          <a:cs typeface="Times New Roman"/>
                        </a:rPr>
                        <a:t>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227504">
                <a:tc vMerge="1">
                  <a:txBody>
                    <a:bodyPr/>
                    <a:lstStyle/>
                    <a:p>
                      <a:endParaRPr lang="en-US"/>
                    </a:p>
                  </a:txBody>
                  <a:tcPr/>
                </a:tc>
                <a:tc>
                  <a:txBody>
                    <a:bodyPr/>
                    <a:lstStyle/>
                    <a:p>
                      <a:pPr algn="ctr">
                        <a:lnSpc>
                          <a:spcPct val="100000"/>
                        </a:lnSpc>
                        <a:spcAft>
                          <a:spcPts val="0"/>
                        </a:spcAft>
                      </a:pPr>
                      <a:r>
                        <a:rPr lang="en-US" sz="1800" b="1" dirty="0" smtClean="0">
                          <a:solidFill>
                            <a:schemeClr val="tx1"/>
                          </a:solidFill>
                          <a:latin typeface="Calibri"/>
                          <a:ea typeface="Times New Roman"/>
                          <a:cs typeface="Times New Roman"/>
                        </a:rPr>
                        <a:t>TEACHERS</a:t>
                      </a:r>
                      <a:endParaRPr lang="en-US" sz="1800" dirty="0">
                        <a:solidFill>
                          <a:schemeClr val="tx1"/>
                        </a:solidFill>
                        <a:latin typeface="Calibri"/>
                        <a:ea typeface="Calibri"/>
                        <a:cs typeface="Times New Roman"/>
                      </a:endParaRPr>
                    </a:p>
                  </a:txBody>
                  <a:tcPr marL="34470" marR="3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indent="0">
                        <a:lnSpc>
                          <a:spcPct val="100000"/>
                        </a:lnSpc>
                        <a:spcAft>
                          <a:spcPts val="0"/>
                        </a:spcAft>
                      </a:pPr>
                      <a:r>
                        <a:rPr lang="en-US" sz="1800" dirty="0" smtClean="0">
                          <a:latin typeface="+mn-lt"/>
                          <a:ea typeface="Calibri"/>
                          <a:cs typeface="Times New Roman"/>
                        </a:rPr>
                        <a:t>Teachers’ Books</a:t>
                      </a:r>
                      <a:r>
                        <a:rPr lang="en-US" sz="1800" baseline="0" dirty="0" smtClean="0">
                          <a:latin typeface="+mn-lt"/>
                          <a:ea typeface="Calibri"/>
                          <a:cs typeface="Times New Roman"/>
                        </a:rPr>
                        <a:t> are completed with </a:t>
                      </a:r>
                      <a:r>
                        <a:rPr lang="id-ID" sz="1800" baseline="0" dirty="0" smtClean="0">
                          <a:latin typeface="+mn-lt"/>
                          <a:ea typeface="Calibri"/>
                          <a:cs typeface="Times New Roman"/>
                        </a:rPr>
                        <a:t>:</a:t>
                      </a:r>
                    </a:p>
                    <a:p>
                      <a:pPr marL="342900" indent="-342900">
                        <a:lnSpc>
                          <a:spcPct val="100000"/>
                        </a:lnSpc>
                        <a:spcAft>
                          <a:spcPts val="0"/>
                        </a:spcAft>
                        <a:buAutoNum type="arabicPeriod"/>
                      </a:pPr>
                      <a:r>
                        <a:rPr lang="en-US" sz="1800" baseline="0" dirty="0" smtClean="0">
                          <a:latin typeface="+mn-lt"/>
                          <a:ea typeface="Calibri"/>
                          <a:cs typeface="Times New Roman"/>
                        </a:rPr>
                        <a:t>Guide in teaching and learning process</a:t>
                      </a:r>
                      <a:endParaRPr lang="id-ID" sz="1800" baseline="0" dirty="0" smtClean="0">
                        <a:latin typeface="+mn-lt"/>
                        <a:ea typeface="Calibri"/>
                        <a:cs typeface="Times New Roman"/>
                      </a:endParaRPr>
                    </a:p>
                    <a:p>
                      <a:pPr marL="342900" indent="-342900">
                        <a:lnSpc>
                          <a:spcPct val="100000"/>
                        </a:lnSpc>
                        <a:spcAft>
                          <a:spcPts val="0"/>
                        </a:spcAft>
                        <a:buAutoNum type="arabicPeriod"/>
                      </a:pPr>
                      <a:r>
                        <a:rPr lang="en-US" sz="1800" baseline="0" dirty="0" smtClean="0">
                          <a:latin typeface="+mn-lt"/>
                          <a:ea typeface="Calibri"/>
                          <a:cs typeface="Times New Roman"/>
                        </a:rPr>
                        <a:t>Guide in Assessment</a:t>
                      </a:r>
                      <a:endParaRPr lang="id-ID" sz="1800" baseline="0" dirty="0" smtClean="0">
                        <a:latin typeface="+mn-lt"/>
                        <a:ea typeface="Calibri"/>
                        <a:cs typeface="Times New Roman"/>
                      </a:endParaRPr>
                    </a:p>
                    <a:p>
                      <a:pPr marL="342900" indent="-342900">
                        <a:lnSpc>
                          <a:spcPct val="100000"/>
                        </a:lnSpc>
                        <a:spcAft>
                          <a:spcPts val="0"/>
                        </a:spcAft>
                        <a:buAutoNum type="arabicPeriod"/>
                      </a:pPr>
                      <a:r>
                        <a:rPr lang="en-US" sz="1800" baseline="0" dirty="0" smtClean="0">
                          <a:latin typeface="+mn-lt"/>
                          <a:ea typeface="Calibri"/>
                          <a:cs typeface="Times New Roman"/>
                        </a:rPr>
                        <a:t>Guide in </a:t>
                      </a:r>
                      <a:r>
                        <a:rPr lang="en-US" sz="1800" baseline="0" dirty="0" err="1" smtClean="0">
                          <a:latin typeface="+mn-lt"/>
                          <a:ea typeface="Calibri"/>
                          <a:cs typeface="Times New Roman"/>
                        </a:rPr>
                        <a:t>Remidial</a:t>
                      </a:r>
                      <a:r>
                        <a:rPr lang="en-US" sz="1800" baseline="0" dirty="0" smtClean="0">
                          <a:latin typeface="+mn-lt"/>
                          <a:ea typeface="Calibri"/>
                          <a:cs typeface="Times New Roman"/>
                        </a:rPr>
                        <a:t> </a:t>
                      </a:r>
                      <a:endParaRPr lang="id-ID" sz="1800" baseline="0" dirty="0" smtClean="0">
                        <a:latin typeface="+mn-lt"/>
                        <a:ea typeface="Calibri"/>
                        <a:cs typeface="Times New Roman"/>
                      </a:endParaRPr>
                    </a:p>
                    <a:p>
                      <a:pPr marL="342900" indent="-342900">
                        <a:lnSpc>
                          <a:spcPct val="100000"/>
                        </a:lnSpc>
                        <a:spcAft>
                          <a:spcPts val="0"/>
                        </a:spcAft>
                        <a:buAutoNum type="arabicPeriod"/>
                      </a:pPr>
                      <a:r>
                        <a:rPr lang="en-US" sz="1800" baseline="0" dirty="0" smtClean="0">
                          <a:latin typeface="+mn-lt"/>
                          <a:ea typeface="Calibri"/>
                          <a:cs typeface="Times New Roman"/>
                        </a:rPr>
                        <a:t>Enrichment Materials</a:t>
                      </a:r>
                    </a:p>
                    <a:p>
                      <a:pPr marL="342900" indent="-342900">
                        <a:lnSpc>
                          <a:spcPct val="100000"/>
                        </a:lnSpc>
                        <a:spcAft>
                          <a:spcPts val="0"/>
                        </a:spcAft>
                        <a:buAutoNum type="arabicPeriod"/>
                      </a:pPr>
                      <a:r>
                        <a:rPr lang="en-US" sz="1800" baseline="0" dirty="0" smtClean="0">
                          <a:latin typeface="+mn-lt"/>
                          <a:ea typeface="Calibri"/>
                          <a:cs typeface="Times New Roman"/>
                        </a:rPr>
                        <a:t>Interaction Guide for Teacher, Students and Parents</a:t>
                      </a:r>
                      <a:endParaRPr lang="en-US" sz="1800" dirty="0">
                        <a:latin typeface="+mn-lt"/>
                        <a:ea typeface="Calibri"/>
                        <a:cs typeface="Times New Roman"/>
                      </a:endParaRPr>
                    </a:p>
                  </a:txBody>
                  <a:tcPr marL="34470" marR="3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0"/>
                        </a:spcAft>
                      </a:pPr>
                      <a:endParaRPr lang="en-US" sz="1200" dirty="0">
                        <a:latin typeface="Calibri"/>
                        <a:ea typeface="Calibri"/>
                        <a:cs typeface="Times New Roman"/>
                      </a:endParaRPr>
                    </a:p>
                  </a:txBody>
                  <a:tcPr marL="34470" marR="3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4" name="Title 6"/>
          <p:cNvSpPr txBox="1">
            <a:spLocks/>
          </p:cNvSpPr>
          <p:nvPr/>
        </p:nvSpPr>
        <p:spPr>
          <a:xfrm>
            <a:off x="0" y="0"/>
            <a:ext cx="9144000" cy="548680"/>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dirty="0" smtClean="0">
                <a:solidFill>
                  <a:srgbClr val="4BACC6">
                    <a:lumMod val="75000"/>
                  </a:srgbClr>
                </a:solidFill>
              </a:rPr>
              <a:t>GRADE VII BOOKS</a:t>
            </a:r>
            <a:endParaRPr lang="id-ID" sz="9600" b="1" dirty="0" smtClean="0">
              <a:solidFill>
                <a:srgbClr val="F79646">
                  <a:lumMod val="75000"/>
                </a:srgbClr>
              </a:solidFill>
            </a:endParaRPr>
          </a:p>
        </p:txBody>
      </p:sp>
      <p:cxnSp>
        <p:nvCxnSpPr>
          <p:cNvPr id="5" name="Straight Connector 4"/>
          <p:cNvCxnSpPr/>
          <p:nvPr/>
        </p:nvCxnSpPr>
        <p:spPr>
          <a:xfrm>
            <a:off x="0" y="548680"/>
            <a:ext cx="9144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837154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60460692"/>
              </p:ext>
            </p:extLst>
          </p:nvPr>
        </p:nvGraphicFramePr>
        <p:xfrm>
          <a:off x="467544" y="620688"/>
          <a:ext cx="8208912" cy="5669280"/>
        </p:xfrm>
        <a:graphic>
          <a:graphicData uri="http://schemas.openxmlformats.org/drawingml/2006/table">
            <a:tbl>
              <a:tblPr/>
              <a:tblGrid>
                <a:gridCol w="1080121"/>
                <a:gridCol w="1152128"/>
                <a:gridCol w="1368151"/>
                <a:gridCol w="4608512"/>
              </a:tblGrid>
              <a:tr h="131155">
                <a:tc gridSpan="3">
                  <a:txBody>
                    <a:bodyPr/>
                    <a:lstStyle/>
                    <a:p>
                      <a:pPr algn="ctr">
                        <a:lnSpc>
                          <a:spcPct val="100000"/>
                        </a:lnSpc>
                        <a:spcAft>
                          <a:spcPts val="0"/>
                        </a:spcAft>
                      </a:pPr>
                      <a:r>
                        <a:rPr lang="en-US" sz="1800" b="1" dirty="0" smtClean="0">
                          <a:solidFill>
                            <a:sysClr val="windowText" lastClr="000000"/>
                          </a:solidFill>
                          <a:latin typeface="Calibri"/>
                          <a:ea typeface="Times New Roman"/>
                          <a:cs typeface="Times New Roman"/>
                        </a:rPr>
                        <a:t>Grade</a:t>
                      </a:r>
                      <a:endParaRPr lang="en-US" sz="1800" dirty="0">
                        <a:solidFill>
                          <a:sysClr val="windowText" lastClr="000000"/>
                        </a:solidFill>
                        <a:latin typeface="Calibri"/>
                        <a:ea typeface="Calibri"/>
                        <a:cs typeface="Times New Roman"/>
                      </a:endParaRPr>
                    </a:p>
                  </a:txBody>
                  <a:tcPr marL="32266" marR="32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hMerge="1">
                  <a:txBody>
                    <a:bodyPr/>
                    <a:lstStyle/>
                    <a:p>
                      <a:endParaRPr lang="en-US"/>
                    </a:p>
                  </a:txBody>
                  <a:tcPr/>
                </a:tc>
                <a:tc>
                  <a:txBody>
                    <a:bodyPr/>
                    <a:lstStyle/>
                    <a:p>
                      <a:pPr algn="ctr">
                        <a:lnSpc>
                          <a:spcPct val="100000"/>
                        </a:lnSpc>
                        <a:spcAft>
                          <a:spcPts val="0"/>
                        </a:spcAft>
                      </a:pPr>
                      <a:r>
                        <a:rPr lang="en-US" sz="1800" b="1" dirty="0" smtClean="0">
                          <a:solidFill>
                            <a:sysClr val="windowText" lastClr="000000"/>
                          </a:solidFill>
                          <a:latin typeface="Calibri"/>
                          <a:ea typeface="Times New Roman"/>
                          <a:cs typeface="Times New Roman"/>
                        </a:rPr>
                        <a:t>Book Title</a:t>
                      </a:r>
                      <a:endParaRPr lang="en-US" sz="1800" dirty="0">
                        <a:solidFill>
                          <a:sysClr val="windowText" lastClr="000000"/>
                        </a:solidFill>
                        <a:latin typeface="Calibri"/>
                        <a:ea typeface="Calibri"/>
                        <a:cs typeface="Times New Roman"/>
                      </a:endParaRPr>
                    </a:p>
                  </a:txBody>
                  <a:tcPr marL="32266" marR="32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94109">
                <a:tc rowSpan="15">
                  <a:txBody>
                    <a:bodyPr/>
                    <a:lstStyle/>
                    <a:p>
                      <a:pPr algn="ctr">
                        <a:lnSpc>
                          <a:spcPct val="100000"/>
                        </a:lnSpc>
                        <a:spcAft>
                          <a:spcPts val="0"/>
                        </a:spcAft>
                      </a:pPr>
                      <a:r>
                        <a:rPr lang="en-US" sz="1800" b="1" dirty="0" smtClean="0">
                          <a:solidFill>
                            <a:srgbClr val="000000"/>
                          </a:solidFill>
                          <a:latin typeface="Calibri"/>
                          <a:ea typeface="Times New Roman"/>
                          <a:cs typeface="Times New Roman"/>
                        </a:rPr>
                        <a:t>GRADE X</a:t>
                      </a:r>
                      <a:endParaRPr lang="en-US" sz="1800" dirty="0">
                        <a:latin typeface="Calibri"/>
                        <a:ea typeface="Calibri"/>
                        <a:cs typeface="Times New Roman"/>
                      </a:endParaRPr>
                    </a:p>
                  </a:txBody>
                  <a:tcPr marL="32266" marR="32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14">
                  <a:txBody>
                    <a:bodyPr/>
                    <a:lstStyle/>
                    <a:p>
                      <a:pPr algn="ctr">
                        <a:lnSpc>
                          <a:spcPct val="100000"/>
                        </a:lnSpc>
                        <a:spcAft>
                          <a:spcPts val="0"/>
                        </a:spcAft>
                      </a:pPr>
                      <a:r>
                        <a:rPr lang="en-US" sz="1800" b="1" dirty="0" smtClean="0">
                          <a:solidFill>
                            <a:schemeClr val="tx1"/>
                          </a:solidFill>
                          <a:latin typeface="Calibri"/>
                          <a:ea typeface="Times New Roman"/>
                          <a:cs typeface="Times New Roman"/>
                        </a:rPr>
                        <a:t>STUDENTS</a:t>
                      </a:r>
                      <a:endParaRPr lang="en-US" sz="1800" dirty="0">
                        <a:solidFill>
                          <a:schemeClr val="tx1"/>
                        </a:solidFill>
                        <a:latin typeface="Calibri"/>
                        <a:ea typeface="Calibri"/>
                        <a:cs typeface="Times New Roman"/>
                      </a:endParaRPr>
                    </a:p>
                  </a:txBody>
                  <a:tcPr marL="32266" marR="32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8">
                  <a:txBody>
                    <a:bodyPr/>
                    <a:lstStyle/>
                    <a:p>
                      <a:pPr algn="ctr">
                        <a:lnSpc>
                          <a:spcPct val="100000"/>
                        </a:lnSpc>
                        <a:spcAft>
                          <a:spcPts val="0"/>
                        </a:spcAft>
                      </a:pPr>
                      <a:r>
                        <a:rPr lang="en-US" sz="1800" b="1" dirty="0" smtClean="0">
                          <a:solidFill>
                            <a:schemeClr val="tx1"/>
                          </a:solidFill>
                          <a:latin typeface="Calibri"/>
                          <a:ea typeface="Times New Roman"/>
                          <a:cs typeface="Times New Roman"/>
                        </a:rPr>
                        <a:t>SUBJECTS</a:t>
                      </a:r>
                      <a:endParaRPr lang="en-US" sz="1800" dirty="0">
                        <a:solidFill>
                          <a:schemeClr val="tx1"/>
                        </a:solidFill>
                        <a:latin typeface="Calibri"/>
                        <a:ea typeface="Calibri"/>
                        <a:cs typeface="Times New Roman"/>
                      </a:endParaRPr>
                    </a:p>
                  </a:txBody>
                  <a:tcPr marL="32266" marR="32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pPr>
                      <a:r>
                        <a:rPr lang="en-US" sz="1800" dirty="0">
                          <a:solidFill>
                            <a:srgbClr val="FF0000"/>
                          </a:solidFill>
                          <a:latin typeface="Calibri"/>
                          <a:ea typeface="Times New Roman"/>
                          <a:cs typeface="Times New Roman"/>
                        </a:rPr>
                        <a:t>1. </a:t>
                      </a:r>
                      <a:r>
                        <a:rPr lang="en-US" sz="1800" dirty="0" smtClean="0">
                          <a:solidFill>
                            <a:srgbClr val="FF0000"/>
                          </a:solidFill>
                          <a:latin typeface="Calibri"/>
                          <a:ea typeface="Times New Roman"/>
                          <a:cs typeface="Times New Roman"/>
                        </a:rPr>
                        <a:t>Civics</a:t>
                      </a:r>
                      <a:endParaRPr lang="en-US" sz="1800" dirty="0">
                        <a:solidFill>
                          <a:srgbClr val="FF0000"/>
                        </a:solidFill>
                        <a:latin typeface="Calibri"/>
                        <a:ea typeface="Calibri"/>
                        <a:cs typeface="Times New Roman"/>
                      </a:endParaRPr>
                    </a:p>
                  </a:txBody>
                  <a:tcPr marL="32266" marR="32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649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2000" b="1" dirty="0">
                          <a:solidFill>
                            <a:schemeClr val="accent5">
                              <a:lumMod val="50000"/>
                            </a:schemeClr>
                          </a:solidFill>
                          <a:latin typeface="Calibri"/>
                          <a:ea typeface="Times New Roman"/>
                          <a:cs typeface="Times New Roman"/>
                        </a:rPr>
                        <a:t>2. </a:t>
                      </a:r>
                      <a:r>
                        <a:rPr lang="en-US" sz="2000" b="1" dirty="0" smtClean="0">
                          <a:solidFill>
                            <a:schemeClr val="accent5">
                              <a:lumMod val="50000"/>
                            </a:schemeClr>
                          </a:solidFill>
                          <a:latin typeface="Calibri"/>
                          <a:ea typeface="Times New Roman"/>
                          <a:cs typeface="Times New Roman"/>
                        </a:rPr>
                        <a:t>Indonesian Language </a:t>
                      </a:r>
                      <a:r>
                        <a:rPr lang="en-US" sz="2000" b="1" dirty="0">
                          <a:solidFill>
                            <a:schemeClr val="accent5">
                              <a:lumMod val="50000"/>
                            </a:schemeClr>
                          </a:solidFill>
                          <a:latin typeface="Calibri"/>
                          <a:ea typeface="Times New Roman"/>
                          <a:cs typeface="Times New Roman"/>
                        </a:rPr>
                        <a:t>(</a:t>
                      </a:r>
                      <a:r>
                        <a:rPr lang="en-US" sz="2000" b="1" dirty="0" smtClean="0">
                          <a:solidFill>
                            <a:schemeClr val="accent5">
                              <a:lumMod val="50000"/>
                            </a:schemeClr>
                          </a:solidFill>
                          <a:latin typeface="Calibri"/>
                          <a:ea typeface="Times New Roman"/>
                          <a:cs typeface="Times New Roman"/>
                        </a:rPr>
                        <a:t>Priority)</a:t>
                      </a:r>
                      <a:endParaRPr lang="en-US" sz="2000" b="1" dirty="0">
                        <a:solidFill>
                          <a:schemeClr val="accent5">
                            <a:lumMod val="50000"/>
                          </a:schemeClr>
                        </a:solidFill>
                        <a:latin typeface="Calibri"/>
                        <a:ea typeface="Calibri"/>
                        <a:cs typeface="Times New Roman"/>
                      </a:endParaRPr>
                    </a:p>
                  </a:txBody>
                  <a:tcPr marL="32266" marR="32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410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2000" b="1" dirty="0">
                          <a:solidFill>
                            <a:schemeClr val="accent5">
                              <a:lumMod val="50000"/>
                            </a:schemeClr>
                          </a:solidFill>
                          <a:latin typeface="Calibri"/>
                          <a:ea typeface="Times New Roman"/>
                          <a:cs typeface="Times New Roman"/>
                        </a:rPr>
                        <a:t>3. </a:t>
                      </a:r>
                      <a:r>
                        <a:rPr lang="en-US" sz="2000" b="1" dirty="0" smtClean="0">
                          <a:solidFill>
                            <a:schemeClr val="accent5">
                              <a:lumMod val="50000"/>
                            </a:schemeClr>
                          </a:solidFill>
                          <a:latin typeface="Calibri"/>
                          <a:ea typeface="Times New Roman"/>
                          <a:cs typeface="Times New Roman"/>
                        </a:rPr>
                        <a:t>Mathematics </a:t>
                      </a:r>
                      <a:r>
                        <a:rPr lang="en-US" sz="2000" b="1" dirty="0">
                          <a:solidFill>
                            <a:schemeClr val="accent5">
                              <a:lumMod val="50000"/>
                            </a:schemeClr>
                          </a:solidFill>
                          <a:latin typeface="Calibri"/>
                          <a:ea typeface="Times New Roman"/>
                          <a:cs typeface="Times New Roman"/>
                        </a:rPr>
                        <a:t>(</a:t>
                      </a:r>
                      <a:r>
                        <a:rPr lang="en-US" sz="2000" b="1" dirty="0" smtClean="0">
                          <a:solidFill>
                            <a:schemeClr val="accent5">
                              <a:lumMod val="50000"/>
                            </a:schemeClr>
                          </a:solidFill>
                          <a:latin typeface="Calibri"/>
                          <a:ea typeface="Times New Roman"/>
                          <a:cs typeface="Times New Roman"/>
                        </a:rPr>
                        <a:t>Priority)</a:t>
                      </a:r>
                      <a:endParaRPr lang="en-US" sz="2000" b="1" dirty="0">
                        <a:solidFill>
                          <a:schemeClr val="accent5">
                            <a:lumMod val="50000"/>
                          </a:schemeClr>
                        </a:solidFill>
                        <a:latin typeface="Calibri"/>
                        <a:ea typeface="Calibri"/>
                        <a:cs typeface="Times New Roman"/>
                      </a:endParaRPr>
                    </a:p>
                  </a:txBody>
                  <a:tcPr marL="32266" marR="32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649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2000" b="1" dirty="0">
                          <a:solidFill>
                            <a:schemeClr val="accent5">
                              <a:lumMod val="50000"/>
                            </a:schemeClr>
                          </a:solidFill>
                          <a:latin typeface="Calibri"/>
                          <a:ea typeface="Times New Roman"/>
                          <a:cs typeface="Times New Roman"/>
                        </a:rPr>
                        <a:t>4. </a:t>
                      </a:r>
                      <a:r>
                        <a:rPr lang="en-US" sz="2000" b="1" dirty="0" smtClean="0">
                          <a:solidFill>
                            <a:schemeClr val="accent5">
                              <a:lumMod val="50000"/>
                            </a:schemeClr>
                          </a:solidFill>
                          <a:latin typeface="Calibri"/>
                          <a:ea typeface="Times New Roman"/>
                          <a:cs typeface="Times New Roman"/>
                        </a:rPr>
                        <a:t>Indonesian History </a:t>
                      </a:r>
                      <a:r>
                        <a:rPr lang="en-US" sz="2000" b="1" dirty="0">
                          <a:solidFill>
                            <a:schemeClr val="accent5">
                              <a:lumMod val="50000"/>
                            </a:schemeClr>
                          </a:solidFill>
                          <a:latin typeface="Calibri"/>
                          <a:ea typeface="Times New Roman"/>
                          <a:cs typeface="Times New Roman"/>
                        </a:rPr>
                        <a:t>(</a:t>
                      </a:r>
                      <a:r>
                        <a:rPr lang="en-US" sz="2000" b="1" dirty="0" smtClean="0">
                          <a:solidFill>
                            <a:schemeClr val="accent5">
                              <a:lumMod val="50000"/>
                            </a:schemeClr>
                          </a:solidFill>
                          <a:latin typeface="Calibri"/>
                          <a:ea typeface="Times New Roman"/>
                          <a:cs typeface="Times New Roman"/>
                        </a:rPr>
                        <a:t>Priority)</a:t>
                      </a:r>
                      <a:endParaRPr lang="en-US" sz="2000" b="1" dirty="0">
                        <a:solidFill>
                          <a:schemeClr val="accent5">
                            <a:lumMod val="50000"/>
                          </a:schemeClr>
                        </a:solidFill>
                        <a:latin typeface="Calibri"/>
                        <a:ea typeface="Calibri"/>
                        <a:cs typeface="Times New Roman"/>
                      </a:endParaRPr>
                    </a:p>
                  </a:txBody>
                  <a:tcPr marL="32266" marR="32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410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dirty="0">
                          <a:solidFill>
                            <a:srgbClr val="FF0000"/>
                          </a:solidFill>
                          <a:latin typeface="Calibri"/>
                          <a:ea typeface="Times New Roman"/>
                          <a:cs typeface="Times New Roman"/>
                        </a:rPr>
                        <a:t>5. </a:t>
                      </a:r>
                      <a:r>
                        <a:rPr lang="en-US" sz="1800" dirty="0" smtClean="0">
                          <a:solidFill>
                            <a:srgbClr val="FF0000"/>
                          </a:solidFill>
                          <a:latin typeface="Calibri"/>
                          <a:ea typeface="Times New Roman"/>
                          <a:cs typeface="Times New Roman"/>
                        </a:rPr>
                        <a:t>English</a:t>
                      </a:r>
                      <a:endParaRPr lang="en-US" sz="1800" dirty="0">
                        <a:solidFill>
                          <a:srgbClr val="FF0000"/>
                        </a:solidFill>
                        <a:latin typeface="Calibri"/>
                        <a:ea typeface="Calibri"/>
                        <a:cs typeface="Times New Roman"/>
                      </a:endParaRPr>
                    </a:p>
                  </a:txBody>
                  <a:tcPr marL="32266" marR="32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410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dirty="0">
                          <a:solidFill>
                            <a:srgbClr val="FF0000"/>
                          </a:solidFill>
                          <a:latin typeface="Calibri"/>
                          <a:ea typeface="Times New Roman"/>
                          <a:cs typeface="Times New Roman"/>
                        </a:rPr>
                        <a:t>6. </a:t>
                      </a:r>
                      <a:r>
                        <a:rPr lang="en-US" sz="1800" dirty="0" smtClean="0">
                          <a:solidFill>
                            <a:srgbClr val="FF0000"/>
                          </a:solidFill>
                          <a:latin typeface="Calibri"/>
                          <a:ea typeface="Times New Roman"/>
                          <a:cs typeface="Times New Roman"/>
                        </a:rPr>
                        <a:t>Sports</a:t>
                      </a:r>
                      <a:endParaRPr lang="en-US" sz="1800" dirty="0">
                        <a:solidFill>
                          <a:srgbClr val="FF0000"/>
                        </a:solidFill>
                        <a:latin typeface="Calibri"/>
                        <a:ea typeface="Calibri"/>
                        <a:cs typeface="Times New Roman"/>
                      </a:endParaRPr>
                    </a:p>
                  </a:txBody>
                  <a:tcPr marL="32266" marR="32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410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dirty="0">
                          <a:solidFill>
                            <a:srgbClr val="FF0000"/>
                          </a:solidFill>
                          <a:latin typeface="Calibri"/>
                          <a:ea typeface="Times New Roman"/>
                          <a:cs typeface="Times New Roman"/>
                        </a:rPr>
                        <a:t>7. </a:t>
                      </a:r>
                      <a:r>
                        <a:rPr lang="en-US" sz="1800" dirty="0" smtClean="0">
                          <a:solidFill>
                            <a:srgbClr val="FF0000"/>
                          </a:solidFill>
                          <a:latin typeface="Calibri"/>
                          <a:ea typeface="Times New Roman"/>
                          <a:cs typeface="Times New Roman"/>
                        </a:rPr>
                        <a:t>Art and Culture</a:t>
                      </a:r>
                      <a:endParaRPr lang="en-US" sz="1800" dirty="0">
                        <a:solidFill>
                          <a:srgbClr val="FF0000"/>
                        </a:solidFill>
                        <a:latin typeface="Calibri"/>
                        <a:ea typeface="Calibri"/>
                        <a:cs typeface="Times New Roman"/>
                      </a:endParaRPr>
                    </a:p>
                  </a:txBody>
                  <a:tcPr marL="32266" marR="32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410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800" dirty="0">
                          <a:solidFill>
                            <a:srgbClr val="FF0000"/>
                          </a:solidFill>
                          <a:latin typeface="Calibri"/>
                          <a:ea typeface="Times New Roman"/>
                          <a:cs typeface="Times New Roman"/>
                        </a:rPr>
                        <a:t>8. </a:t>
                      </a:r>
                      <a:r>
                        <a:rPr lang="en-US" sz="1800" dirty="0" smtClean="0">
                          <a:solidFill>
                            <a:srgbClr val="FF0000"/>
                          </a:solidFill>
                          <a:latin typeface="Calibri"/>
                          <a:ea typeface="Times New Roman"/>
                          <a:cs typeface="Times New Roman"/>
                        </a:rPr>
                        <a:t>Skill</a:t>
                      </a:r>
                      <a:endParaRPr lang="en-US" sz="1800" dirty="0">
                        <a:solidFill>
                          <a:srgbClr val="FF0000"/>
                        </a:solidFill>
                        <a:latin typeface="Calibri"/>
                        <a:ea typeface="Calibri"/>
                        <a:cs typeface="Times New Roman"/>
                      </a:endParaRPr>
                    </a:p>
                  </a:txBody>
                  <a:tcPr marL="32266" marR="32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64914">
                <a:tc vMerge="1">
                  <a:txBody>
                    <a:bodyPr/>
                    <a:lstStyle/>
                    <a:p>
                      <a:endParaRPr lang="en-US"/>
                    </a:p>
                  </a:txBody>
                  <a:tcPr/>
                </a:tc>
                <a:tc vMerge="1">
                  <a:txBody>
                    <a:bodyPr/>
                    <a:lstStyle/>
                    <a:p>
                      <a:endParaRPr lang="en-US"/>
                    </a:p>
                  </a:txBody>
                  <a:tcPr/>
                </a:tc>
                <a:tc rowSpan="6">
                  <a:txBody>
                    <a:bodyPr/>
                    <a:lstStyle/>
                    <a:p>
                      <a:pPr algn="ctr">
                        <a:lnSpc>
                          <a:spcPct val="100000"/>
                        </a:lnSpc>
                        <a:spcAft>
                          <a:spcPts val="0"/>
                        </a:spcAft>
                      </a:pPr>
                      <a:r>
                        <a:rPr lang="en-US" sz="1800" b="1" dirty="0" smtClean="0">
                          <a:solidFill>
                            <a:schemeClr val="tx1"/>
                          </a:solidFill>
                          <a:latin typeface="Calibri"/>
                          <a:ea typeface="Times New Roman"/>
                          <a:cs typeface="Times New Roman"/>
                        </a:rPr>
                        <a:t>RELIGION</a:t>
                      </a:r>
                      <a:endParaRPr lang="en-US" sz="1800" dirty="0">
                        <a:solidFill>
                          <a:schemeClr val="tx1"/>
                        </a:solidFill>
                        <a:latin typeface="Calibri"/>
                        <a:ea typeface="Calibri"/>
                        <a:cs typeface="Times New Roman"/>
                      </a:endParaRPr>
                    </a:p>
                  </a:txBody>
                  <a:tcPr marL="32266" marR="32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9. </a:t>
                      </a:r>
                      <a:r>
                        <a:rPr lang="en-US" sz="1800" dirty="0" smtClean="0">
                          <a:solidFill>
                            <a:srgbClr val="000000"/>
                          </a:solidFill>
                          <a:latin typeface="+mn-lt"/>
                          <a:ea typeface="Times New Roman"/>
                          <a:cs typeface="Times New Roman"/>
                        </a:rPr>
                        <a:t>Islam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649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smtClean="0">
                          <a:solidFill>
                            <a:srgbClr val="000000"/>
                          </a:solidFill>
                          <a:latin typeface="+mn-lt"/>
                          <a:ea typeface="Times New Roman"/>
                          <a:cs typeface="Times New Roman"/>
                        </a:rPr>
                        <a:t>10.Christian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649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11. </a:t>
                      </a:r>
                      <a:r>
                        <a:rPr lang="en-US" sz="1800" dirty="0" smtClean="0">
                          <a:solidFill>
                            <a:srgbClr val="000000"/>
                          </a:solidFill>
                          <a:latin typeface="+mn-lt"/>
                          <a:ea typeface="Times New Roman"/>
                          <a:cs typeface="Times New Roman"/>
                        </a:rPr>
                        <a:t>Catholic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649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12. </a:t>
                      </a:r>
                      <a:r>
                        <a:rPr lang="en-US" sz="1800" dirty="0" smtClean="0">
                          <a:solidFill>
                            <a:srgbClr val="000000"/>
                          </a:solidFill>
                          <a:latin typeface="+mn-lt"/>
                          <a:ea typeface="Times New Roman"/>
                          <a:cs typeface="Times New Roman"/>
                        </a:rPr>
                        <a:t>Hindu</a:t>
                      </a:r>
                      <a:r>
                        <a:rPr lang="en-US" sz="1800" baseline="0" dirty="0" smtClean="0">
                          <a:solidFill>
                            <a:srgbClr val="000000"/>
                          </a:solidFill>
                          <a:latin typeface="+mn-lt"/>
                          <a:ea typeface="Times New Roman"/>
                          <a:cs typeface="Times New Roman"/>
                        </a:rPr>
                        <a:t> </a:t>
                      </a:r>
                      <a:r>
                        <a:rPr lang="en-US" sz="1800" dirty="0" smtClean="0">
                          <a:solidFill>
                            <a:srgbClr val="000000"/>
                          </a:solidFill>
                          <a:latin typeface="+mn-lt"/>
                          <a:ea typeface="Times New Roman"/>
                          <a:cs typeface="Times New Roman"/>
                        </a:rPr>
                        <a:t>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649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smtClean="0">
                          <a:solidFill>
                            <a:srgbClr val="000000"/>
                          </a:solidFill>
                          <a:latin typeface="+mn-lt"/>
                          <a:ea typeface="Times New Roman"/>
                          <a:cs typeface="Times New Roman"/>
                        </a:rPr>
                        <a:t>13.Budhism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649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indent="127000">
                        <a:lnSpc>
                          <a:spcPct val="100000"/>
                        </a:lnSpc>
                        <a:spcAft>
                          <a:spcPts val="0"/>
                        </a:spcAft>
                      </a:pPr>
                      <a:r>
                        <a:rPr lang="en-US" sz="1800" dirty="0">
                          <a:solidFill>
                            <a:srgbClr val="000000"/>
                          </a:solidFill>
                          <a:latin typeface="+mn-lt"/>
                          <a:ea typeface="Times New Roman"/>
                          <a:cs typeface="Times New Roman"/>
                        </a:rPr>
                        <a:t>14. </a:t>
                      </a:r>
                      <a:r>
                        <a:rPr lang="en-US" sz="1800" dirty="0" smtClean="0">
                          <a:solidFill>
                            <a:srgbClr val="000000"/>
                          </a:solidFill>
                          <a:latin typeface="+mn-lt"/>
                          <a:ea typeface="Times New Roman"/>
                          <a:cs typeface="Times New Roman"/>
                        </a:rPr>
                        <a:t>Kong </a:t>
                      </a:r>
                      <a:r>
                        <a:rPr lang="en-US" sz="1800" dirty="0" err="1" smtClean="0">
                          <a:solidFill>
                            <a:srgbClr val="000000"/>
                          </a:solidFill>
                          <a:latin typeface="+mn-lt"/>
                          <a:ea typeface="Times New Roman"/>
                          <a:cs typeface="Times New Roman"/>
                        </a:rPr>
                        <a:t>Hucu</a:t>
                      </a:r>
                      <a:r>
                        <a:rPr lang="en-US" sz="1800" dirty="0" smtClean="0">
                          <a:solidFill>
                            <a:srgbClr val="000000"/>
                          </a:solidFill>
                          <a:latin typeface="+mn-lt"/>
                          <a:ea typeface="Times New Roman"/>
                          <a:cs typeface="Times New Roman"/>
                        </a:rPr>
                        <a:t> and </a:t>
                      </a:r>
                      <a:r>
                        <a:rPr lang="en-US" sz="1800" dirty="0" err="1" smtClean="0">
                          <a:solidFill>
                            <a:srgbClr val="000000"/>
                          </a:solidFill>
                          <a:latin typeface="+mn-lt"/>
                          <a:ea typeface="Times New Roman"/>
                          <a:cs typeface="Times New Roman"/>
                        </a:rPr>
                        <a:t>Attitute</a:t>
                      </a:r>
                      <a:endParaRPr lang="en-US" sz="1800" dirty="0">
                        <a:latin typeface="+mn-lt"/>
                        <a:ea typeface="Calibri"/>
                        <a:cs typeface="Times New Roman"/>
                      </a:endParaRPr>
                    </a:p>
                  </a:txBody>
                  <a:tcPr marL="32337" marR="32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169208">
                <a:tc vMerge="1">
                  <a:txBody>
                    <a:bodyPr/>
                    <a:lstStyle/>
                    <a:p>
                      <a:endParaRPr lang="en-US"/>
                    </a:p>
                  </a:txBody>
                  <a:tcPr/>
                </a:tc>
                <a:tc>
                  <a:txBody>
                    <a:bodyPr/>
                    <a:lstStyle/>
                    <a:p>
                      <a:pPr marL="71755" marR="71755" algn="ctr">
                        <a:lnSpc>
                          <a:spcPct val="100000"/>
                        </a:lnSpc>
                        <a:spcAft>
                          <a:spcPts val="0"/>
                        </a:spcAft>
                      </a:pPr>
                      <a:r>
                        <a:rPr lang="en-US" sz="1800" b="1" dirty="0" smtClean="0">
                          <a:solidFill>
                            <a:schemeClr val="tx1"/>
                          </a:solidFill>
                          <a:latin typeface="Calibri"/>
                          <a:ea typeface="Times New Roman"/>
                          <a:cs typeface="Times New Roman"/>
                        </a:rPr>
                        <a:t>TEACHERS</a:t>
                      </a:r>
                      <a:endParaRPr lang="en-US" sz="1800" dirty="0">
                        <a:solidFill>
                          <a:schemeClr val="tx1"/>
                        </a:solidFill>
                        <a:latin typeface="Calibri"/>
                        <a:ea typeface="Calibri"/>
                        <a:cs typeface="Times New Roman"/>
                      </a:endParaRPr>
                    </a:p>
                  </a:txBody>
                  <a:tcPr marL="32266" marR="32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indent="0">
                        <a:lnSpc>
                          <a:spcPct val="100000"/>
                        </a:lnSpc>
                        <a:spcAft>
                          <a:spcPts val="0"/>
                        </a:spcAft>
                      </a:pPr>
                      <a:r>
                        <a:rPr lang="en-US" sz="1600" dirty="0" smtClean="0">
                          <a:latin typeface="+mn-lt"/>
                          <a:ea typeface="Calibri"/>
                          <a:cs typeface="Times New Roman"/>
                        </a:rPr>
                        <a:t>Teachers’ Books</a:t>
                      </a:r>
                      <a:r>
                        <a:rPr lang="en-US" sz="1600" baseline="0" dirty="0" smtClean="0">
                          <a:latin typeface="+mn-lt"/>
                          <a:ea typeface="Calibri"/>
                          <a:cs typeface="Times New Roman"/>
                        </a:rPr>
                        <a:t> are completed with </a:t>
                      </a:r>
                      <a:r>
                        <a:rPr lang="id-ID" sz="1600" baseline="0" dirty="0" smtClean="0">
                          <a:latin typeface="+mn-lt"/>
                          <a:ea typeface="Calibri"/>
                          <a:cs typeface="Times New Roman"/>
                        </a:rPr>
                        <a:t>:</a:t>
                      </a:r>
                    </a:p>
                    <a:p>
                      <a:pPr marL="342900" indent="-342900">
                        <a:lnSpc>
                          <a:spcPct val="100000"/>
                        </a:lnSpc>
                        <a:spcAft>
                          <a:spcPts val="0"/>
                        </a:spcAft>
                        <a:buAutoNum type="arabicPeriod"/>
                      </a:pPr>
                      <a:r>
                        <a:rPr lang="en-US" sz="1600" baseline="0" dirty="0" smtClean="0">
                          <a:latin typeface="+mn-lt"/>
                          <a:ea typeface="Calibri"/>
                          <a:cs typeface="Times New Roman"/>
                        </a:rPr>
                        <a:t>Guide in teaching and learning process</a:t>
                      </a:r>
                      <a:endParaRPr lang="id-ID" sz="1600" baseline="0" dirty="0" smtClean="0">
                        <a:latin typeface="+mn-lt"/>
                        <a:ea typeface="Calibri"/>
                        <a:cs typeface="Times New Roman"/>
                      </a:endParaRPr>
                    </a:p>
                    <a:p>
                      <a:pPr marL="342900" indent="-342900">
                        <a:lnSpc>
                          <a:spcPct val="100000"/>
                        </a:lnSpc>
                        <a:spcAft>
                          <a:spcPts val="0"/>
                        </a:spcAft>
                        <a:buAutoNum type="arabicPeriod"/>
                      </a:pPr>
                      <a:r>
                        <a:rPr lang="en-US" sz="1600" baseline="0" dirty="0" smtClean="0">
                          <a:latin typeface="+mn-lt"/>
                          <a:ea typeface="Calibri"/>
                          <a:cs typeface="Times New Roman"/>
                        </a:rPr>
                        <a:t>Guide in Assessment</a:t>
                      </a:r>
                      <a:endParaRPr lang="id-ID" sz="1600" baseline="0" dirty="0" smtClean="0">
                        <a:latin typeface="+mn-lt"/>
                        <a:ea typeface="Calibri"/>
                        <a:cs typeface="Times New Roman"/>
                      </a:endParaRPr>
                    </a:p>
                    <a:p>
                      <a:pPr marL="342900" indent="-342900">
                        <a:lnSpc>
                          <a:spcPct val="100000"/>
                        </a:lnSpc>
                        <a:spcAft>
                          <a:spcPts val="0"/>
                        </a:spcAft>
                        <a:buAutoNum type="arabicPeriod"/>
                      </a:pPr>
                      <a:r>
                        <a:rPr lang="en-US" sz="1600" baseline="0" dirty="0" smtClean="0">
                          <a:latin typeface="+mn-lt"/>
                          <a:ea typeface="Calibri"/>
                          <a:cs typeface="Times New Roman"/>
                        </a:rPr>
                        <a:t>Guide in </a:t>
                      </a:r>
                      <a:r>
                        <a:rPr lang="en-US" sz="1600" baseline="0" dirty="0" err="1" smtClean="0">
                          <a:latin typeface="+mn-lt"/>
                          <a:ea typeface="Calibri"/>
                          <a:cs typeface="Times New Roman"/>
                        </a:rPr>
                        <a:t>Remidial</a:t>
                      </a:r>
                      <a:r>
                        <a:rPr lang="en-US" sz="1600" baseline="0" dirty="0" smtClean="0">
                          <a:latin typeface="+mn-lt"/>
                          <a:ea typeface="Calibri"/>
                          <a:cs typeface="Times New Roman"/>
                        </a:rPr>
                        <a:t> </a:t>
                      </a:r>
                      <a:endParaRPr lang="id-ID" sz="1600" baseline="0" dirty="0" smtClean="0">
                        <a:latin typeface="+mn-lt"/>
                        <a:ea typeface="Calibri"/>
                        <a:cs typeface="Times New Roman"/>
                      </a:endParaRPr>
                    </a:p>
                    <a:p>
                      <a:pPr marL="342900" indent="-342900">
                        <a:lnSpc>
                          <a:spcPct val="100000"/>
                        </a:lnSpc>
                        <a:spcAft>
                          <a:spcPts val="0"/>
                        </a:spcAft>
                        <a:buAutoNum type="arabicPeriod"/>
                      </a:pPr>
                      <a:r>
                        <a:rPr lang="en-US" sz="1600" baseline="0" dirty="0" smtClean="0">
                          <a:latin typeface="+mn-lt"/>
                          <a:ea typeface="Calibri"/>
                          <a:cs typeface="Times New Roman"/>
                        </a:rPr>
                        <a:t>Enrichment Materials</a:t>
                      </a:r>
                    </a:p>
                    <a:p>
                      <a:pPr marL="342900" indent="-342900">
                        <a:lnSpc>
                          <a:spcPct val="100000"/>
                        </a:lnSpc>
                        <a:spcAft>
                          <a:spcPts val="0"/>
                        </a:spcAft>
                        <a:buAutoNum type="arabicPeriod"/>
                      </a:pPr>
                      <a:r>
                        <a:rPr lang="en-US" sz="1600" baseline="0" dirty="0" smtClean="0">
                          <a:latin typeface="+mn-lt"/>
                          <a:ea typeface="Calibri"/>
                          <a:cs typeface="Times New Roman"/>
                        </a:rPr>
                        <a:t>Interaction Guide for Teacher, Students and Parents</a:t>
                      </a:r>
                      <a:endParaRPr lang="en-US" sz="1600" dirty="0">
                        <a:latin typeface="+mn-lt"/>
                        <a:ea typeface="Calibri"/>
                        <a:cs typeface="Times New Roman"/>
                      </a:endParaRPr>
                    </a:p>
                  </a:txBody>
                  <a:tcPr marL="32266" marR="32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0"/>
                        </a:spcAft>
                      </a:pPr>
                      <a:endParaRPr lang="en-US" sz="1200" dirty="0">
                        <a:latin typeface="Calibri"/>
                        <a:ea typeface="Calibri"/>
                        <a:cs typeface="Times New Roman"/>
                      </a:endParaRPr>
                    </a:p>
                  </a:txBody>
                  <a:tcPr marL="32266" marR="32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4" name="Title 6"/>
          <p:cNvSpPr txBox="1">
            <a:spLocks/>
          </p:cNvSpPr>
          <p:nvPr/>
        </p:nvSpPr>
        <p:spPr>
          <a:xfrm>
            <a:off x="0" y="0"/>
            <a:ext cx="9144000" cy="54868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4BACC6">
                    <a:lumMod val="75000"/>
                  </a:srgbClr>
                </a:solidFill>
              </a:rPr>
              <a:t>CUMPULSORY SUBJECTS BOOKS GRADE </a:t>
            </a:r>
            <a:r>
              <a:rPr lang="id-ID" sz="3600" b="1" dirty="0" smtClean="0">
                <a:solidFill>
                  <a:srgbClr val="4BACC6">
                    <a:lumMod val="75000"/>
                  </a:srgbClr>
                </a:solidFill>
              </a:rPr>
              <a:t> X</a:t>
            </a:r>
            <a:endParaRPr lang="id-ID" sz="3600" b="1" dirty="0" smtClean="0">
              <a:solidFill>
                <a:srgbClr val="F79646">
                  <a:lumMod val="75000"/>
                </a:srgbClr>
              </a:solidFill>
            </a:endParaRPr>
          </a:p>
        </p:txBody>
      </p:sp>
      <p:cxnSp>
        <p:nvCxnSpPr>
          <p:cNvPr id="5" name="Straight Connector 4"/>
          <p:cNvCxnSpPr/>
          <p:nvPr/>
        </p:nvCxnSpPr>
        <p:spPr>
          <a:xfrm>
            <a:off x="0" y="548680"/>
            <a:ext cx="914400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323528" y="6357377"/>
            <a:ext cx="8712460" cy="584775"/>
          </a:xfrm>
          <a:prstGeom prst="rect">
            <a:avLst/>
          </a:prstGeom>
          <a:noFill/>
        </p:spPr>
        <p:txBody>
          <a:bodyPr wrap="square" rtlCol="0">
            <a:spAutoFit/>
          </a:bodyPr>
          <a:lstStyle/>
          <a:p>
            <a:r>
              <a:rPr lang="id-ID" sz="1600" dirty="0" smtClean="0"/>
              <a:t>Catatan : </a:t>
            </a:r>
            <a:r>
              <a:rPr lang="en-US" sz="1600" dirty="0" smtClean="0"/>
              <a:t>Books provided by the Government are the compulsory subjects books. In 2013 the provided books are Indonesian Language, mathematics,  and </a:t>
            </a:r>
            <a:r>
              <a:rPr lang="id-ID" sz="1600" dirty="0" smtClean="0"/>
              <a:t> Indonesia</a:t>
            </a:r>
            <a:r>
              <a:rPr lang="en-US" sz="1600" dirty="0" smtClean="0"/>
              <a:t>n History</a:t>
            </a:r>
            <a:endParaRPr lang="id-ID" sz="1600" dirty="0"/>
          </a:p>
        </p:txBody>
      </p:sp>
    </p:spTree>
    <p:extLst>
      <p:ext uri="{BB962C8B-B14F-4D97-AF65-F5344CB8AC3E}">
        <p14:creationId xmlns:p14="http://schemas.microsoft.com/office/powerpoint/2010/main" val="26119362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3"/>
          <p:cNvSpPr>
            <a:spLocks noChangeArrowheads="1"/>
          </p:cNvSpPr>
          <p:nvPr/>
        </p:nvSpPr>
        <p:spPr bwMode="auto">
          <a:xfrm>
            <a:off x="323528" y="2924944"/>
            <a:ext cx="8376138" cy="1404938"/>
          </a:xfrm>
          <a:custGeom>
            <a:avLst/>
            <a:gdLst>
              <a:gd name="T0" fmla="*/ 4539367 w 9073005"/>
              <a:gd name="T1" fmla="*/ 0 h 1404984"/>
              <a:gd name="T2" fmla="*/ 9078735 w 9073005"/>
              <a:gd name="T3" fmla="*/ 702377 h 1404984"/>
              <a:gd name="T4" fmla="*/ 4539367 w 9073005"/>
              <a:gd name="T5" fmla="*/ 1404754 h 1404984"/>
              <a:gd name="T6" fmla="*/ 0 w 9073005"/>
              <a:gd name="T7" fmla="*/ 702377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a:defRPr/>
            </a:pPr>
            <a:r>
              <a:rPr lang="en-US" sz="4000" b="1" dirty="0" smtClean="0">
                <a:solidFill>
                  <a:srgbClr val="7030A0"/>
                </a:solidFill>
                <a:effectLst>
                  <a:outerShdw blurRad="38100" dist="38100" dir="2700000" algn="tl">
                    <a:srgbClr val="000000">
                      <a:alpha val="43137"/>
                    </a:srgbClr>
                  </a:outerShdw>
                </a:effectLst>
                <a:latin typeface="Calibri" pitchFamily="34" charset="0"/>
                <a:cs typeface="Arial" pitchFamily="34" charset="0"/>
              </a:rPr>
              <a:t>T</a:t>
            </a:r>
            <a:r>
              <a:rPr lang="id-ID" sz="4000" b="1" dirty="0" smtClean="0">
                <a:solidFill>
                  <a:srgbClr val="7030A0"/>
                </a:solidFill>
                <a:effectLst>
                  <a:outerShdw blurRad="38100" dist="38100" dir="2700000" algn="tl">
                    <a:srgbClr val="000000">
                      <a:alpha val="43137"/>
                    </a:srgbClr>
                  </a:outerShdw>
                </a:effectLst>
                <a:latin typeface="Calibri" pitchFamily="34" charset="0"/>
                <a:cs typeface="Arial" pitchFamily="34" charset="0"/>
              </a:rPr>
              <a:t>hank you </a:t>
            </a:r>
            <a:endParaRPr lang="id-ID" sz="4000" b="1" dirty="0">
              <a:solidFill>
                <a:srgbClr val="7030A0"/>
              </a:solidFill>
              <a:effectLst>
                <a:outerShdw blurRad="38100" dist="38100" dir="2700000" algn="tl">
                  <a:srgbClr val="000000">
                    <a:alpha val="43137"/>
                  </a:srgbClr>
                </a:outerShdw>
              </a:effectLst>
              <a:latin typeface="Calibri" pitchFamily="34" charset="0"/>
              <a:cs typeface="Arial" pitchFamily="34" charset="0"/>
            </a:endParaRPr>
          </a:p>
        </p:txBody>
      </p:sp>
    </p:spTree>
    <p:extLst>
      <p:ext uri="{BB962C8B-B14F-4D97-AF65-F5344CB8AC3E}">
        <p14:creationId xmlns:p14="http://schemas.microsoft.com/office/powerpoint/2010/main" val="411637140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3"/>
          <p:cNvSpPr>
            <a:spLocks noChangeArrowheads="1"/>
          </p:cNvSpPr>
          <p:nvPr/>
        </p:nvSpPr>
        <p:spPr bwMode="auto">
          <a:xfrm>
            <a:off x="383931" y="3032125"/>
            <a:ext cx="8376138" cy="1404938"/>
          </a:xfrm>
          <a:custGeom>
            <a:avLst/>
            <a:gdLst>
              <a:gd name="T0" fmla="*/ 4539367 w 9073005"/>
              <a:gd name="T1" fmla="*/ 0 h 1404984"/>
              <a:gd name="T2" fmla="*/ 9078735 w 9073005"/>
              <a:gd name="T3" fmla="*/ 702377 h 1404984"/>
              <a:gd name="T4" fmla="*/ 4539367 w 9073005"/>
              <a:gd name="T5" fmla="*/ 1404754 h 1404984"/>
              <a:gd name="T6" fmla="*/ 0 w 9073005"/>
              <a:gd name="T7" fmla="*/ 702377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a:defRPr/>
            </a:pPr>
            <a:r>
              <a:rPr lang="en-US" sz="7200" b="1" dirty="0" smtClean="0">
                <a:solidFill>
                  <a:srgbClr val="7030A0"/>
                </a:solidFill>
                <a:effectLst>
                  <a:outerShdw blurRad="38100" dist="38100" dir="2700000" algn="tl">
                    <a:srgbClr val="000000">
                      <a:alpha val="43137"/>
                    </a:srgbClr>
                  </a:outerShdw>
                </a:effectLst>
                <a:latin typeface="Calibri" pitchFamily="34" charset="0"/>
                <a:cs typeface="Arial" pitchFamily="34" charset="0"/>
              </a:rPr>
              <a:t>Teacher Training</a:t>
            </a:r>
            <a:r>
              <a:rPr lang="id-ID" sz="7200" b="1" dirty="0" smtClean="0">
                <a:solidFill>
                  <a:srgbClr val="7030A0"/>
                </a:solidFill>
                <a:effectLst>
                  <a:outerShdw blurRad="38100" dist="38100" dir="2700000" algn="tl">
                    <a:srgbClr val="000000">
                      <a:alpha val="43137"/>
                    </a:srgbClr>
                  </a:outerShdw>
                </a:effectLst>
                <a:latin typeface="Calibri" pitchFamily="34" charset="0"/>
                <a:cs typeface="Arial" pitchFamily="34" charset="0"/>
              </a:rPr>
              <a:t>?</a:t>
            </a:r>
            <a:endParaRPr lang="id-ID" sz="7200" b="1" dirty="0">
              <a:solidFill>
                <a:srgbClr val="7030A0"/>
              </a:solidFill>
              <a:effectLst>
                <a:outerShdw blurRad="38100" dist="38100" dir="2700000" algn="tl">
                  <a:srgbClr val="000000">
                    <a:alpha val="43137"/>
                  </a:srgbClr>
                </a:outerShdw>
              </a:effectLst>
              <a:latin typeface="Calibri" pitchFamily="34" charset="0"/>
              <a:cs typeface="Arial" pitchFamily="34" charset="0"/>
            </a:endParaRPr>
          </a:p>
        </p:txBody>
      </p:sp>
    </p:spTree>
    <p:extLst>
      <p:ext uri="{BB962C8B-B14F-4D97-AF65-F5344CB8AC3E}">
        <p14:creationId xmlns:p14="http://schemas.microsoft.com/office/powerpoint/2010/main" val="313515452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2127" y="1496967"/>
            <a:ext cx="3312368" cy="530696"/>
          </a:xfrm>
        </p:spPr>
        <p:txBody>
          <a:bodyPr>
            <a:noAutofit/>
          </a:bodyPr>
          <a:lstStyle/>
          <a:p>
            <a:r>
              <a:rPr lang="id-ID" sz="2400" dirty="0" smtClean="0"/>
              <a:t>Sumber: Marsudi R</a:t>
            </a:r>
            <a:endParaRPr lang="id-ID"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885698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391" y="908720"/>
            <a:ext cx="4383841" cy="58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475656" y="188640"/>
            <a:ext cx="6048672" cy="864096"/>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id-ID" dirty="0" smtClean="0"/>
              <a:t>DI DEKOLAH DASAR</a:t>
            </a:r>
            <a:endParaRPr lang="id-ID" dirty="0"/>
          </a:p>
        </p:txBody>
      </p:sp>
    </p:spTree>
    <p:extLst>
      <p:ext uri="{BB962C8B-B14F-4D97-AF65-F5344CB8AC3E}">
        <p14:creationId xmlns:p14="http://schemas.microsoft.com/office/powerpoint/2010/main" val="27568730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9694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645024"/>
            <a:ext cx="8496944" cy="26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9398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7773"/>
            <a:ext cx="8424936" cy="620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633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3">
            <a:alphaModFix/>
          </a:blip>
          <a:srcRect/>
          <a:stretch/>
        </p:blipFill>
        <p:spPr>
          <a:xfrm>
            <a:off x="3065525" y="957487"/>
            <a:ext cx="5925300" cy="4505100"/>
          </a:xfrm>
          <a:prstGeom prst="rect">
            <a:avLst/>
          </a:prstGeom>
          <a:noFill/>
          <a:ln>
            <a:noFill/>
          </a:ln>
        </p:spPr>
      </p:pic>
      <p:sp>
        <p:nvSpPr>
          <p:cNvPr id="221" name="Shape 221"/>
          <p:cNvSpPr/>
          <p:nvPr/>
        </p:nvSpPr>
        <p:spPr>
          <a:xfrm>
            <a:off x="52125" y="5589250"/>
            <a:ext cx="2990999" cy="1223999"/>
          </a:xfrm>
          <a:prstGeom prst="wedgeRectCallout">
            <a:avLst>
              <a:gd name="adj1" fmla="val 90642"/>
              <a:gd name="adj2" fmla="val -179099"/>
            </a:avLst>
          </a:prstGeom>
          <a:solidFill>
            <a:srgbClr val="EAF1DD"/>
          </a:solidFill>
          <a:ln w="9525" cap="flat">
            <a:solidFill>
              <a:srgbClr val="E36C09"/>
            </a:solidFill>
            <a:prstDash val="solid"/>
            <a:round/>
            <a:headEnd type="none" w="med" len="med"/>
            <a:tailEnd type="none" w="med" len="med"/>
          </a:ln>
        </p:spPr>
        <p:txBody>
          <a:bodyPr lIns="91425" tIns="45700" rIns="91425" bIns="45700" anchor="ctr" anchorCtr="0">
            <a:noAutofit/>
          </a:bodyPr>
          <a:lstStyle/>
          <a:p>
            <a:pPr marL="457200" marR="0" lvl="0" indent="-330200" rtl="0">
              <a:spcBef>
                <a:spcPts val="0"/>
              </a:spcBef>
              <a:buClr>
                <a:schemeClr val="dk2"/>
              </a:buClr>
              <a:buSzPct val="100000"/>
              <a:buFont typeface="Calibri"/>
              <a:buChar char="●"/>
            </a:pPr>
            <a:r>
              <a:rPr lang="id-ID" sz="1600" b="1">
                <a:solidFill>
                  <a:schemeClr val="dk2"/>
                </a:solidFill>
                <a:latin typeface="Calibri"/>
                <a:ea typeface="Calibri"/>
                <a:cs typeface="Calibri"/>
                <a:sym typeface="Calibri"/>
              </a:rPr>
              <a:t>School Building Rehabilitation</a:t>
            </a:r>
          </a:p>
          <a:p>
            <a:pPr marL="457200" marR="0" lvl="0" indent="-330200" rtl="0">
              <a:spcBef>
                <a:spcPts val="0"/>
              </a:spcBef>
              <a:buClr>
                <a:schemeClr val="dk2"/>
              </a:buClr>
              <a:buSzPct val="100000"/>
              <a:buFont typeface="Calibri"/>
              <a:buChar char="●"/>
            </a:pPr>
            <a:r>
              <a:rPr lang="id-ID" sz="1600" b="1">
                <a:solidFill>
                  <a:schemeClr val="dk2"/>
                </a:solidFill>
                <a:latin typeface="Calibri"/>
                <a:ea typeface="Calibri"/>
                <a:cs typeface="Calibri"/>
                <a:sym typeface="Calibri"/>
              </a:rPr>
              <a:t>Laboratory and Library Supply</a:t>
            </a:r>
          </a:p>
          <a:p>
            <a:pPr marL="457200" marR="0" lvl="0" indent="-330200" rtl="0">
              <a:spcBef>
                <a:spcPts val="0"/>
              </a:spcBef>
              <a:buClr>
                <a:schemeClr val="dk2"/>
              </a:buClr>
              <a:buSzPct val="100000"/>
              <a:buFont typeface="Calibri"/>
              <a:buChar char="●"/>
            </a:pPr>
            <a:r>
              <a:rPr lang="id-ID" sz="1600" b="1">
                <a:solidFill>
                  <a:schemeClr val="dk2"/>
                </a:solidFill>
                <a:latin typeface="Calibri"/>
                <a:ea typeface="Calibri"/>
                <a:cs typeface="Calibri"/>
                <a:sym typeface="Calibri"/>
              </a:rPr>
              <a:t>Book Provisioning</a:t>
            </a:r>
          </a:p>
        </p:txBody>
      </p:sp>
      <p:sp>
        <p:nvSpPr>
          <p:cNvPr id="222" name="Shape 222"/>
          <p:cNvSpPr/>
          <p:nvPr/>
        </p:nvSpPr>
        <p:spPr>
          <a:xfrm>
            <a:off x="118575" y="836700"/>
            <a:ext cx="2326499" cy="431999"/>
          </a:xfrm>
          <a:prstGeom prst="wedgeRectCallout">
            <a:avLst>
              <a:gd name="adj1" fmla="val 166516"/>
              <a:gd name="adj2" fmla="val 98314"/>
            </a:avLst>
          </a:prstGeom>
          <a:solidFill>
            <a:srgbClr val="F2DADA"/>
          </a:solidFill>
          <a:ln w="9525" cap="flat">
            <a:solidFill>
              <a:srgbClr val="E36C0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2400" b="1" i="0" u="none" strike="noStrike" cap="none" baseline="0" dirty="0">
                <a:solidFill>
                  <a:schemeClr val="dk2"/>
                </a:solidFill>
                <a:latin typeface="Calibri"/>
                <a:ea typeface="Calibri"/>
                <a:cs typeface="Calibri"/>
                <a:sym typeface="Calibri"/>
              </a:rPr>
              <a:t>2013 Curriculum</a:t>
            </a:r>
          </a:p>
        </p:txBody>
      </p:sp>
      <p:sp>
        <p:nvSpPr>
          <p:cNvPr id="223" name="Shape 223"/>
          <p:cNvSpPr/>
          <p:nvPr/>
        </p:nvSpPr>
        <p:spPr>
          <a:xfrm>
            <a:off x="3109675" y="5589375"/>
            <a:ext cx="2689499" cy="1223999"/>
          </a:xfrm>
          <a:prstGeom prst="wedgeRectCallout">
            <a:avLst>
              <a:gd name="adj1" fmla="val -1271"/>
              <a:gd name="adj2" fmla="val -132318"/>
            </a:avLst>
          </a:prstGeom>
          <a:solidFill>
            <a:srgbClr val="EAF1DD"/>
          </a:solidFill>
          <a:ln w="9525" cap="flat">
            <a:solidFill>
              <a:srgbClr val="E36C09"/>
            </a:solidFill>
            <a:prstDash val="solid"/>
            <a:round/>
            <a:headEnd type="none" w="med" len="med"/>
            <a:tailEnd type="none" w="med" len="med"/>
          </a:ln>
        </p:spPr>
        <p:txBody>
          <a:bodyPr lIns="91425" tIns="45700" rIns="91425" bIns="45700" anchor="ctr" anchorCtr="0">
            <a:noAutofit/>
          </a:bodyPr>
          <a:lstStyle/>
          <a:p>
            <a:pPr marL="457200" marR="0" lvl="0" indent="-342900" rtl="0">
              <a:spcBef>
                <a:spcPts val="0"/>
              </a:spcBef>
              <a:buClr>
                <a:schemeClr val="dk2"/>
              </a:buClr>
              <a:buSzPct val="100000"/>
              <a:buFont typeface="Calibri"/>
              <a:buChar char="●"/>
            </a:pPr>
            <a:r>
              <a:rPr lang="id-ID" sz="1800" b="1" i="0" u="none" strike="noStrike" cap="none" baseline="0">
                <a:solidFill>
                  <a:schemeClr val="dk2"/>
                </a:solidFill>
                <a:latin typeface="Calibri"/>
                <a:ea typeface="Calibri"/>
                <a:cs typeface="Calibri"/>
                <a:sym typeface="Calibri"/>
              </a:rPr>
              <a:t>BOS</a:t>
            </a:r>
          </a:p>
          <a:p>
            <a:pPr marL="457200" marR="0" lvl="0" indent="-342900" rtl="0">
              <a:spcBef>
                <a:spcPts val="0"/>
              </a:spcBef>
              <a:buClr>
                <a:schemeClr val="dk2"/>
              </a:buClr>
              <a:buSzPct val="100000"/>
              <a:buFont typeface="Calibri"/>
              <a:buChar char="●"/>
            </a:pPr>
            <a:r>
              <a:rPr lang="id-ID" sz="1800" b="1">
                <a:solidFill>
                  <a:schemeClr val="dk2"/>
                </a:solidFill>
                <a:latin typeface="Calibri"/>
                <a:ea typeface="Calibri"/>
                <a:cs typeface="Calibri"/>
                <a:sym typeface="Calibri"/>
              </a:rPr>
              <a:t>Poor Students Aid</a:t>
            </a:r>
          </a:p>
          <a:p>
            <a:pPr marL="457200" marR="0" lvl="0" indent="-342900" rtl="0">
              <a:spcBef>
                <a:spcPts val="0"/>
              </a:spcBef>
              <a:buClr>
                <a:schemeClr val="dk2"/>
              </a:buClr>
              <a:buSzPct val="100000"/>
              <a:buFont typeface="Calibri"/>
              <a:buChar char="●"/>
            </a:pPr>
            <a:r>
              <a:rPr lang="id-ID" sz="1800" b="1" i="0" u="none" strike="noStrike" cap="none" baseline="0">
                <a:solidFill>
                  <a:schemeClr val="dk2"/>
                </a:solidFill>
                <a:latin typeface="Calibri"/>
                <a:ea typeface="Calibri"/>
                <a:cs typeface="Calibri"/>
                <a:sym typeface="Calibri"/>
              </a:rPr>
              <a:t>BOPTN/Bidik Misi (</a:t>
            </a:r>
            <a:r>
              <a:rPr lang="id-ID" sz="1800" b="1">
                <a:solidFill>
                  <a:schemeClr val="dk2"/>
                </a:solidFill>
                <a:latin typeface="Calibri"/>
                <a:ea typeface="Calibri"/>
                <a:cs typeface="Calibri"/>
                <a:sym typeface="Calibri"/>
              </a:rPr>
              <a:t>for University</a:t>
            </a:r>
            <a:r>
              <a:rPr lang="id-ID" sz="1800" b="1" i="0" u="none" strike="noStrike" cap="none" baseline="0">
                <a:solidFill>
                  <a:schemeClr val="dk2"/>
                </a:solidFill>
                <a:latin typeface="Calibri"/>
                <a:ea typeface="Calibri"/>
                <a:cs typeface="Calibri"/>
                <a:sym typeface="Calibri"/>
              </a:rPr>
              <a:t>)</a:t>
            </a:r>
          </a:p>
        </p:txBody>
      </p:sp>
      <p:sp>
        <p:nvSpPr>
          <p:cNvPr id="224" name="Shape 224"/>
          <p:cNvSpPr/>
          <p:nvPr/>
        </p:nvSpPr>
        <p:spPr>
          <a:xfrm>
            <a:off x="5901375" y="5589375"/>
            <a:ext cx="2791799" cy="1223999"/>
          </a:xfrm>
          <a:prstGeom prst="wedgeRectCallout">
            <a:avLst>
              <a:gd name="adj1" fmla="val 3728"/>
              <a:gd name="adj2" fmla="val -86728"/>
            </a:avLst>
          </a:prstGeom>
          <a:solidFill>
            <a:srgbClr val="EAF1DD"/>
          </a:solidFill>
          <a:ln w="9525" cap="flat">
            <a:solidFill>
              <a:srgbClr val="E36C0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a:solidFill>
                  <a:schemeClr val="dk2"/>
                </a:solidFill>
                <a:latin typeface="Calibri"/>
                <a:ea typeface="Calibri"/>
                <a:cs typeface="Calibri"/>
                <a:sym typeface="Calibri"/>
              </a:rPr>
              <a:t>School Based Management</a:t>
            </a:r>
          </a:p>
        </p:txBody>
      </p:sp>
      <p:sp>
        <p:nvSpPr>
          <p:cNvPr id="225" name="Shape 225"/>
          <p:cNvSpPr/>
          <p:nvPr/>
        </p:nvSpPr>
        <p:spPr>
          <a:xfrm>
            <a:off x="52126" y="3284975"/>
            <a:ext cx="3057599" cy="1728299"/>
          </a:xfrm>
          <a:prstGeom prst="wedgeRectCallout">
            <a:avLst>
              <a:gd name="adj1" fmla="val 92371"/>
              <a:gd name="adj2" fmla="val -45376"/>
            </a:avLst>
          </a:prstGeom>
          <a:solidFill>
            <a:srgbClr val="EAF1DD"/>
          </a:solidFill>
          <a:ln w="9525" cap="flat">
            <a:solidFill>
              <a:srgbClr val="E36C09"/>
            </a:solidFill>
            <a:prstDash val="solid"/>
            <a:round/>
            <a:headEnd type="none" w="med" len="med"/>
            <a:tailEnd type="none" w="med" len="med"/>
          </a:ln>
        </p:spPr>
        <p:txBody>
          <a:bodyPr lIns="91425" tIns="45700" rIns="91425" bIns="45700" anchor="ctr" anchorCtr="0">
            <a:noAutofit/>
          </a:bodyPr>
          <a:lstStyle/>
          <a:p>
            <a:pPr marL="457200" marR="0" lvl="0" indent="-330200" rtl="0">
              <a:spcBef>
                <a:spcPts val="0"/>
              </a:spcBef>
              <a:buClr>
                <a:schemeClr val="dk2"/>
              </a:buClr>
              <a:buSzPct val="100000"/>
              <a:buFont typeface="Calibri"/>
              <a:buChar char="●"/>
            </a:pPr>
            <a:r>
              <a:rPr lang="id-ID" sz="1600" b="1" dirty="0">
                <a:solidFill>
                  <a:schemeClr val="dk2"/>
                </a:solidFill>
                <a:latin typeface="Calibri"/>
                <a:ea typeface="Calibri"/>
                <a:cs typeface="Calibri"/>
                <a:sym typeface="Calibri"/>
              </a:rPr>
              <a:t>Qualification Improvement </a:t>
            </a:r>
            <a:r>
              <a:rPr lang="id-ID" sz="1600" b="1" i="0" u="none" strike="noStrike" cap="none" baseline="0" dirty="0">
                <a:solidFill>
                  <a:schemeClr val="dk2"/>
                </a:solidFill>
                <a:latin typeface="Calibri"/>
                <a:ea typeface="Calibri"/>
                <a:cs typeface="Calibri"/>
                <a:sym typeface="Calibri"/>
              </a:rPr>
              <a:t>&amp; </a:t>
            </a:r>
            <a:r>
              <a:rPr lang="id-ID" sz="1600" b="1" dirty="0">
                <a:solidFill>
                  <a:schemeClr val="dk2"/>
                </a:solidFill>
                <a:latin typeface="Calibri"/>
                <a:ea typeface="Calibri"/>
                <a:cs typeface="Calibri"/>
                <a:sym typeface="Calibri"/>
              </a:rPr>
              <a:t>Certification</a:t>
            </a:r>
          </a:p>
          <a:p>
            <a:pPr marL="457200" marR="0" lvl="0" indent="-330200" rtl="0">
              <a:spcBef>
                <a:spcPts val="0"/>
              </a:spcBef>
              <a:buClr>
                <a:schemeClr val="dk2"/>
              </a:buClr>
              <a:buSzPct val="100000"/>
              <a:buFont typeface="Calibri"/>
              <a:buChar char="●"/>
            </a:pPr>
            <a:r>
              <a:rPr lang="id-ID" sz="1600" b="1" dirty="0">
                <a:solidFill>
                  <a:schemeClr val="dk2"/>
                </a:solidFill>
                <a:latin typeface="Calibri"/>
                <a:ea typeface="Calibri"/>
                <a:cs typeface="Calibri"/>
                <a:sym typeface="Calibri"/>
              </a:rPr>
              <a:t>Certification Aid Payment</a:t>
            </a:r>
          </a:p>
          <a:p>
            <a:pPr marL="457200" marR="0" lvl="0" indent="-330200" rtl="0">
              <a:spcBef>
                <a:spcPts val="0"/>
              </a:spcBef>
              <a:buClr>
                <a:schemeClr val="dk2"/>
              </a:buClr>
              <a:buSzPct val="100000"/>
              <a:buFont typeface="Calibri"/>
              <a:buChar char="●"/>
            </a:pPr>
            <a:r>
              <a:rPr lang="id-ID" sz="1600" b="1" dirty="0">
                <a:solidFill>
                  <a:schemeClr val="dk2"/>
                </a:solidFill>
                <a:latin typeface="Calibri"/>
                <a:ea typeface="Calibri"/>
                <a:cs typeface="Calibri"/>
                <a:sym typeface="Calibri"/>
              </a:rPr>
              <a:t>C</a:t>
            </a:r>
            <a:r>
              <a:rPr lang="id-ID" sz="1600" b="1" i="0" u="none" strike="noStrike" cap="none" baseline="0" dirty="0">
                <a:solidFill>
                  <a:schemeClr val="dk2"/>
                </a:solidFill>
                <a:latin typeface="Calibri"/>
                <a:ea typeface="Calibri"/>
                <a:cs typeface="Calibri"/>
                <a:sym typeface="Calibri"/>
              </a:rPr>
              <a:t>ompeten</a:t>
            </a:r>
            <a:r>
              <a:rPr lang="id-ID" sz="1600" b="1" dirty="0">
                <a:solidFill>
                  <a:schemeClr val="dk2"/>
                </a:solidFill>
                <a:latin typeface="Calibri"/>
                <a:ea typeface="Calibri"/>
                <a:cs typeface="Calibri"/>
                <a:sym typeface="Calibri"/>
              </a:rPr>
              <a:t>cy Evaluation and Performance Measurement</a:t>
            </a:r>
          </a:p>
        </p:txBody>
      </p:sp>
      <p:sp>
        <p:nvSpPr>
          <p:cNvPr id="226" name="Shape 226"/>
          <p:cNvSpPr/>
          <p:nvPr/>
        </p:nvSpPr>
        <p:spPr>
          <a:xfrm>
            <a:off x="0" y="0"/>
            <a:ext cx="146537" cy="158750"/>
          </a:xfrm>
          <a:prstGeom prst="rect">
            <a:avLst/>
          </a:prstGeom>
          <a:noFill/>
          <a:ln>
            <a:noFill/>
          </a:ln>
        </p:spPr>
        <p:txBody>
          <a:bodyPr lIns="91425" tIns="91425" rIns="91425" bIns="91425" anchor="ctr" anchorCtr="0">
            <a:noAutofit/>
          </a:bodyPr>
          <a:lstStyle/>
          <a:p>
            <a:pPr>
              <a:spcBef>
                <a:spcPts val="0"/>
              </a:spcBef>
              <a:buNone/>
            </a:pPr>
            <a:endParaRPr/>
          </a:p>
        </p:txBody>
      </p:sp>
      <p:sp>
        <p:nvSpPr>
          <p:cNvPr id="227" name="Shape 227"/>
          <p:cNvSpPr txBox="1"/>
          <p:nvPr/>
        </p:nvSpPr>
        <p:spPr>
          <a:xfrm>
            <a:off x="252536" y="-99391"/>
            <a:ext cx="9144000" cy="762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31859B"/>
              </a:buClr>
              <a:buSzPct val="25000"/>
              <a:buFont typeface="Calibri"/>
              <a:buNone/>
            </a:pPr>
            <a:r>
              <a:rPr lang="id-ID" sz="3200" b="1">
                <a:solidFill>
                  <a:srgbClr val="31859B"/>
                </a:solidFill>
                <a:latin typeface="Calibri"/>
                <a:ea typeface="Calibri"/>
                <a:cs typeface="Calibri"/>
                <a:sym typeface="Calibri"/>
              </a:rPr>
              <a:t>Educational Reform Refers to </a:t>
            </a:r>
            <a:r>
              <a:rPr lang="id-ID" sz="3200" b="1" i="0" u="none" strike="noStrike" cap="none" baseline="0">
                <a:solidFill>
                  <a:srgbClr val="31859B"/>
                </a:solidFill>
                <a:latin typeface="Calibri"/>
                <a:ea typeface="Calibri"/>
                <a:cs typeface="Calibri"/>
                <a:sym typeface="Calibri"/>
              </a:rPr>
              <a:t>8 Standards</a:t>
            </a:r>
          </a:p>
        </p:txBody>
      </p:sp>
      <p:cxnSp>
        <p:nvCxnSpPr>
          <p:cNvPr id="228" name="Shape 228"/>
          <p:cNvCxnSpPr/>
          <p:nvPr/>
        </p:nvCxnSpPr>
        <p:spPr>
          <a:xfrm>
            <a:off x="0" y="619125"/>
            <a:ext cx="9144000" cy="0"/>
          </a:xfrm>
          <a:prstGeom prst="straightConnector1">
            <a:avLst/>
          </a:prstGeom>
          <a:noFill/>
          <a:ln w="9525" cap="flat">
            <a:solidFill>
              <a:srgbClr val="BE4B48"/>
            </a:solidFill>
            <a:prstDash val="solid"/>
            <a:round/>
            <a:headEnd type="none" w="med" len="med"/>
            <a:tailEnd type="none" w="med" len="med"/>
          </a:ln>
        </p:spPr>
      </p:cxnSp>
      <p:sp>
        <p:nvSpPr>
          <p:cNvPr id="229" name="Shape 229"/>
          <p:cNvSpPr txBox="1"/>
          <p:nvPr/>
        </p:nvSpPr>
        <p:spPr>
          <a:xfrm>
            <a:off x="384458" y="1916832"/>
            <a:ext cx="1713418" cy="338554"/>
          </a:xfrm>
          <a:prstGeom prst="rect">
            <a:avLst/>
          </a:prstGeom>
          <a:solidFill>
            <a:srgbClr val="F2DADA"/>
          </a:solidFill>
          <a:ln>
            <a:noFill/>
          </a:ln>
        </p:spPr>
        <p:txBody>
          <a:bodyPr lIns="91425" tIns="45700" rIns="91425" bIns="45700" anchor="t" anchorCtr="0">
            <a:noAutofit/>
          </a:bodyPr>
          <a:lstStyle/>
          <a:p>
            <a:pPr marL="0" marR="0" lvl="0" indent="0" algn="l" rtl="0">
              <a:spcBef>
                <a:spcPts val="0"/>
              </a:spcBef>
              <a:buSzPct val="25000"/>
              <a:buNone/>
            </a:pPr>
            <a:r>
              <a:rPr lang="id-ID" sz="1600">
                <a:solidFill>
                  <a:schemeClr val="dk1"/>
                </a:solidFill>
                <a:latin typeface="Calibri"/>
                <a:ea typeface="Calibri"/>
                <a:cs typeface="Calibri"/>
                <a:sym typeface="Calibri"/>
              </a:rPr>
              <a:t>Underway</a:t>
            </a:r>
          </a:p>
        </p:txBody>
      </p:sp>
      <p:sp>
        <p:nvSpPr>
          <p:cNvPr id="230" name="Shape 230"/>
          <p:cNvSpPr txBox="1"/>
          <p:nvPr/>
        </p:nvSpPr>
        <p:spPr>
          <a:xfrm>
            <a:off x="384459" y="2329141"/>
            <a:ext cx="1581616" cy="584774"/>
          </a:xfrm>
          <a:prstGeom prst="rect">
            <a:avLst/>
          </a:prstGeom>
          <a:solidFill>
            <a:srgbClr val="EAF1DD"/>
          </a:solidFill>
          <a:ln>
            <a:noFill/>
          </a:ln>
        </p:spPr>
        <p:txBody>
          <a:bodyPr lIns="91425" tIns="45700" rIns="91425" bIns="45700" anchor="t" anchorCtr="0">
            <a:noAutofit/>
          </a:bodyPr>
          <a:lstStyle/>
          <a:p>
            <a:pPr marL="0" marR="0" lvl="0" indent="0" algn="l" rtl="0">
              <a:spcBef>
                <a:spcPts val="0"/>
              </a:spcBef>
              <a:buSzPct val="25000"/>
              <a:buNone/>
            </a:pPr>
            <a:r>
              <a:rPr lang="id-ID" sz="1600">
                <a:solidFill>
                  <a:schemeClr val="dk1"/>
                </a:solidFill>
                <a:latin typeface="Calibri"/>
                <a:ea typeface="Calibri"/>
                <a:cs typeface="Calibri"/>
                <a:sym typeface="Calibri"/>
              </a:rPr>
              <a:t>Done and keep worked on</a:t>
            </a:r>
          </a:p>
        </p:txBody>
      </p:sp>
      <p:sp>
        <p:nvSpPr>
          <p:cNvPr id="231" name="Shape 231"/>
          <p:cNvSpPr txBox="1"/>
          <p:nvPr/>
        </p:nvSpPr>
        <p:spPr>
          <a:xfrm>
            <a:off x="5492275" y="1292300"/>
            <a:ext cx="1071900" cy="234899"/>
          </a:xfrm>
          <a:prstGeom prst="rect">
            <a:avLst/>
          </a:prstGeom>
          <a:noFill/>
          <a:ln>
            <a:noFill/>
          </a:ln>
        </p:spPr>
        <p:txBody>
          <a:bodyPr lIns="91425" tIns="91425" rIns="91425" bIns="91425" anchor="t" anchorCtr="0">
            <a:noAutofit/>
          </a:bodyPr>
          <a:lstStyle/>
          <a:p>
            <a:pPr>
              <a:spcBef>
                <a:spcPts val="0"/>
              </a:spcBef>
              <a:buNone/>
            </a:pPr>
            <a:endParaRPr/>
          </a:p>
        </p:txBody>
      </p:sp>
      <p:sp>
        <p:nvSpPr>
          <p:cNvPr id="232" name="Shape 232"/>
          <p:cNvSpPr txBox="1"/>
          <p:nvPr/>
        </p:nvSpPr>
        <p:spPr>
          <a:xfrm>
            <a:off x="4252775" y="1916350"/>
            <a:ext cx="823500" cy="762000"/>
          </a:xfrm>
          <a:prstGeom prst="rect">
            <a:avLst/>
          </a:prstGeom>
          <a:noFill/>
          <a:ln>
            <a:noFill/>
          </a:ln>
        </p:spPr>
        <p:txBody>
          <a:bodyPr lIns="91425" tIns="91425" rIns="91425" bIns="91425" anchor="t" anchorCtr="0">
            <a:noAutofit/>
          </a:bodyPr>
          <a:lstStyle/>
          <a:p>
            <a:pPr>
              <a:spcBef>
                <a:spcPts val="0"/>
              </a:spcBef>
              <a:buNone/>
            </a:pPr>
            <a:endParaRPr/>
          </a:p>
        </p:txBody>
      </p:sp>
      <p:sp>
        <p:nvSpPr>
          <p:cNvPr id="233" name="Shape 233"/>
          <p:cNvSpPr/>
          <p:nvPr/>
        </p:nvSpPr>
        <p:spPr>
          <a:xfrm>
            <a:off x="4105754" y="1927200"/>
            <a:ext cx="1122021" cy="6555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id-ID" dirty="0"/>
              <a:t>Core Standards</a:t>
            </a:r>
          </a:p>
        </p:txBody>
      </p:sp>
      <p:sp>
        <p:nvSpPr>
          <p:cNvPr id="234" name="Shape 234"/>
          <p:cNvSpPr/>
          <p:nvPr/>
        </p:nvSpPr>
        <p:spPr>
          <a:xfrm>
            <a:off x="5442104" y="1641450"/>
            <a:ext cx="1122021" cy="5847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id-ID" sz="1400" b="1" dirty="0"/>
              <a:t> evaluation </a:t>
            </a:r>
          </a:p>
          <a:p>
            <a:pPr rtl="0">
              <a:spcBef>
                <a:spcPts val="0"/>
              </a:spcBef>
              <a:buNone/>
            </a:pPr>
            <a:r>
              <a:rPr lang="id-ID" sz="1400" b="1" dirty="0"/>
              <a:t>process</a:t>
            </a:r>
          </a:p>
          <a:p>
            <a:pPr>
              <a:spcBef>
                <a:spcPts val="0"/>
              </a:spcBef>
              <a:buNone/>
            </a:pPr>
            <a:r>
              <a:rPr lang="id-ID" sz="1400" b="1" dirty="0">
                <a:solidFill>
                  <a:schemeClr val="dk1"/>
                </a:solidFill>
              </a:rPr>
              <a:t>standard </a:t>
            </a:r>
          </a:p>
        </p:txBody>
      </p:sp>
      <p:sp>
        <p:nvSpPr>
          <p:cNvPr id="235" name="Shape 235"/>
          <p:cNvSpPr/>
          <p:nvPr/>
        </p:nvSpPr>
        <p:spPr>
          <a:xfrm>
            <a:off x="5463000" y="2364225"/>
            <a:ext cx="1071900" cy="5847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id-ID" sz="1400" dirty="0">
                <a:latin typeface="Aharoni" panose="02010803020104030203" pitchFamily="2" charset="-79"/>
                <a:cs typeface="Aharoni" panose="02010803020104030203" pitchFamily="2" charset="-79"/>
              </a:rPr>
              <a:t>Learning process standard</a:t>
            </a:r>
          </a:p>
        </p:txBody>
      </p:sp>
      <p:sp>
        <p:nvSpPr>
          <p:cNvPr id="236" name="Shape 236"/>
          <p:cNvSpPr/>
          <p:nvPr/>
        </p:nvSpPr>
        <p:spPr>
          <a:xfrm>
            <a:off x="6790850" y="1641450"/>
            <a:ext cx="1172800" cy="12239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id-ID" sz="1400" b="1" dirty="0"/>
              <a:t>Graduation competency standards</a:t>
            </a:r>
          </a:p>
        </p:txBody>
      </p:sp>
      <p:sp>
        <p:nvSpPr>
          <p:cNvPr id="237" name="Shape 237"/>
          <p:cNvSpPr/>
          <p:nvPr/>
        </p:nvSpPr>
        <p:spPr>
          <a:xfrm>
            <a:off x="4286400" y="3171050"/>
            <a:ext cx="3697799" cy="4319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id-ID"/>
              <a:t>educators standard education personnel</a:t>
            </a:r>
          </a:p>
        </p:txBody>
      </p:sp>
      <p:sp>
        <p:nvSpPr>
          <p:cNvPr id="238" name="Shape 238"/>
          <p:cNvSpPr/>
          <p:nvPr/>
        </p:nvSpPr>
        <p:spPr>
          <a:xfrm>
            <a:off x="4437675" y="3708925"/>
            <a:ext cx="3227399" cy="3386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id-ID"/>
              <a:t>infrastructure </a:t>
            </a:r>
            <a:r>
              <a:rPr lang="id-ID">
                <a:solidFill>
                  <a:schemeClr val="dk1"/>
                </a:solidFill>
              </a:rPr>
              <a:t>standard </a:t>
            </a:r>
          </a:p>
        </p:txBody>
      </p:sp>
      <p:sp>
        <p:nvSpPr>
          <p:cNvPr id="239" name="Shape 239"/>
          <p:cNvSpPr/>
          <p:nvPr/>
        </p:nvSpPr>
        <p:spPr>
          <a:xfrm>
            <a:off x="4656200" y="4297225"/>
            <a:ext cx="3057599" cy="3386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id-ID"/>
              <a:t>financing </a:t>
            </a:r>
            <a:r>
              <a:rPr lang="id-ID">
                <a:solidFill>
                  <a:schemeClr val="dk1"/>
                </a:solidFill>
              </a:rPr>
              <a:t>standard </a:t>
            </a:r>
          </a:p>
        </p:txBody>
      </p:sp>
      <p:sp>
        <p:nvSpPr>
          <p:cNvPr id="240" name="Shape 240"/>
          <p:cNvSpPr/>
          <p:nvPr/>
        </p:nvSpPr>
        <p:spPr>
          <a:xfrm>
            <a:off x="4857900" y="4919150"/>
            <a:ext cx="2470799" cy="3386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id-ID"/>
              <a:t>management standards</a:t>
            </a:r>
          </a:p>
        </p:txBody>
      </p:sp>
      <p:sp>
        <p:nvSpPr>
          <p:cNvPr id="241" name="Shape 241"/>
          <p:cNvSpPr/>
          <p:nvPr/>
        </p:nvSpPr>
        <p:spPr>
          <a:xfrm>
            <a:off x="5345350" y="1254825"/>
            <a:ext cx="1428900" cy="2348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id-ID"/>
              <a:t>Curriculum</a:t>
            </a:r>
          </a:p>
        </p:txBody>
      </p:sp>
      <p:sp>
        <p:nvSpPr>
          <p:cNvPr id="242" name="Shape 242"/>
          <p:cNvSpPr/>
          <p:nvPr/>
        </p:nvSpPr>
        <p:spPr>
          <a:xfrm>
            <a:off x="8337325" y="1489724"/>
            <a:ext cx="504299" cy="3768125"/>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pt-BR" sz="2000" b="1" dirty="0" smtClean="0">
                <a:latin typeface="Arial Black" panose="020B0A04020102020204" pitchFamily="34" charset="0"/>
                <a:cs typeface="Aharoni" panose="02010803020104030203" pitchFamily="2" charset="-79"/>
              </a:rPr>
              <a:t>G</a:t>
            </a:r>
          </a:p>
          <a:p>
            <a:pPr rtl="0">
              <a:spcBef>
                <a:spcPts val="0"/>
              </a:spcBef>
              <a:buNone/>
            </a:pPr>
            <a:r>
              <a:rPr lang="pt-BR" sz="2000" b="1" dirty="0" smtClean="0">
                <a:latin typeface="Arial Black" panose="020B0A04020102020204" pitchFamily="34" charset="0"/>
                <a:cs typeface="Aharoni" panose="02010803020104030203" pitchFamily="2" charset="-79"/>
              </a:rPr>
              <a:t>R</a:t>
            </a:r>
          </a:p>
          <a:p>
            <a:pPr rtl="0">
              <a:spcBef>
                <a:spcPts val="0"/>
              </a:spcBef>
              <a:buNone/>
            </a:pPr>
            <a:r>
              <a:rPr lang="pt-BR" sz="2000" b="1" dirty="0" smtClean="0">
                <a:latin typeface="Arial Black" panose="020B0A04020102020204" pitchFamily="34" charset="0"/>
                <a:cs typeface="Aharoni" panose="02010803020104030203" pitchFamily="2" charset="-79"/>
              </a:rPr>
              <a:t>A</a:t>
            </a:r>
          </a:p>
          <a:p>
            <a:pPr rtl="0">
              <a:spcBef>
                <a:spcPts val="0"/>
              </a:spcBef>
              <a:buNone/>
            </a:pPr>
            <a:r>
              <a:rPr lang="pt-BR" sz="2000" b="1" dirty="0" smtClean="0">
                <a:latin typeface="Arial Black" panose="020B0A04020102020204" pitchFamily="34" charset="0"/>
                <a:cs typeface="Aharoni" panose="02010803020104030203" pitchFamily="2" charset="-79"/>
              </a:rPr>
              <a:t>D</a:t>
            </a:r>
          </a:p>
          <a:p>
            <a:pPr rtl="0">
              <a:spcBef>
                <a:spcPts val="0"/>
              </a:spcBef>
              <a:buNone/>
            </a:pPr>
            <a:r>
              <a:rPr lang="pt-BR" sz="2000" b="1" dirty="0" smtClean="0">
                <a:latin typeface="Arial Black" panose="020B0A04020102020204" pitchFamily="34" charset="0"/>
                <a:cs typeface="Aharoni" panose="02010803020104030203" pitchFamily="2" charset="-79"/>
              </a:rPr>
              <a:t>U</a:t>
            </a:r>
          </a:p>
          <a:p>
            <a:pPr rtl="0">
              <a:spcBef>
                <a:spcPts val="0"/>
              </a:spcBef>
              <a:buNone/>
            </a:pPr>
            <a:r>
              <a:rPr lang="pt-BR" sz="2000" b="1" dirty="0" smtClean="0">
                <a:latin typeface="Arial Black" panose="020B0A04020102020204" pitchFamily="34" charset="0"/>
                <a:cs typeface="Aharoni" panose="02010803020104030203" pitchFamily="2" charset="-79"/>
              </a:rPr>
              <a:t>A</a:t>
            </a:r>
          </a:p>
          <a:p>
            <a:pPr rtl="0">
              <a:spcBef>
                <a:spcPts val="0"/>
              </a:spcBef>
              <a:buNone/>
            </a:pPr>
            <a:r>
              <a:rPr lang="pt-BR" sz="2000" b="1" dirty="0" smtClean="0">
                <a:latin typeface="Arial Black" panose="020B0A04020102020204" pitchFamily="34" charset="0"/>
                <a:cs typeface="Aharoni" panose="02010803020104030203" pitchFamily="2" charset="-79"/>
              </a:rPr>
              <a:t>T</a:t>
            </a:r>
          </a:p>
          <a:p>
            <a:pPr rtl="0">
              <a:spcBef>
                <a:spcPts val="0"/>
              </a:spcBef>
              <a:buNone/>
            </a:pPr>
            <a:r>
              <a:rPr lang="pt-BR" sz="2000" b="1" dirty="0" smtClean="0">
                <a:latin typeface="Arial Black" panose="020B0A04020102020204" pitchFamily="34" charset="0"/>
                <a:cs typeface="Aharoni" panose="02010803020104030203" pitchFamily="2" charset="-79"/>
              </a:rPr>
              <a:t>E</a:t>
            </a:r>
          </a:p>
          <a:p>
            <a:pPr rtl="0">
              <a:spcBef>
                <a:spcPts val="0"/>
              </a:spcBef>
              <a:buNone/>
            </a:pPr>
            <a:r>
              <a:rPr lang="pt-BR" sz="2000" b="1" dirty="0" smtClean="0">
                <a:latin typeface="Arial Black" panose="020B0A04020102020204" pitchFamily="34" charset="0"/>
                <a:cs typeface="Aharoni" panose="02010803020104030203" pitchFamily="2" charset="-79"/>
              </a:rPr>
              <a:t>S</a:t>
            </a:r>
          </a:p>
          <a:p>
            <a:pPr>
              <a:spcBef>
                <a:spcPts val="0"/>
              </a:spcBef>
              <a:buNone/>
            </a:pPr>
            <a:endParaRPr lang="pt-BR" sz="2000" dirty="0">
              <a:latin typeface="Arial Black" panose="020B0A04020102020204" pitchFamily="34" charset="0"/>
              <a:cs typeface="Aharoni" panose="02010803020104030203" pitchFamily="2" charset="-79"/>
            </a:endParaRPr>
          </a:p>
        </p:txBody>
      </p:sp>
      <p:sp>
        <p:nvSpPr>
          <p:cNvPr id="25" name="Shape 242"/>
          <p:cNvSpPr/>
          <p:nvPr/>
        </p:nvSpPr>
        <p:spPr>
          <a:xfrm>
            <a:off x="3273830" y="1916350"/>
            <a:ext cx="504299" cy="2380876"/>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id-ID" b="1" dirty="0" smtClean="0">
                <a:latin typeface="Arial Black" panose="020B0A04020102020204" pitchFamily="34" charset="0"/>
                <a:cs typeface="Aharoni" panose="02010803020104030203" pitchFamily="2" charset="-79"/>
              </a:rPr>
              <a:t>L</a:t>
            </a:r>
          </a:p>
          <a:p>
            <a:pPr rtl="0">
              <a:spcBef>
                <a:spcPts val="0"/>
              </a:spcBef>
              <a:buNone/>
            </a:pPr>
            <a:r>
              <a:rPr lang="id-ID" b="1" dirty="0" smtClean="0">
                <a:latin typeface="Arial Black" panose="020B0A04020102020204" pitchFamily="34" charset="0"/>
                <a:cs typeface="Aharoni" panose="02010803020104030203" pitchFamily="2" charset="-79"/>
              </a:rPr>
              <a:t>E</a:t>
            </a:r>
          </a:p>
          <a:p>
            <a:pPr rtl="0">
              <a:spcBef>
                <a:spcPts val="0"/>
              </a:spcBef>
              <a:buNone/>
            </a:pPr>
            <a:r>
              <a:rPr lang="id-ID" b="1" dirty="0" smtClean="0">
                <a:latin typeface="Arial Black" panose="020B0A04020102020204" pitchFamily="34" charset="0"/>
                <a:cs typeface="Aharoni" panose="02010803020104030203" pitchFamily="2" charset="-79"/>
              </a:rPr>
              <a:t>A</a:t>
            </a:r>
          </a:p>
          <a:p>
            <a:pPr rtl="0">
              <a:spcBef>
                <a:spcPts val="0"/>
              </a:spcBef>
              <a:buNone/>
            </a:pPr>
            <a:r>
              <a:rPr lang="id-ID" b="1" dirty="0" smtClean="0">
                <a:latin typeface="Arial Black" panose="020B0A04020102020204" pitchFamily="34" charset="0"/>
                <a:cs typeface="Aharoni" panose="02010803020104030203" pitchFamily="2" charset="-79"/>
              </a:rPr>
              <a:t>R</a:t>
            </a:r>
          </a:p>
          <a:p>
            <a:pPr rtl="0">
              <a:spcBef>
                <a:spcPts val="0"/>
              </a:spcBef>
              <a:buNone/>
            </a:pPr>
            <a:r>
              <a:rPr lang="id-ID" b="1" dirty="0" smtClean="0">
                <a:latin typeface="Arial Black" panose="020B0A04020102020204" pitchFamily="34" charset="0"/>
                <a:cs typeface="Aharoni" panose="02010803020104030203" pitchFamily="2" charset="-79"/>
              </a:rPr>
              <a:t>N</a:t>
            </a:r>
          </a:p>
          <a:p>
            <a:pPr rtl="0">
              <a:spcBef>
                <a:spcPts val="0"/>
              </a:spcBef>
              <a:buNone/>
            </a:pPr>
            <a:r>
              <a:rPr lang="id-ID" b="1" dirty="0" smtClean="0">
                <a:latin typeface="Arial Black" panose="020B0A04020102020204" pitchFamily="34" charset="0"/>
                <a:cs typeface="Aharoni" panose="02010803020104030203" pitchFamily="2" charset="-79"/>
              </a:rPr>
              <a:t>E</a:t>
            </a:r>
          </a:p>
          <a:p>
            <a:pPr rtl="0">
              <a:spcBef>
                <a:spcPts val="0"/>
              </a:spcBef>
              <a:buNone/>
            </a:pPr>
            <a:r>
              <a:rPr lang="id-ID" b="1" dirty="0" smtClean="0">
                <a:latin typeface="Arial Black" panose="020B0A04020102020204" pitchFamily="34" charset="0"/>
                <a:cs typeface="Aharoni" panose="02010803020104030203" pitchFamily="2" charset="-79"/>
              </a:rPr>
              <a:t>R </a:t>
            </a:r>
            <a:endParaRPr lang="id-ID" b="1" dirty="0">
              <a:latin typeface="Arial Black" panose="020B0A04020102020204" pitchFamily="34" charset="0"/>
              <a:cs typeface="Aharoni" panose="02010803020104030203" pitchFamily="2" charset="-79"/>
            </a:endParaRPr>
          </a:p>
        </p:txBody>
      </p:sp>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65669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1057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404664"/>
            <a:ext cx="8582025"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8403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712967"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3784"/>
            <a:ext cx="7704856" cy="658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5599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6632"/>
            <a:ext cx="720080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3495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346"/>
            <a:ext cx="7920879" cy="644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4727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204864"/>
            <a:ext cx="8229600" cy="2016224"/>
          </a:xfrm>
        </p:spPr>
        <p:txBody>
          <a:bodyPr>
            <a:normAutofit fontScale="92500" lnSpcReduction="20000"/>
          </a:bodyPr>
          <a:lstStyle/>
          <a:p>
            <a:pPr marL="109728" indent="0">
              <a:buNone/>
            </a:pPr>
            <a:r>
              <a:rPr lang="id-ID" dirty="0">
                <a:latin typeface="Arial Black" pitchFamily="34" charset="0"/>
              </a:rPr>
              <a:t>Soal No. </a:t>
            </a:r>
            <a:r>
              <a:rPr lang="id-ID" dirty="0" smtClean="0">
                <a:latin typeface="Arial Black" pitchFamily="34" charset="0"/>
              </a:rPr>
              <a:t>1,, dalam </a:t>
            </a:r>
            <a:r>
              <a:rPr lang="id-ID" dirty="0">
                <a:latin typeface="Arial Black" pitchFamily="34" charset="0"/>
              </a:rPr>
              <a:t>KLM </a:t>
            </a:r>
            <a:r>
              <a:rPr lang="id-ID" dirty="0" smtClean="0">
                <a:latin typeface="Arial Black" pitchFamily="34" charset="0"/>
              </a:rPr>
              <a:t>2013 di PPPPTK Matematika, telah dikerjakan </a:t>
            </a:r>
            <a:r>
              <a:rPr lang="id-ID" dirty="0">
                <a:latin typeface="Arial Black" pitchFamily="34" charset="0"/>
              </a:rPr>
              <a:t>oleh siswa Kelas I SMPN ...  </a:t>
            </a:r>
            <a:r>
              <a:rPr lang="id-ID" dirty="0" smtClean="0">
                <a:latin typeface="Arial Black" pitchFamily="34" charset="0"/>
              </a:rPr>
              <a:t>Purwokerto hanya dalam waktu 3 menit. </a:t>
            </a:r>
            <a:endParaRPr lang="id-ID" dirty="0">
              <a:latin typeface="Arial Black" pitchFamily="34" charset="0"/>
            </a:endParaRPr>
          </a:p>
        </p:txBody>
      </p:sp>
    </p:spTree>
    <p:extLst>
      <p:ext uri="{BB962C8B-B14F-4D97-AF65-F5344CB8AC3E}">
        <p14:creationId xmlns:p14="http://schemas.microsoft.com/office/powerpoint/2010/main" val="485208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4" y="620688"/>
            <a:ext cx="6912768" cy="2232248"/>
          </a:xfrm>
          <a:prstGeom prst="rect">
            <a:avLst/>
          </a:prstGeom>
        </p:spPr>
      </p:pic>
      <p:sp>
        <p:nvSpPr>
          <p:cNvPr id="3" name="Content Placeholder 2"/>
          <p:cNvSpPr txBox="1">
            <a:spLocks/>
          </p:cNvSpPr>
          <p:nvPr/>
        </p:nvSpPr>
        <p:spPr>
          <a:xfrm>
            <a:off x="179512" y="188641"/>
            <a:ext cx="8712968" cy="504055"/>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b="1" dirty="0" smtClean="0">
                <a:latin typeface="Arial Black" panose="020B0A04020102020204" pitchFamily="34" charset="0"/>
              </a:rPr>
              <a:t>Problem 2</a:t>
            </a:r>
            <a:r>
              <a:rPr lang="id-ID" sz="2800" dirty="0" smtClean="0">
                <a:latin typeface="Arial Black" panose="020B0A04020102020204" pitchFamily="34" charset="0"/>
              </a:rPr>
              <a:t>: Given the sequence of pictures:  </a:t>
            </a:r>
            <a:endParaRPr lang="id-ID" sz="2800" dirty="0">
              <a:latin typeface="Arial Black" panose="020B0A04020102020204" pitchFamily="34" charset="0"/>
            </a:endParaRPr>
          </a:p>
        </p:txBody>
      </p:sp>
      <p:sp>
        <p:nvSpPr>
          <p:cNvPr id="4" name="Content Placeholder 2"/>
          <p:cNvSpPr txBox="1">
            <a:spLocks/>
          </p:cNvSpPr>
          <p:nvPr/>
        </p:nvSpPr>
        <p:spPr>
          <a:xfrm>
            <a:off x="251520" y="3416365"/>
            <a:ext cx="8712968" cy="31809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b="1" dirty="0" smtClean="0"/>
              <a:t>(a). How many squares in the 1st picture </a:t>
            </a:r>
          </a:p>
          <a:p>
            <a:pPr marL="0" indent="0">
              <a:buNone/>
            </a:pPr>
            <a:r>
              <a:rPr lang="id-ID" sz="2800" b="1" dirty="0" smtClean="0"/>
              <a:t>(</a:t>
            </a:r>
            <a:r>
              <a:rPr lang="id-ID" sz="2800" b="1" dirty="0"/>
              <a:t>b</a:t>
            </a:r>
            <a:r>
              <a:rPr lang="id-ID" sz="2800" b="1" dirty="0" smtClean="0"/>
              <a:t>). </a:t>
            </a:r>
            <a:r>
              <a:rPr lang="id-ID" sz="2800" b="1" dirty="0"/>
              <a:t>How many squares in the </a:t>
            </a:r>
            <a:r>
              <a:rPr lang="id-ID" sz="2800" b="1" dirty="0" smtClean="0"/>
              <a:t>2nd </a:t>
            </a:r>
            <a:r>
              <a:rPr lang="id-ID" sz="2800" b="1" dirty="0"/>
              <a:t>picture </a:t>
            </a:r>
          </a:p>
          <a:p>
            <a:pPr marL="0" indent="0">
              <a:buNone/>
            </a:pPr>
            <a:r>
              <a:rPr lang="id-ID" sz="2800" b="1" dirty="0" smtClean="0"/>
              <a:t>(c). </a:t>
            </a:r>
            <a:r>
              <a:rPr lang="id-ID" sz="2800" b="1" dirty="0"/>
              <a:t>How many squares in the </a:t>
            </a:r>
            <a:r>
              <a:rPr lang="id-ID" sz="2800" b="1" dirty="0" smtClean="0"/>
              <a:t>3rd pucture  </a:t>
            </a:r>
            <a:endParaRPr lang="id-ID" sz="2800" b="1" dirty="0"/>
          </a:p>
          <a:p>
            <a:pPr marL="0" indent="0">
              <a:buNone/>
            </a:pPr>
            <a:r>
              <a:rPr lang="id-ID" sz="2800" b="1" dirty="0" smtClean="0"/>
              <a:t>(d). </a:t>
            </a:r>
            <a:r>
              <a:rPr lang="id-ID" sz="2800" b="1" dirty="0"/>
              <a:t>How many squares in the </a:t>
            </a:r>
            <a:r>
              <a:rPr lang="id-ID" sz="2800" b="1" dirty="0" smtClean="0"/>
              <a:t>4th </a:t>
            </a:r>
            <a:r>
              <a:rPr lang="id-ID" sz="2800" b="1" dirty="0"/>
              <a:t>picture </a:t>
            </a:r>
          </a:p>
          <a:p>
            <a:pPr marL="0" indent="0">
              <a:buNone/>
            </a:pPr>
            <a:r>
              <a:rPr lang="id-ID" sz="2800" b="1" dirty="0" smtClean="0"/>
              <a:t>(e). </a:t>
            </a:r>
            <a:r>
              <a:rPr lang="id-ID" sz="2800" b="1" dirty="0"/>
              <a:t>How many squares in the </a:t>
            </a:r>
            <a:r>
              <a:rPr lang="id-ID" sz="2800" b="1" dirty="0" smtClean="0"/>
              <a:t>5th </a:t>
            </a:r>
            <a:r>
              <a:rPr lang="id-ID" sz="2800" b="1" dirty="0"/>
              <a:t>picture </a:t>
            </a:r>
            <a:endParaRPr lang="id-ID" sz="2800" b="1" dirty="0" smtClean="0"/>
          </a:p>
          <a:p>
            <a:pPr marL="0" indent="0">
              <a:buNone/>
            </a:pPr>
            <a:r>
              <a:rPr lang="id-ID" sz="2800" b="1" dirty="0" smtClean="0"/>
              <a:t>(f). </a:t>
            </a:r>
            <a:r>
              <a:rPr lang="id-ID" sz="2800" b="1" dirty="0"/>
              <a:t>How many squares in the </a:t>
            </a:r>
            <a:r>
              <a:rPr lang="id-ID" sz="2800" b="1" dirty="0" smtClean="0"/>
              <a:t>n th </a:t>
            </a:r>
            <a:r>
              <a:rPr lang="id-ID" sz="2800" b="1" dirty="0"/>
              <a:t>picture </a:t>
            </a:r>
          </a:p>
          <a:p>
            <a:pPr marL="0" indent="0">
              <a:buNone/>
            </a:pPr>
            <a:endParaRPr lang="id-ID" sz="2800" b="1" dirty="0"/>
          </a:p>
          <a:p>
            <a:pPr marL="0" indent="0">
              <a:buFont typeface="Arial" pitchFamily="34" charset="0"/>
              <a:buNone/>
            </a:pPr>
            <a:endParaRPr lang="id-ID" sz="2800" dirty="0"/>
          </a:p>
        </p:txBody>
      </p:sp>
      <p:sp>
        <p:nvSpPr>
          <p:cNvPr id="5" name="Content Placeholder 2"/>
          <p:cNvSpPr txBox="1">
            <a:spLocks/>
          </p:cNvSpPr>
          <p:nvPr/>
        </p:nvSpPr>
        <p:spPr>
          <a:xfrm>
            <a:off x="403920" y="2859248"/>
            <a:ext cx="8712968" cy="5040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b="1" dirty="0" smtClean="0"/>
              <a:t>If        = 1, then  </a:t>
            </a:r>
            <a:endParaRPr lang="id-ID" sz="2800" dirty="0"/>
          </a:p>
        </p:txBody>
      </p:sp>
      <p:pic>
        <p:nvPicPr>
          <p:cNvPr id="6" name="Picture 5"/>
          <p:cNvPicPr>
            <a:picLocks noChangeAspect="1"/>
          </p:cNvPicPr>
          <p:nvPr/>
        </p:nvPicPr>
        <p:blipFill>
          <a:blip r:embed="rId3"/>
          <a:stretch>
            <a:fillRect/>
          </a:stretch>
        </p:blipFill>
        <p:spPr>
          <a:xfrm>
            <a:off x="971600" y="2918347"/>
            <a:ext cx="285750" cy="314325"/>
          </a:xfrm>
          <a:prstGeom prst="rect">
            <a:avLst/>
          </a:prstGeom>
        </p:spPr>
      </p:pic>
    </p:spTree>
    <p:extLst>
      <p:ext uri="{BB962C8B-B14F-4D97-AF65-F5344CB8AC3E}">
        <p14:creationId xmlns:p14="http://schemas.microsoft.com/office/powerpoint/2010/main" val="10199282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79512" y="188641"/>
            <a:ext cx="8712968" cy="504055"/>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b="1" dirty="0" smtClean="0">
                <a:latin typeface="Arial Black" panose="020B0A04020102020204" pitchFamily="34" charset="0"/>
              </a:rPr>
              <a:t>Problem 3</a:t>
            </a:r>
            <a:r>
              <a:rPr lang="id-ID" sz="2800" dirty="0" smtClean="0">
                <a:latin typeface="Arial Black" panose="020B0A04020102020204" pitchFamily="34" charset="0"/>
              </a:rPr>
              <a:t>: Given the sequence of pictures:  </a:t>
            </a:r>
            <a:endParaRPr lang="id-ID" sz="2800" dirty="0">
              <a:latin typeface="Arial Black" panose="020B0A04020102020204" pitchFamily="34" charset="0"/>
            </a:endParaRPr>
          </a:p>
        </p:txBody>
      </p:sp>
      <p:sp>
        <p:nvSpPr>
          <p:cNvPr id="4" name="Content Placeholder 2"/>
          <p:cNvSpPr txBox="1">
            <a:spLocks/>
          </p:cNvSpPr>
          <p:nvPr/>
        </p:nvSpPr>
        <p:spPr>
          <a:xfrm>
            <a:off x="251520" y="3416365"/>
            <a:ext cx="8712968" cy="31809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b="1" dirty="0" smtClean="0"/>
              <a:t>(a). How many squares in the 1st picture </a:t>
            </a:r>
          </a:p>
          <a:p>
            <a:pPr marL="0" indent="0">
              <a:buNone/>
            </a:pPr>
            <a:r>
              <a:rPr lang="id-ID" sz="2800" b="1" dirty="0" smtClean="0"/>
              <a:t>(</a:t>
            </a:r>
            <a:r>
              <a:rPr lang="id-ID" sz="2800" b="1" dirty="0"/>
              <a:t>b</a:t>
            </a:r>
            <a:r>
              <a:rPr lang="id-ID" sz="2800" b="1" dirty="0" smtClean="0"/>
              <a:t>). </a:t>
            </a:r>
            <a:r>
              <a:rPr lang="id-ID" sz="2800" b="1" dirty="0"/>
              <a:t>How many squares in the </a:t>
            </a:r>
            <a:r>
              <a:rPr lang="id-ID" sz="2800" b="1" dirty="0" smtClean="0"/>
              <a:t>2nd </a:t>
            </a:r>
            <a:r>
              <a:rPr lang="id-ID" sz="2800" b="1" dirty="0"/>
              <a:t>picture </a:t>
            </a:r>
          </a:p>
          <a:p>
            <a:pPr marL="0" indent="0">
              <a:buNone/>
            </a:pPr>
            <a:r>
              <a:rPr lang="id-ID" sz="2800" b="1" dirty="0" smtClean="0"/>
              <a:t>(c). </a:t>
            </a:r>
            <a:r>
              <a:rPr lang="id-ID" sz="2800" b="1" dirty="0"/>
              <a:t>How many squares in the </a:t>
            </a:r>
            <a:r>
              <a:rPr lang="id-ID" sz="2800" b="1" dirty="0" smtClean="0"/>
              <a:t>3rd pucture  </a:t>
            </a:r>
            <a:endParaRPr lang="id-ID" sz="2800" b="1" dirty="0"/>
          </a:p>
          <a:p>
            <a:pPr marL="0" indent="0">
              <a:buNone/>
            </a:pPr>
            <a:r>
              <a:rPr lang="id-ID" sz="2800" b="1" dirty="0" smtClean="0"/>
              <a:t>(d). </a:t>
            </a:r>
            <a:r>
              <a:rPr lang="id-ID" sz="2800" b="1" dirty="0"/>
              <a:t>How many squares in the </a:t>
            </a:r>
            <a:r>
              <a:rPr lang="id-ID" sz="2800" b="1" dirty="0" smtClean="0"/>
              <a:t>4th </a:t>
            </a:r>
            <a:r>
              <a:rPr lang="id-ID" sz="2800" b="1" dirty="0"/>
              <a:t>picture </a:t>
            </a:r>
          </a:p>
          <a:p>
            <a:pPr marL="0" indent="0">
              <a:buNone/>
            </a:pPr>
            <a:r>
              <a:rPr lang="id-ID" sz="2800" b="1" dirty="0" smtClean="0"/>
              <a:t>(e). </a:t>
            </a:r>
            <a:r>
              <a:rPr lang="id-ID" sz="2800" b="1" dirty="0"/>
              <a:t>How many squares in the </a:t>
            </a:r>
            <a:r>
              <a:rPr lang="id-ID" sz="2800" b="1" dirty="0" smtClean="0"/>
              <a:t>5th </a:t>
            </a:r>
            <a:r>
              <a:rPr lang="id-ID" sz="2800" b="1" dirty="0"/>
              <a:t>picture </a:t>
            </a:r>
            <a:endParaRPr lang="id-ID" sz="2800" b="1" dirty="0" smtClean="0"/>
          </a:p>
          <a:p>
            <a:pPr marL="0" indent="0">
              <a:buNone/>
            </a:pPr>
            <a:r>
              <a:rPr lang="id-ID" sz="2800" b="1" dirty="0" smtClean="0"/>
              <a:t>(f). </a:t>
            </a:r>
            <a:r>
              <a:rPr lang="id-ID" sz="2800" b="1" dirty="0"/>
              <a:t>How many squares in the </a:t>
            </a:r>
            <a:r>
              <a:rPr lang="id-ID" sz="2800" b="1" dirty="0" smtClean="0"/>
              <a:t>n th </a:t>
            </a:r>
            <a:r>
              <a:rPr lang="id-ID" sz="2800" b="1" dirty="0"/>
              <a:t>picture </a:t>
            </a:r>
          </a:p>
          <a:p>
            <a:pPr marL="0" indent="0">
              <a:buNone/>
            </a:pPr>
            <a:endParaRPr lang="id-ID" sz="2800" b="1" dirty="0"/>
          </a:p>
          <a:p>
            <a:pPr marL="0" indent="0">
              <a:buFont typeface="Arial" pitchFamily="34" charset="0"/>
              <a:buNone/>
            </a:pPr>
            <a:endParaRPr lang="id-ID" sz="2800" dirty="0"/>
          </a:p>
        </p:txBody>
      </p:sp>
      <p:sp>
        <p:nvSpPr>
          <p:cNvPr id="5" name="Content Placeholder 2"/>
          <p:cNvSpPr txBox="1">
            <a:spLocks/>
          </p:cNvSpPr>
          <p:nvPr/>
        </p:nvSpPr>
        <p:spPr>
          <a:xfrm>
            <a:off x="403920" y="2859248"/>
            <a:ext cx="8712968" cy="5040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b="1" dirty="0" smtClean="0"/>
              <a:t>If        = 1, then  </a:t>
            </a:r>
            <a:endParaRPr lang="id-ID" sz="2800" dirty="0"/>
          </a:p>
        </p:txBody>
      </p:sp>
      <p:pic>
        <p:nvPicPr>
          <p:cNvPr id="7" name="Picture 6"/>
          <p:cNvPicPr>
            <a:picLocks noChangeAspect="1"/>
          </p:cNvPicPr>
          <p:nvPr/>
        </p:nvPicPr>
        <p:blipFill>
          <a:blip r:embed="rId2"/>
          <a:stretch>
            <a:fillRect/>
          </a:stretch>
        </p:blipFill>
        <p:spPr>
          <a:xfrm>
            <a:off x="1763688" y="745758"/>
            <a:ext cx="5544616" cy="1891154"/>
          </a:xfrm>
          <a:prstGeom prst="rect">
            <a:avLst/>
          </a:prstGeom>
        </p:spPr>
      </p:pic>
      <p:pic>
        <p:nvPicPr>
          <p:cNvPr id="8" name="Picture 7"/>
          <p:cNvPicPr>
            <a:picLocks noChangeAspect="1"/>
          </p:cNvPicPr>
          <p:nvPr/>
        </p:nvPicPr>
        <p:blipFill>
          <a:blip r:embed="rId3"/>
          <a:stretch>
            <a:fillRect/>
          </a:stretch>
        </p:blipFill>
        <p:spPr>
          <a:xfrm>
            <a:off x="899592" y="2920665"/>
            <a:ext cx="432048" cy="381219"/>
          </a:xfrm>
          <a:prstGeom prst="rect">
            <a:avLst/>
          </a:prstGeom>
        </p:spPr>
      </p:pic>
    </p:spTree>
    <p:extLst>
      <p:ext uri="{BB962C8B-B14F-4D97-AF65-F5344CB8AC3E}">
        <p14:creationId xmlns:p14="http://schemas.microsoft.com/office/powerpoint/2010/main" val="2377547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4624"/>
            <a:ext cx="6768751"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1014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11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p:nvPr/>
        </p:nvSpPr>
        <p:spPr>
          <a:xfrm>
            <a:off x="132888" y="620689"/>
            <a:ext cx="2961904" cy="1354217"/>
          </a:xfrm>
          <a:prstGeom prst="rect">
            <a:avLst/>
          </a:prstGeom>
          <a:solidFill>
            <a:srgbClr val="205867"/>
          </a:solidFill>
          <a:ln>
            <a:noFill/>
          </a:ln>
        </p:spPr>
        <p:txBody>
          <a:bodyPr lIns="91425" tIns="45700" rIns="91425" bIns="45700" anchor="t" anchorCtr="0">
            <a:noAutofit/>
          </a:bodyPr>
          <a:lstStyle/>
          <a:p>
            <a:pPr marL="0" marR="0" lvl="0" indent="0" algn="l" rtl="0">
              <a:spcBef>
                <a:spcPts val="0"/>
              </a:spcBef>
              <a:buSzPct val="25000"/>
              <a:buNone/>
            </a:pPr>
            <a:r>
              <a:rPr lang="id-ID" sz="1600" b="1">
                <a:solidFill>
                  <a:schemeClr val="lt1"/>
                </a:solidFill>
                <a:latin typeface="Calibri"/>
                <a:ea typeface="Calibri"/>
                <a:cs typeface="Calibri"/>
                <a:sym typeface="Calibri"/>
              </a:rPr>
              <a:t>EDUCATIONAL PHILOSOPHIES</a:t>
            </a:r>
          </a:p>
          <a:p>
            <a:pPr marL="285750" marR="0" lvl="0" indent="-285750" algn="l" rtl="0">
              <a:spcBef>
                <a:spcPts val="0"/>
              </a:spcBef>
              <a:buClr>
                <a:schemeClr val="lt1"/>
              </a:buClr>
              <a:buSzPct val="100000"/>
              <a:buFont typeface="Arial"/>
              <a:buChar char="•"/>
            </a:pPr>
            <a:r>
              <a:rPr lang="id-ID" sz="1600" b="1" i="0" u="none" strike="noStrike" cap="none" baseline="0">
                <a:solidFill>
                  <a:schemeClr val="lt1"/>
                </a:solidFill>
                <a:latin typeface="Calibri"/>
                <a:ea typeface="Calibri"/>
                <a:cs typeface="Calibri"/>
                <a:sym typeface="Calibri"/>
              </a:rPr>
              <a:t>Perrenialism</a:t>
            </a:r>
          </a:p>
          <a:p>
            <a:pPr marL="285750" marR="0" lvl="0" indent="-285750" algn="l" rtl="0">
              <a:spcBef>
                <a:spcPts val="0"/>
              </a:spcBef>
              <a:buClr>
                <a:schemeClr val="lt1"/>
              </a:buClr>
              <a:buSzPct val="100000"/>
              <a:buFont typeface="Arial"/>
              <a:buChar char="•"/>
            </a:pPr>
            <a:r>
              <a:rPr lang="id-ID" sz="1600" b="1" i="0" u="none" strike="noStrike" cap="none" baseline="0">
                <a:solidFill>
                  <a:schemeClr val="lt1"/>
                </a:solidFill>
                <a:latin typeface="Calibri"/>
                <a:ea typeface="Calibri"/>
                <a:cs typeface="Calibri"/>
                <a:sym typeface="Calibri"/>
              </a:rPr>
              <a:t>Essentialism</a:t>
            </a:r>
          </a:p>
          <a:p>
            <a:pPr marL="285750" marR="0" lvl="0" indent="-285750" algn="l" rtl="0">
              <a:spcBef>
                <a:spcPts val="0"/>
              </a:spcBef>
              <a:buClr>
                <a:schemeClr val="lt1"/>
              </a:buClr>
              <a:buSzPct val="100000"/>
              <a:buFont typeface="Arial"/>
              <a:buChar char="•"/>
            </a:pPr>
            <a:r>
              <a:rPr lang="id-ID" sz="1600" b="1" i="0" u="none" strike="noStrike" cap="none" baseline="0">
                <a:solidFill>
                  <a:schemeClr val="lt1"/>
                </a:solidFill>
                <a:latin typeface="Calibri"/>
                <a:ea typeface="Calibri"/>
                <a:cs typeface="Calibri"/>
                <a:sym typeface="Calibri"/>
              </a:rPr>
              <a:t>Progressivism</a:t>
            </a:r>
          </a:p>
          <a:p>
            <a:pPr marL="285750" marR="0" lvl="0" indent="-285750" algn="l" rtl="0">
              <a:spcBef>
                <a:spcPts val="0"/>
              </a:spcBef>
              <a:buClr>
                <a:schemeClr val="lt1"/>
              </a:buClr>
              <a:buSzPct val="100000"/>
              <a:buFont typeface="Arial"/>
              <a:buChar char="•"/>
            </a:pPr>
            <a:r>
              <a:rPr lang="id-ID" sz="1600" b="1" i="0" u="none" strike="noStrike" cap="none" baseline="0">
                <a:solidFill>
                  <a:schemeClr val="lt1"/>
                </a:solidFill>
                <a:latin typeface="Calibri"/>
                <a:ea typeface="Calibri"/>
                <a:cs typeface="Calibri"/>
                <a:sym typeface="Calibri"/>
              </a:rPr>
              <a:t>Reconstructionism</a:t>
            </a:r>
          </a:p>
        </p:txBody>
      </p:sp>
      <p:sp>
        <p:nvSpPr>
          <p:cNvPr id="248" name="Shape 248"/>
          <p:cNvSpPr/>
          <p:nvPr/>
        </p:nvSpPr>
        <p:spPr>
          <a:xfrm>
            <a:off x="0" y="0"/>
            <a:ext cx="9144000" cy="620688"/>
          </a:xfrm>
          <a:prstGeom prst="rect">
            <a:avLst/>
          </a:prstGeom>
          <a:solidFill>
            <a:srgbClr val="DAEEF3"/>
          </a:solidFill>
          <a:ln>
            <a:noFill/>
          </a:ln>
        </p:spPr>
        <p:txBody>
          <a:bodyPr lIns="91425" tIns="45700" rIns="91425" bIns="45700" anchor="ctr" anchorCtr="0">
            <a:noAutofit/>
          </a:bodyPr>
          <a:lstStyle/>
          <a:p>
            <a:pPr marL="0" marR="0" lvl="0" indent="0" algn="ctr" rtl="0">
              <a:spcBef>
                <a:spcPts val="0"/>
              </a:spcBef>
              <a:buSzPct val="25000"/>
              <a:buNone/>
            </a:pPr>
            <a:r>
              <a:rPr lang="id-ID" sz="1200" b="1">
                <a:solidFill>
                  <a:srgbClr val="E36C09"/>
                </a:solidFill>
                <a:latin typeface="Calibri"/>
                <a:ea typeface="Calibri"/>
                <a:cs typeface="Calibri"/>
                <a:sym typeface="Calibri"/>
              </a:rPr>
              <a:t>CURRICULUM DEVELOPMENT DIMENSIONS</a:t>
            </a:r>
          </a:p>
        </p:txBody>
      </p:sp>
      <p:sp>
        <p:nvSpPr>
          <p:cNvPr id="249" name="Shape 249"/>
          <p:cNvSpPr/>
          <p:nvPr/>
        </p:nvSpPr>
        <p:spPr>
          <a:xfrm>
            <a:off x="4837875" y="548674"/>
            <a:ext cx="4121100" cy="1426200"/>
          </a:xfrm>
          <a:prstGeom prst="rect">
            <a:avLst/>
          </a:prstGeom>
          <a:solidFill>
            <a:srgbClr val="FBD4B4"/>
          </a:solidFill>
          <a:ln>
            <a:noFill/>
          </a:ln>
        </p:spPr>
        <p:txBody>
          <a:bodyPr lIns="91425" tIns="45700" rIns="91425" bIns="45700" anchor="t" anchorCtr="0">
            <a:noAutofit/>
          </a:bodyPr>
          <a:lstStyle/>
          <a:p>
            <a:pPr marL="0" marR="0" lvl="0" indent="0" algn="l" rtl="0">
              <a:spcBef>
                <a:spcPts val="0"/>
              </a:spcBef>
              <a:buSzPct val="25000"/>
              <a:buNone/>
            </a:pPr>
            <a:r>
              <a:rPr lang="id-ID" sz="1400" b="1" i="0" u="none" strike="noStrike" cap="none" baseline="0">
                <a:solidFill>
                  <a:schemeClr val="dk1"/>
                </a:solidFill>
                <a:latin typeface="Calibri"/>
                <a:ea typeface="Calibri"/>
                <a:cs typeface="Calibri"/>
                <a:sym typeface="Calibri"/>
              </a:rPr>
              <a:t>2013 CURRICULUM PHILOSOPHY: UU Sisdiknas</a:t>
            </a:r>
          </a:p>
          <a:p>
            <a:pPr marL="0" marR="0" lvl="0" indent="0" algn="l" rtl="0">
              <a:lnSpc>
                <a:spcPct val="80000"/>
              </a:lnSpc>
              <a:spcBef>
                <a:spcPts val="400"/>
              </a:spcBef>
              <a:spcAft>
                <a:spcPts val="400"/>
              </a:spcAft>
              <a:buSzPct val="25000"/>
              <a:buNone/>
            </a:pPr>
            <a:r>
              <a:rPr lang="id-ID" sz="1400" b="1" i="0" u="none" strike="noStrike" cap="none" baseline="0">
                <a:solidFill>
                  <a:schemeClr val="dk1"/>
                </a:solidFill>
                <a:latin typeface="Calibri"/>
                <a:ea typeface="Calibri"/>
                <a:cs typeface="Calibri"/>
                <a:sym typeface="Calibri"/>
              </a:rPr>
              <a:t>Pasal 1 Butir 1 dan 2 : </a:t>
            </a:r>
            <a:r>
              <a:rPr lang="id-ID">
                <a:solidFill>
                  <a:schemeClr val="dk1"/>
                </a:solidFill>
                <a:latin typeface="Calibri"/>
                <a:ea typeface="Calibri"/>
                <a:cs typeface="Calibri"/>
                <a:sym typeface="Calibri"/>
              </a:rPr>
              <a:t>Education Itself</a:t>
            </a:r>
            <a:r>
              <a:rPr lang="id-ID" sz="1400" b="0" i="0" u="none" strike="noStrike" cap="none" baseline="0">
                <a:solidFill>
                  <a:schemeClr val="dk1"/>
                </a:solidFill>
                <a:latin typeface="Calibri"/>
                <a:ea typeface="Calibri"/>
                <a:cs typeface="Calibri"/>
                <a:sym typeface="Calibri"/>
              </a:rPr>
              <a:t>: </a:t>
            </a:r>
            <a:r>
              <a:rPr lang="id-ID">
                <a:solidFill>
                  <a:schemeClr val="dk1"/>
                </a:solidFill>
                <a:latin typeface="Calibri"/>
                <a:ea typeface="Calibri"/>
                <a:cs typeface="Calibri"/>
                <a:sym typeface="Calibri"/>
              </a:rPr>
              <a:t>Students are actively developing their potential to have the competencies that are rooted in religious values, national culture of Indonesia and responsive to the demands of the changing times.</a:t>
            </a:r>
          </a:p>
        </p:txBody>
      </p:sp>
      <p:sp>
        <p:nvSpPr>
          <p:cNvPr id="250" name="Shape 250"/>
          <p:cNvSpPr/>
          <p:nvPr/>
        </p:nvSpPr>
        <p:spPr>
          <a:xfrm>
            <a:off x="4949001" y="4851571"/>
            <a:ext cx="3988199" cy="738599"/>
          </a:xfrm>
          <a:prstGeom prst="rect">
            <a:avLst/>
          </a:prstGeom>
          <a:solidFill>
            <a:srgbClr val="DAEEF3"/>
          </a:solidFill>
          <a:ln>
            <a:noFill/>
          </a:ln>
        </p:spPr>
        <p:txBody>
          <a:bodyPr lIns="91425" tIns="45700" rIns="91425" bIns="45700" anchor="t" anchorCtr="0">
            <a:noAutofit/>
          </a:bodyPr>
          <a:lstStyle/>
          <a:p>
            <a:pPr marL="0" marR="0" lvl="0" indent="0" algn="ctr" rtl="0">
              <a:spcBef>
                <a:spcPts val="0"/>
              </a:spcBef>
              <a:buSzPct val="25000"/>
              <a:buNone/>
            </a:pPr>
            <a:r>
              <a:rPr lang="id-ID" b="1">
                <a:solidFill>
                  <a:schemeClr val="dk1"/>
                </a:solidFill>
                <a:latin typeface="Calibri"/>
                <a:ea typeface="Calibri"/>
                <a:cs typeface="Calibri"/>
                <a:sym typeface="Calibri"/>
              </a:rPr>
              <a:t>CURRICULUM BASIC STRUCTURE AND FRAMEWORK DEVELOPED UNDER THE RELEVANCE ASPECTS</a:t>
            </a:r>
            <a:r>
              <a:rPr lang="id-ID" sz="1400" b="1" i="0" u="none" strike="noStrike" cap="none" baseline="0">
                <a:solidFill>
                  <a:schemeClr val="dk1"/>
                </a:solidFill>
                <a:latin typeface="Calibri"/>
                <a:ea typeface="Calibri"/>
                <a:cs typeface="Calibri"/>
                <a:sym typeface="Calibri"/>
              </a:rPr>
              <a:t> (Pasal 38 UU Sisdiknas)</a:t>
            </a:r>
          </a:p>
        </p:txBody>
      </p:sp>
      <p:cxnSp>
        <p:nvCxnSpPr>
          <p:cNvPr id="251" name="Shape 251"/>
          <p:cNvCxnSpPr/>
          <p:nvPr/>
        </p:nvCxnSpPr>
        <p:spPr>
          <a:xfrm rot="10800000" flipH="1">
            <a:off x="3143841" y="879279"/>
            <a:ext cx="1694100" cy="21000"/>
          </a:xfrm>
          <a:prstGeom prst="straightConnector1">
            <a:avLst/>
          </a:prstGeom>
          <a:noFill/>
          <a:ln w="38100" cap="flat">
            <a:solidFill>
              <a:srgbClr val="4A7DBB"/>
            </a:solidFill>
            <a:prstDash val="dash"/>
            <a:round/>
            <a:headEnd type="stealth" w="lg" len="lg"/>
            <a:tailEnd type="stealth" w="lg" len="lg"/>
          </a:ln>
        </p:spPr>
      </p:cxnSp>
      <p:sp>
        <p:nvSpPr>
          <p:cNvPr id="252" name="Shape 252"/>
          <p:cNvSpPr/>
          <p:nvPr/>
        </p:nvSpPr>
        <p:spPr>
          <a:xfrm>
            <a:off x="6558631" y="4529439"/>
            <a:ext cx="627299" cy="326700"/>
          </a:xfrm>
          <a:prstGeom prst="downArrow">
            <a:avLst>
              <a:gd name="adj1" fmla="val 50000"/>
              <a:gd name="adj2" fmla="val 50000"/>
            </a:avLst>
          </a:prstGeom>
          <a:solidFill>
            <a:schemeClr val="accen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53" name="Shape 253"/>
          <p:cNvSpPr/>
          <p:nvPr/>
        </p:nvSpPr>
        <p:spPr>
          <a:xfrm>
            <a:off x="4680737" y="6072117"/>
            <a:ext cx="400499" cy="677399"/>
          </a:xfrm>
          <a:prstGeom prst="leftArrow">
            <a:avLst>
              <a:gd name="adj1" fmla="val 50000"/>
              <a:gd name="adj2" fmla="val 50000"/>
            </a:avLst>
          </a:prstGeom>
          <a:solidFill>
            <a:schemeClr val="accen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54" name="Shape 254"/>
          <p:cNvSpPr txBox="1"/>
          <p:nvPr/>
        </p:nvSpPr>
        <p:spPr>
          <a:xfrm>
            <a:off x="5103751" y="5995317"/>
            <a:ext cx="3788699" cy="831000"/>
          </a:xfrm>
          <a:prstGeom prst="rect">
            <a:avLst/>
          </a:prstGeom>
          <a:solidFill>
            <a:srgbClr val="0F243E"/>
          </a:solidFill>
          <a:ln>
            <a:noFill/>
          </a:ln>
        </p:spPr>
        <p:txBody>
          <a:bodyPr lIns="91425" tIns="45700" rIns="91425" bIns="45700" anchor="t" anchorCtr="0">
            <a:noAutofit/>
          </a:bodyPr>
          <a:lstStyle/>
          <a:p>
            <a:pPr marL="0" marR="0" lvl="0" indent="0" algn="l" rtl="0">
              <a:spcBef>
                <a:spcPts val="0"/>
              </a:spcBef>
              <a:buSzPct val="25000"/>
              <a:buNone/>
            </a:pPr>
            <a:r>
              <a:rPr lang="id-ID" sz="1600" b="1" i="0" u="none" strike="noStrike" cap="none" baseline="0">
                <a:solidFill>
                  <a:schemeClr val="lt1"/>
                </a:solidFill>
                <a:latin typeface="Calibri"/>
                <a:ea typeface="Calibri"/>
                <a:cs typeface="Calibri"/>
                <a:sym typeface="Calibri"/>
              </a:rPr>
              <a:t>2013 CURRICULUM (KBK): </a:t>
            </a:r>
            <a:r>
              <a:rPr lang="id-ID" sz="1600" b="1">
                <a:solidFill>
                  <a:schemeClr val="lt1"/>
                </a:solidFill>
                <a:latin typeface="Calibri"/>
                <a:ea typeface="Calibri"/>
                <a:cs typeface="Calibri"/>
                <a:sym typeface="Calibri"/>
              </a:rPr>
              <a:t>Standard Improvements</a:t>
            </a:r>
            <a:r>
              <a:rPr lang="id-ID" sz="1600" b="1" i="0" u="none" strike="noStrike" cap="none" baseline="0">
                <a:solidFill>
                  <a:schemeClr val="lt1"/>
                </a:solidFill>
                <a:latin typeface="Calibri"/>
                <a:ea typeface="Calibri"/>
                <a:cs typeface="Calibri"/>
                <a:sym typeface="Calibri"/>
              </a:rPr>
              <a:t> : </a:t>
            </a:r>
            <a:r>
              <a:rPr lang="id-ID" sz="1600" b="1">
                <a:solidFill>
                  <a:schemeClr val="lt1"/>
                </a:solidFill>
                <a:latin typeface="Calibri"/>
                <a:ea typeface="Calibri"/>
                <a:cs typeface="Calibri"/>
                <a:sym typeface="Calibri"/>
              </a:rPr>
              <a:t>GRADUATE COMPETENCY</a:t>
            </a:r>
            <a:r>
              <a:rPr lang="id-ID" sz="1600" b="1" i="0" u="none" strike="noStrike" cap="none" baseline="0">
                <a:solidFill>
                  <a:schemeClr val="lt1"/>
                </a:solidFill>
                <a:latin typeface="Calibri"/>
                <a:ea typeface="Calibri"/>
                <a:cs typeface="Calibri"/>
                <a:sym typeface="Calibri"/>
              </a:rPr>
              <a:t>, </a:t>
            </a:r>
            <a:r>
              <a:rPr lang="id-ID" sz="1600" b="1">
                <a:solidFill>
                  <a:schemeClr val="lt1"/>
                </a:solidFill>
                <a:latin typeface="Calibri"/>
                <a:ea typeface="Calibri"/>
                <a:cs typeface="Calibri"/>
                <a:sym typeface="Calibri"/>
              </a:rPr>
              <a:t>CONTENT</a:t>
            </a:r>
            <a:r>
              <a:rPr lang="id-ID" sz="1600" b="1" i="0" u="none" strike="noStrike" cap="none" baseline="0">
                <a:solidFill>
                  <a:schemeClr val="lt1"/>
                </a:solidFill>
                <a:latin typeface="Calibri"/>
                <a:ea typeface="Calibri"/>
                <a:cs typeface="Calibri"/>
                <a:sym typeface="Calibri"/>
              </a:rPr>
              <a:t>, </a:t>
            </a:r>
            <a:r>
              <a:rPr lang="id-ID" sz="1600" b="1">
                <a:solidFill>
                  <a:schemeClr val="lt1"/>
                </a:solidFill>
                <a:latin typeface="Calibri"/>
                <a:ea typeface="Calibri"/>
                <a:cs typeface="Calibri"/>
                <a:sym typeface="Calibri"/>
              </a:rPr>
              <a:t>PROCESS</a:t>
            </a:r>
            <a:r>
              <a:rPr lang="id-ID" sz="1600" b="1" i="0" u="none" strike="noStrike" cap="none" baseline="0">
                <a:solidFill>
                  <a:schemeClr val="lt1"/>
                </a:solidFill>
                <a:latin typeface="Calibri"/>
                <a:ea typeface="Calibri"/>
                <a:cs typeface="Calibri"/>
                <a:sym typeface="Calibri"/>
              </a:rPr>
              <a:t>, </a:t>
            </a:r>
            <a:r>
              <a:rPr lang="id-ID" sz="1600" b="1">
                <a:solidFill>
                  <a:schemeClr val="lt1"/>
                </a:solidFill>
                <a:latin typeface="Calibri"/>
                <a:ea typeface="Calibri"/>
                <a:cs typeface="Calibri"/>
                <a:sym typeface="Calibri"/>
              </a:rPr>
              <a:t>and EVALUATION</a:t>
            </a:r>
          </a:p>
        </p:txBody>
      </p:sp>
      <p:sp>
        <p:nvSpPr>
          <p:cNvPr id="255" name="Shape 255"/>
          <p:cNvSpPr/>
          <p:nvPr/>
        </p:nvSpPr>
        <p:spPr>
          <a:xfrm>
            <a:off x="6584824" y="2009125"/>
            <a:ext cx="627299" cy="365099"/>
          </a:xfrm>
          <a:prstGeom prst="downArrow">
            <a:avLst>
              <a:gd name="adj1" fmla="val 50000"/>
              <a:gd name="adj2" fmla="val 50000"/>
            </a:avLst>
          </a:prstGeom>
          <a:solidFill>
            <a:schemeClr val="accen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aphicFrame>
        <p:nvGraphicFramePr>
          <p:cNvPr id="256" name="Shape 256"/>
          <p:cNvGraphicFramePr/>
          <p:nvPr>
            <p:extLst>
              <p:ext uri="{D42A27DB-BD31-4B8C-83A1-F6EECF244321}">
                <p14:modId xmlns:p14="http://schemas.microsoft.com/office/powerpoint/2010/main" val="555861963"/>
              </p:ext>
            </p:extLst>
          </p:nvPr>
        </p:nvGraphicFramePr>
        <p:xfrm>
          <a:off x="107504" y="4511248"/>
          <a:ext cx="4550718" cy="2301290"/>
        </p:xfrm>
        <a:graphic>
          <a:graphicData uri="http://schemas.openxmlformats.org/drawingml/2006/table">
            <a:tbl>
              <a:tblPr firstRow="1" bandRow="1">
                <a:noFill/>
              </a:tblPr>
              <a:tblGrid>
                <a:gridCol w="360040"/>
                <a:gridCol w="1224136"/>
                <a:gridCol w="2966542"/>
              </a:tblGrid>
              <a:tr h="370850">
                <a:tc>
                  <a:txBody>
                    <a:bodyPr/>
                    <a:lstStyle/>
                    <a:p>
                      <a:pPr marL="0" marR="0" lvl="0" indent="0" algn="ctr" rtl="0">
                        <a:spcBef>
                          <a:spcPts val="0"/>
                        </a:spcBef>
                        <a:buSzPct val="25000"/>
                        <a:buNone/>
                      </a:pPr>
                      <a:r>
                        <a:rPr lang="id-ID" sz="1100" u="none" strike="noStrike" cap="none" baseline="0" dirty="0" smtClean="0">
                          <a:latin typeface="Arial Black" panose="020B0A04020102020204" pitchFamily="34" charset="0"/>
                        </a:rPr>
                        <a:t>No</a:t>
                      </a:r>
                      <a:endParaRPr lang="id-ID" sz="1100" u="none" strike="noStrike" cap="none" baseline="0" dirty="0">
                        <a:latin typeface="Arial Black" panose="020B0A04020102020204" pitchFamily="34" charset="0"/>
                      </a:endParaRPr>
                    </a:p>
                  </a:txBody>
                  <a:tcPr marL="84400" marR="84400" marT="45725" marB="45725"/>
                </a:tc>
                <a:tc>
                  <a:txBody>
                    <a:bodyPr/>
                    <a:lstStyle/>
                    <a:p>
                      <a:pPr marL="0" marR="0" lvl="0" indent="0" algn="ctr" rtl="0">
                        <a:spcBef>
                          <a:spcPts val="0"/>
                        </a:spcBef>
                        <a:buSzPct val="25000"/>
                        <a:buNone/>
                      </a:pPr>
                      <a:r>
                        <a:rPr lang="id-ID" sz="1100" u="none" strike="noStrike" cap="none" baseline="0" dirty="0" smtClean="0">
                          <a:latin typeface="Arial Black" panose="020B0A04020102020204" pitchFamily="34" charset="0"/>
                        </a:rPr>
                        <a:t>Standard</a:t>
                      </a:r>
                      <a:endParaRPr lang="id-ID" sz="1100" u="none" strike="noStrike" cap="none" baseline="0" dirty="0">
                        <a:latin typeface="Arial Black" panose="020B0A04020102020204" pitchFamily="34" charset="0"/>
                      </a:endParaRPr>
                    </a:p>
                  </a:txBody>
                  <a:tcPr marL="84400" marR="84400" marT="45725" marB="45725"/>
                </a:tc>
                <a:tc>
                  <a:txBody>
                    <a:bodyPr/>
                    <a:lstStyle/>
                    <a:p>
                      <a:pPr marL="0" marR="0" lvl="0" indent="0" algn="ctr" rtl="0">
                        <a:spcBef>
                          <a:spcPts val="0"/>
                        </a:spcBef>
                        <a:buSzPct val="25000"/>
                        <a:buNone/>
                      </a:pPr>
                      <a:r>
                        <a:rPr lang="id-ID" sz="1100" dirty="0" smtClean="0">
                          <a:latin typeface="Arial Black" panose="020B0A04020102020204" pitchFamily="34" charset="0"/>
                        </a:rPr>
                        <a:t>Commentary</a:t>
                      </a:r>
                      <a:endParaRPr lang="id-ID" sz="1100" dirty="0">
                        <a:latin typeface="Arial Black" panose="020B0A04020102020204" pitchFamily="34" charset="0"/>
                      </a:endParaRPr>
                    </a:p>
                  </a:txBody>
                  <a:tcPr marL="84400" marR="84400" marT="45725" marB="45725"/>
                </a:tc>
              </a:tr>
              <a:tr h="370850">
                <a:tc>
                  <a:txBody>
                    <a:bodyPr/>
                    <a:lstStyle/>
                    <a:p>
                      <a:pPr marL="0" marR="0" lvl="0" indent="0" algn="l" rtl="0">
                        <a:spcBef>
                          <a:spcPts val="0"/>
                        </a:spcBef>
                        <a:buSzPct val="25000"/>
                        <a:buNone/>
                      </a:pPr>
                      <a:r>
                        <a:rPr lang="id-ID" sz="1100" b="1" u="none" strike="noStrike" cap="none" baseline="0" dirty="0" smtClean="0">
                          <a:latin typeface="Arial Black" panose="020B0A04020102020204" pitchFamily="34" charset="0"/>
                        </a:rPr>
                        <a:t>1.</a:t>
                      </a:r>
                      <a:endParaRPr lang="id-ID" sz="1100" b="1" u="none" strike="noStrike" cap="none" baseline="0" dirty="0">
                        <a:latin typeface="Arial Black" panose="020B0A04020102020204" pitchFamily="34" charset="0"/>
                      </a:endParaRPr>
                    </a:p>
                  </a:txBody>
                  <a:tcPr marL="84400" marR="84400" marT="45725" marB="45725"/>
                </a:tc>
                <a:tc>
                  <a:txBody>
                    <a:bodyPr/>
                    <a:lstStyle/>
                    <a:p>
                      <a:pPr marL="0" marR="0" lvl="0" indent="0" algn="l" rtl="0">
                        <a:spcBef>
                          <a:spcPts val="0"/>
                        </a:spcBef>
                        <a:buSzPct val="25000"/>
                        <a:buNone/>
                      </a:pPr>
                      <a:r>
                        <a:rPr lang="id-ID" sz="1100" b="1" dirty="0" smtClean="0">
                          <a:latin typeface="Arial Black" panose="020B0A04020102020204" pitchFamily="34" charset="0"/>
                        </a:rPr>
                        <a:t>Graduate Competency</a:t>
                      </a:r>
                      <a:endParaRPr lang="id-ID" sz="1100" b="1" dirty="0">
                        <a:latin typeface="Arial Black" panose="020B0A04020102020204" pitchFamily="34" charset="0"/>
                      </a:endParaRPr>
                    </a:p>
                  </a:txBody>
                  <a:tcPr marL="84400" marR="84400" marT="45725" marB="45725"/>
                </a:tc>
                <a:tc>
                  <a:txBody>
                    <a:bodyPr/>
                    <a:lstStyle/>
                    <a:p>
                      <a:pPr marL="0" marR="0" lvl="0" indent="0" algn="l" rtl="0">
                        <a:spcBef>
                          <a:spcPts val="0"/>
                        </a:spcBef>
                        <a:buSzPct val="25000"/>
                        <a:buNone/>
                      </a:pPr>
                      <a:r>
                        <a:rPr lang="id-ID" sz="1100" dirty="0" smtClean="0">
                          <a:latin typeface="Arial Black" panose="020B0A04020102020204" pitchFamily="34" charset="0"/>
                        </a:rPr>
                        <a:t>Developed According To The Demands Of The Present And The Future Of Indonesia As Needed.</a:t>
                      </a:r>
                      <a:endParaRPr lang="id-ID" sz="1100" dirty="0">
                        <a:latin typeface="Arial Black" panose="020B0A04020102020204" pitchFamily="34" charset="0"/>
                      </a:endParaRPr>
                    </a:p>
                  </a:txBody>
                  <a:tcPr marL="84400" marR="84400" marT="45725" marB="45725"/>
                </a:tc>
              </a:tr>
              <a:tr h="370850">
                <a:tc>
                  <a:txBody>
                    <a:bodyPr/>
                    <a:lstStyle/>
                    <a:p>
                      <a:pPr marL="0" marR="0" lvl="0" indent="0" algn="l" rtl="0">
                        <a:spcBef>
                          <a:spcPts val="0"/>
                        </a:spcBef>
                        <a:buSzPct val="25000"/>
                        <a:buNone/>
                      </a:pPr>
                      <a:r>
                        <a:rPr lang="id-ID" sz="1100" b="1" u="none" strike="noStrike" cap="none" baseline="0" dirty="0" smtClean="0">
                          <a:latin typeface="Arial Black" panose="020B0A04020102020204" pitchFamily="34" charset="0"/>
                        </a:rPr>
                        <a:t>2.</a:t>
                      </a:r>
                      <a:endParaRPr lang="id-ID" sz="1100" b="1" u="none" strike="noStrike" cap="none" baseline="0" dirty="0">
                        <a:latin typeface="Arial Black" panose="020B0A04020102020204" pitchFamily="34" charset="0"/>
                      </a:endParaRPr>
                    </a:p>
                  </a:txBody>
                  <a:tcPr marL="84400" marR="84400" marT="45725" marB="45725"/>
                </a:tc>
                <a:tc>
                  <a:txBody>
                    <a:bodyPr/>
                    <a:lstStyle/>
                    <a:p>
                      <a:pPr marL="0" marR="0" lvl="0" indent="0" algn="l" rtl="0">
                        <a:spcBef>
                          <a:spcPts val="0"/>
                        </a:spcBef>
                        <a:buSzPct val="25000"/>
                        <a:buNone/>
                      </a:pPr>
                      <a:r>
                        <a:rPr lang="id-ID" sz="1100" b="1" dirty="0" smtClean="0">
                          <a:latin typeface="Arial Black" panose="020B0A04020102020204" pitchFamily="34" charset="0"/>
                        </a:rPr>
                        <a:t>Content</a:t>
                      </a:r>
                      <a:endParaRPr lang="id-ID" sz="1100" b="1" dirty="0">
                        <a:latin typeface="Arial Black" panose="020B0A04020102020204" pitchFamily="34" charset="0"/>
                      </a:endParaRPr>
                    </a:p>
                  </a:txBody>
                  <a:tcPr marL="84400" marR="84400" marT="45725" marB="45725"/>
                </a:tc>
                <a:tc>
                  <a:txBody>
                    <a:bodyPr/>
                    <a:lstStyle/>
                    <a:p>
                      <a:pPr marL="0" marR="0" lvl="0" indent="0" algn="l" rtl="0">
                        <a:spcBef>
                          <a:spcPts val="0"/>
                        </a:spcBef>
                        <a:buSzPct val="25000"/>
                        <a:buNone/>
                      </a:pPr>
                      <a:r>
                        <a:rPr lang="id-ID" sz="1100" dirty="0" smtClean="0">
                          <a:latin typeface="Arial Black" panose="020B0A04020102020204" pitchFamily="34" charset="0"/>
                        </a:rPr>
                        <a:t>Parsed By The Adequacy And Suitability With Competence.</a:t>
                      </a:r>
                      <a:endParaRPr lang="id-ID" sz="1100" dirty="0">
                        <a:latin typeface="Arial Black" panose="020B0A04020102020204" pitchFamily="34" charset="0"/>
                      </a:endParaRPr>
                    </a:p>
                  </a:txBody>
                  <a:tcPr marL="84400" marR="84400" marT="45725" marB="45725"/>
                </a:tc>
              </a:tr>
              <a:tr h="370850">
                <a:tc>
                  <a:txBody>
                    <a:bodyPr/>
                    <a:lstStyle/>
                    <a:p>
                      <a:pPr marL="0" marR="0" lvl="0" indent="0" algn="l" rtl="0">
                        <a:spcBef>
                          <a:spcPts val="0"/>
                        </a:spcBef>
                        <a:buSzPct val="25000"/>
                        <a:buNone/>
                      </a:pPr>
                      <a:r>
                        <a:rPr lang="id-ID" sz="1100" b="1" u="none" strike="noStrike" cap="none" baseline="0" dirty="0" smtClean="0">
                          <a:latin typeface="Arial Black" panose="020B0A04020102020204" pitchFamily="34" charset="0"/>
                        </a:rPr>
                        <a:t>3.</a:t>
                      </a:r>
                      <a:endParaRPr lang="id-ID" sz="1100" b="1" u="none" strike="noStrike" cap="none" baseline="0" dirty="0">
                        <a:latin typeface="Arial Black" panose="020B0A04020102020204" pitchFamily="34" charset="0"/>
                      </a:endParaRPr>
                    </a:p>
                  </a:txBody>
                  <a:tcPr marL="84400" marR="84400" marT="45725" marB="45725"/>
                </a:tc>
                <a:tc>
                  <a:txBody>
                    <a:bodyPr/>
                    <a:lstStyle/>
                    <a:p>
                      <a:pPr marL="0" marR="0" lvl="0" indent="0" algn="l" rtl="0">
                        <a:spcBef>
                          <a:spcPts val="0"/>
                        </a:spcBef>
                        <a:buSzPct val="25000"/>
                        <a:buNone/>
                      </a:pPr>
                      <a:r>
                        <a:rPr lang="id-ID" sz="1100" b="1" dirty="0" smtClean="0">
                          <a:latin typeface="Arial Black" panose="020B0A04020102020204" pitchFamily="34" charset="0"/>
                        </a:rPr>
                        <a:t>Process</a:t>
                      </a:r>
                      <a:endParaRPr lang="id-ID" sz="1100" b="1" dirty="0">
                        <a:latin typeface="Arial Black" panose="020B0A04020102020204" pitchFamily="34" charset="0"/>
                      </a:endParaRPr>
                    </a:p>
                  </a:txBody>
                  <a:tcPr marL="84400" marR="84400" marT="45725" marB="45725"/>
                </a:tc>
                <a:tc>
                  <a:txBody>
                    <a:bodyPr/>
                    <a:lstStyle/>
                    <a:p>
                      <a:pPr marL="0" marR="0" lvl="0" indent="0" algn="l" rtl="0">
                        <a:spcBef>
                          <a:spcPts val="0"/>
                        </a:spcBef>
                        <a:buSzPct val="25000"/>
                        <a:buNone/>
                      </a:pPr>
                      <a:r>
                        <a:rPr lang="id-ID" sz="1100" dirty="0" smtClean="0">
                          <a:latin typeface="Arial Black" panose="020B0A04020102020204" pitchFamily="34" charset="0"/>
                        </a:rPr>
                        <a:t>Designed With A Competency-based Scientific Approach</a:t>
                      </a:r>
                      <a:endParaRPr lang="id-ID" sz="1100" dirty="0">
                        <a:latin typeface="Arial Black" panose="020B0A04020102020204" pitchFamily="34" charset="0"/>
                      </a:endParaRPr>
                    </a:p>
                  </a:txBody>
                  <a:tcPr marL="84400" marR="84400" marT="45725" marB="45725"/>
                </a:tc>
              </a:tr>
              <a:tr h="370850">
                <a:tc>
                  <a:txBody>
                    <a:bodyPr/>
                    <a:lstStyle/>
                    <a:p>
                      <a:pPr marL="0" marR="0" lvl="0" indent="0" algn="l" rtl="0">
                        <a:spcBef>
                          <a:spcPts val="0"/>
                        </a:spcBef>
                        <a:buSzPct val="25000"/>
                        <a:buNone/>
                      </a:pPr>
                      <a:r>
                        <a:rPr lang="id-ID" sz="1100" b="1" u="none" strike="noStrike" cap="none" baseline="0" dirty="0" smtClean="0">
                          <a:latin typeface="Arial Black" panose="020B0A04020102020204" pitchFamily="34" charset="0"/>
                        </a:rPr>
                        <a:t>4.</a:t>
                      </a:r>
                      <a:endParaRPr lang="id-ID" sz="1100" b="1" u="none" strike="noStrike" cap="none" baseline="0" dirty="0">
                        <a:latin typeface="Arial Black" panose="020B0A04020102020204" pitchFamily="34" charset="0"/>
                      </a:endParaRPr>
                    </a:p>
                  </a:txBody>
                  <a:tcPr marL="84400" marR="84400" marT="45725" marB="45725"/>
                </a:tc>
                <a:tc>
                  <a:txBody>
                    <a:bodyPr/>
                    <a:lstStyle/>
                    <a:p>
                      <a:pPr marL="0" marR="0" lvl="0" indent="0" algn="l" rtl="0">
                        <a:spcBef>
                          <a:spcPts val="0"/>
                        </a:spcBef>
                        <a:buSzPct val="25000"/>
                        <a:buNone/>
                      </a:pPr>
                      <a:r>
                        <a:rPr lang="id-ID" sz="1100" b="1" dirty="0" smtClean="0">
                          <a:latin typeface="Arial Black" panose="020B0A04020102020204" pitchFamily="34" charset="0"/>
                        </a:rPr>
                        <a:t>Evaluation</a:t>
                      </a:r>
                      <a:endParaRPr lang="id-ID" sz="1100" b="1" dirty="0">
                        <a:latin typeface="Arial Black" panose="020B0A04020102020204" pitchFamily="34" charset="0"/>
                      </a:endParaRPr>
                    </a:p>
                  </a:txBody>
                  <a:tcPr marL="84400" marR="84400" marT="45725" marB="45725"/>
                </a:tc>
                <a:tc>
                  <a:txBody>
                    <a:bodyPr/>
                    <a:lstStyle/>
                    <a:p>
                      <a:pPr marL="0" marR="0" lvl="0" indent="0" algn="l" rtl="0">
                        <a:spcBef>
                          <a:spcPts val="0"/>
                        </a:spcBef>
                        <a:buSzPct val="25000"/>
                        <a:buNone/>
                      </a:pPr>
                      <a:r>
                        <a:rPr lang="id-ID" sz="1100" dirty="0" smtClean="0">
                          <a:latin typeface="Arial Black" panose="020B0A04020102020204" pitchFamily="34" charset="0"/>
                        </a:rPr>
                        <a:t>Exam And Non-exam (Portfolio) Based</a:t>
                      </a:r>
                      <a:endParaRPr lang="id-ID" sz="1100" dirty="0">
                        <a:latin typeface="Arial Black" panose="020B0A04020102020204" pitchFamily="34" charset="0"/>
                      </a:endParaRPr>
                    </a:p>
                  </a:txBody>
                  <a:tcPr marL="84400" marR="84400" marT="45725" marB="45725"/>
                </a:tc>
              </a:tr>
            </a:tbl>
          </a:graphicData>
        </a:graphic>
      </p:graphicFrame>
      <p:sp>
        <p:nvSpPr>
          <p:cNvPr id="257" name="Shape 257"/>
          <p:cNvSpPr/>
          <p:nvPr/>
        </p:nvSpPr>
        <p:spPr>
          <a:xfrm>
            <a:off x="971600" y="4009255"/>
            <a:ext cx="1263000" cy="365099"/>
          </a:xfrm>
          <a:prstGeom prst="upArrow">
            <a:avLst>
              <a:gd name="adj1" fmla="val 50000"/>
              <a:gd name="adj2" fmla="val 50000"/>
            </a:avLst>
          </a:prstGeom>
          <a:solidFill>
            <a:schemeClr val="accen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58" name="Shape 258"/>
          <p:cNvSpPr txBox="1"/>
          <p:nvPr/>
        </p:nvSpPr>
        <p:spPr>
          <a:xfrm>
            <a:off x="203088" y="2362816"/>
            <a:ext cx="2568712" cy="1569660"/>
          </a:xfrm>
          <a:prstGeom prst="rect">
            <a:avLst/>
          </a:prstGeom>
          <a:solidFill>
            <a:srgbClr val="FABF8E"/>
          </a:solidFill>
          <a:ln>
            <a:noFill/>
          </a:ln>
        </p:spPr>
        <p:txBody>
          <a:bodyPr lIns="91425" tIns="45700" rIns="91425" bIns="45700" anchor="t" anchorCtr="0">
            <a:noAutofit/>
          </a:bodyPr>
          <a:lstStyle/>
          <a:p>
            <a:pPr marL="0" marR="0" lvl="0" indent="0" algn="l" rtl="0">
              <a:spcBef>
                <a:spcPts val="0"/>
              </a:spcBef>
              <a:buSzPct val="25000"/>
              <a:buNone/>
            </a:pPr>
            <a:r>
              <a:rPr lang="id-ID" sz="1600">
                <a:solidFill>
                  <a:schemeClr val="dk1"/>
                </a:solidFill>
                <a:latin typeface="Calibri"/>
                <a:ea typeface="Calibri"/>
                <a:cs typeface="Calibri"/>
                <a:sym typeface="Calibri"/>
              </a:rPr>
              <a:t>CURRICULUM EVALUATION</a:t>
            </a:r>
            <a:r>
              <a:rPr lang="id-ID" sz="1600" b="0" i="0" u="none" strike="noStrike" cap="none" baseline="0">
                <a:solidFill>
                  <a:schemeClr val="dk1"/>
                </a:solidFill>
                <a:latin typeface="Calibri"/>
                <a:ea typeface="Calibri"/>
                <a:cs typeface="Calibri"/>
                <a:sym typeface="Calibri"/>
              </a:rPr>
              <a:t>:</a:t>
            </a:r>
          </a:p>
          <a:p>
            <a:pPr marL="285750" marR="0" lvl="0" indent="-285750" algn="l" rtl="0">
              <a:spcBef>
                <a:spcPts val="0"/>
              </a:spcBef>
              <a:buClr>
                <a:schemeClr val="dk1"/>
              </a:buClr>
              <a:buSzPct val="100000"/>
              <a:buFont typeface="Arial"/>
              <a:buChar char="•"/>
            </a:pPr>
            <a:r>
              <a:rPr lang="id-ID" sz="1600">
                <a:solidFill>
                  <a:schemeClr val="dk1"/>
                </a:solidFill>
                <a:latin typeface="Calibri"/>
                <a:ea typeface="Calibri"/>
                <a:cs typeface="Calibri"/>
                <a:sym typeface="Calibri"/>
              </a:rPr>
              <a:t>Context and Purpose Determination</a:t>
            </a:r>
          </a:p>
          <a:p>
            <a:pPr marL="285750" marR="0" lvl="0" indent="-285750" algn="l" rtl="0">
              <a:spcBef>
                <a:spcPts val="0"/>
              </a:spcBef>
              <a:buClr>
                <a:schemeClr val="dk1"/>
              </a:buClr>
              <a:buSzPct val="100000"/>
              <a:buFont typeface="Arial"/>
              <a:buChar char="•"/>
            </a:pPr>
            <a:r>
              <a:rPr lang="id-ID" sz="1600">
                <a:solidFill>
                  <a:schemeClr val="dk1"/>
                </a:solidFill>
                <a:latin typeface="Calibri"/>
                <a:ea typeface="Calibri"/>
                <a:cs typeface="Calibri"/>
                <a:sym typeface="Calibri"/>
              </a:rPr>
              <a:t>Model Selection</a:t>
            </a:r>
          </a:p>
          <a:p>
            <a:pPr marL="285750" marR="0" lvl="0" indent="-285750" algn="l" rtl="0">
              <a:spcBef>
                <a:spcPts val="0"/>
              </a:spcBef>
              <a:buClr>
                <a:schemeClr val="dk1"/>
              </a:buClr>
              <a:buSzPct val="100000"/>
              <a:buFont typeface="Arial"/>
              <a:buChar char="•"/>
            </a:pPr>
            <a:r>
              <a:rPr lang="id-ID" sz="1600">
                <a:solidFill>
                  <a:schemeClr val="dk1"/>
                </a:solidFill>
                <a:latin typeface="Calibri"/>
                <a:ea typeface="Calibri"/>
                <a:cs typeface="Calibri"/>
                <a:sym typeface="Calibri"/>
              </a:rPr>
              <a:t>Implementation</a:t>
            </a:r>
          </a:p>
          <a:p>
            <a:pPr marL="285750" marR="0" lvl="0" indent="-285750" algn="l" rtl="0">
              <a:spcBef>
                <a:spcPts val="0"/>
              </a:spcBef>
              <a:buClr>
                <a:schemeClr val="dk1"/>
              </a:buClr>
              <a:buSzPct val="100000"/>
              <a:buFont typeface="Arial"/>
              <a:buChar char="•"/>
            </a:pPr>
            <a:r>
              <a:rPr lang="id-ID" sz="1600">
                <a:solidFill>
                  <a:schemeClr val="dk1"/>
                </a:solidFill>
                <a:latin typeface="Calibri"/>
                <a:ea typeface="Calibri"/>
                <a:cs typeface="Calibri"/>
                <a:sym typeface="Calibri"/>
              </a:rPr>
              <a:t>Curriculum Revision</a:t>
            </a:r>
          </a:p>
        </p:txBody>
      </p:sp>
      <p:cxnSp>
        <p:nvCxnSpPr>
          <p:cNvPr id="259" name="Shape 259"/>
          <p:cNvCxnSpPr>
            <a:stCxn id="247" idx="2"/>
          </p:cNvCxnSpPr>
          <p:nvPr/>
        </p:nvCxnSpPr>
        <p:spPr>
          <a:xfrm>
            <a:off x="1613840" y="1974906"/>
            <a:ext cx="0" cy="387900"/>
          </a:xfrm>
          <a:prstGeom prst="straightConnector1">
            <a:avLst/>
          </a:prstGeom>
          <a:noFill/>
          <a:ln w="28575" cap="flat">
            <a:solidFill>
              <a:srgbClr val="4A7DBB"/>
            </a:solidFill>
            <a:prstDash val="dash"/>
            <a:round/>
            <a:headEnd type="stealth" w="lg" len="lg"/>
            <a:tailEnd type="stealth" w="lg" len="lg"/>
          </a:ln>
        </p:spPr>
      </p:cxnSp>
      <p:sp>
        <p:nvSpPr>
          <p:cNvPr id="260" name="Shape 260"/>
          <p:cNvSpPr txBox="1"/>
          <p:nvPr/>
        </p:nvSpPr>
        <p:spPr>
          <a:xfrm>
            <a:off x="4837875" y="2374250"/>
            <a:ext cx="4121100" cy="2151599"/>
          </a:xfrm>
          <a:prstGeom prst="rect">
            <a:avLst/>
          </a:prstGeom>
          <a:solidFill>
            <a:srgbClr val="205867"/>
          </a:solidFill>
          <a:ln>
            <a:noFill/>
          </a:ln>
        </p:spPr>
        <p:txBody>
          <a:bodyPr lIns="91425" tIns="45700" rIns="91425" bIns="45700" anchor="t" anchorCtr="0">
            <a:noAutofit/>
          </a:bodyPr>
          <a:lstStyle/>
          <a:p>
            <a:pPr marL="0" marR="0" lvl="0" indent="0" algn="l" rtl="0">
              <a:spcBef>
                <a:spcPts val="0"/>
              </a:spcBef>
              <a:buSzPct val="25000"/>
              <a:buNone/>
            </a:pPr>
            <a:r>
              <a:rPr lang="id-ID" sz="1200" b="1">
                <a:solidFill>
                  <a:schemeClr val="lt1"/>
                </a:solidFill>
                <a:latin typeface="Calibri"/>
                <a:ea typeface="Calibri"/>
                <a:cs typeface="Calibri"/>
                <a:sym typeface="Calibri"/>
              </a:rPr>
              <a:t>CURRICULUM DEVELOPMENT THEORY</a:t>
            </a:r>
            <a:r>
              <a:rPr lang="id-ID" sz="1400" b="1" i="0" u="none" strike="noStrike" cap="none" baseline="0">
                <a:solidFill>
                  <a:schemeClr val="lt1"/>
                </a:solidFill>
                <a:latin typeface="Calibri"/>
                <a:ea typeface="Calibri"/>
                <a:cs typeface="Calibri"/>
                <a:sym typeface="Calibri"/>
              </a:rPr>
              <a:t>: UU Sisdiknas</a:t>
            </a:r>
          </a:p>
          <a:p>
            <a:pPr marL="285750" marR="0" lvl="0" indent="-285750" algn="l" rtl="0">
              <a:lnSpc>
                <a:spcPct val="80000"/>
              </a:lnSpc>
              <a:spcBef>
                <a:spcPts val="0"/>
              </a:spcBef>
              <a:buClr>
                <a:schemeClr val="lt1"/>
              </a:buClr>
              <a:buSzPct val="100000"/>
              <a:buFont typeface="Arial"/>
              <a:buChar char="•"/>
            </a:pPr>
            <a:r>
              <a:rPr lang="id-ID" sz="1400" b="1" i="0" u="none" strike="noStrike" cap="none" baseline="0">
                <a:solidFill>
                  <a:schemeClr val="lt1"/>
                </a:solidFill>
                <a:latin typeface="Calibri"/>
                <a:ea typeface="Calibri"/>
                <a:cs typeface="Calibri"/>
                <a:sym typeface="Calibri"/>
              </a:rPr>
              <a:t>Pasal 4 </a:t>
            </a:r>
            <a:r>
              <a:rPr lang="id-ID" sz="1400" b="0" i="0" u="none" strike="noStrike" cap="none" baseline="0">
                <a:solidFill>
                  <a:schemeClr val="lt1"/>
                </a:solidFill>
                <a:latin typeface="Calibri"/>
                <a:ea typeface="Calibri"/>
                <a:cs typeface="Calibri"/>
                <a:sym typeface="Calibri"/>
              </a:rPr>
              <a:t>: </a:t>
            </a:r>
            <a:r>
              <a:rPr lang="id-ID">
                <a:solidFill>
                  <a:schemeClr val="lt1"/>
                </a:solidFill>
                <a:latin typeface="Calibri"/>
                <a:ea typeface="Calibri"/>
                <a:cs typeface="Calibri"/>
                <a:sym typeface="Calibri"/>
              </a:rPr>
              <a:t>principles, systems, processes, culture, design, and quality control.</a:t>
            </a:r>
            <a:r>
              <a:rPr lang="id-ID" sz="1400" b="0" i="0" u="none" strike="noStrike" cap="none" baseline="0">
                <a:solidFill>
                  <a:schemeClr val="lt1"/>
                </a:solidFill>
                <a:latin typeface="Calibri"/>
                <a:ea typeface="Calibri"/>
                <a:cs typeface="Calibri"/>
                <a:sym typeface="Calibri"/>
              </a:rPr>
              <a:t> </a:t>
            </a:r>
          </a:p>
          <a:p>
            <a:pPr marL="285750" marR="0" lvl="0" indent="-285750" algn="l" rtl="0">
              <a:lnSpc>
                <a:spcPct val="80000"/>
              </a:lnSpc>
              <a:spcBef>
                <a:spcPts val="0"/>
              </a:spcBef>
              <a:buClr>
                <a:schemeClr val="lt1"/>
              </a:buClr>
              <a:buSzPct val="100000"/>
              <a:buFont typeface="Arial"/>
              <a:buChar char="•"/>
            </a:pPr>
            <a:r>
              <a:rPr lang="id-ID" sz="1400" b="1" i="0" u="none" strike="noStrike" cap="none" baseline="0">
                <a:solidFill>
                  <a:schemeClr val="lt1"/>
                </a:solidFill>
                <a:latin typeface="Calibri"/>
                <a:ea typeface="Calibri"/>
                <a:cs typeface="Calibri"/>
                <a:sym typeface="Calibri"/>
              </a:rPr>
              <a:t>Pasal 3 : </a:t>
            </a:r>
            <a:r>
              <a:rPr lang="id-ID">
                <a:solidFill>
                  <a:schemeClr val="lt1"/>
                </a:solidFill>
                <a:latin typeface="Calibri"/>
                <a:ea typeface="Calibri"/>
                <a:cs typeface="Calibri"/>
                <a:sym typeface="Calibri"/>
              </a:rPr>
              <a:t>function (developing skills and shaping character and civilization)</a:t>
            </a:r>
          </a:p>
          <a:p>
            <a:pPr marL="0" marR="0" lvl="0" indent="0" algn="l" rtl="0">
              <a:lnSpc>
                <a:spcPct val="80000"/>
              </a:lnSpc>
              <a:spcBef>
                <a:spcPts val="400"/>
              </a:spcBef>
              <a:spcAft>
                <a:spcPts val="400"/>
              </a:spcAft>
              <a:buSzPct val="25000"/>
              <a:buNone/>
            </a:pPr>
            <a:r>
              <a:rPr lang="id-ID" b="1">
                <a:solidFill>
                  <a:schemeClr val="lt1"/>
                </a:solidFill>
                <a:latin typeface="Calibri"/>
                <a:ea typeface="Calibri"/>
                <a:cs typeface="Calibri"/>
                <a:sym typeface="Calibri"/>
              </a:rPr>
              <a:t>Working skills-based theory </a:t>
            </a:r>
            <a:r>
              <a:rPr lang="id-ID" sz="1400" b="1" i="0" u="none" strike="noStrike" cap="none" baseline="0">
                <a:solidFill>
                  <a:schemeClr val="lt1"/>
                </a:solidFill>
                <a:latin typeface="Calibri"/>
                <a:ea typeface="Calibri"/>
                <a:cs typeface="Calibri"/>
                <a:sym typeface="Calibri"/>
              </a:rPr>
              <a:t> → </a:t>
            </a:r>
            <a:r>
              <a:rPr lang="id-ID" b="1">
                <a:solidFill>
                  <a:schemeClr val="lt1"/>
                </a:solidFill>
                <a:latin typeface="Calibri"/>
                <a:ea typeface="Calibri"/>
                <a:cs typeface="Calibri"/>
                <a:sym typeface="Calibri"/>
              </a:rPr>
              <a:t>content organization and competence as an adult individual</a:t>
            </a:r>
            <a:r>
              <a:rPr lang="id-ID" sz="1400" b="1" i="0" u="none" strike="noStrike" cap="none" baseline="0">
                <a:solidFill>
                  <a:schemeClr val="lt1"/>
                </a:solidFill>
                <a:latin typeface="Calibri"/>
                <a:ea typeface="Calibri"/>
                <a:cs typeface="Calibri"/>
                <a:sym typeface="Calibri"/>
              </a:rPr>
              <a:t> → ownersh</a:t>
            </a:r>
            <a:r>
              <a:rPr lang="id-ID" b="1">
                <a:solidFill>
                  <a:schemeClr val="lt1"/>
                </a:solidFill>
                <a:latin typeface="Calibri"/>
                <a:ea typeface="Calibri"/>
                <a:cs typeface="Calibri"/>
                <a:sym typeface="Calibri"/>
              </a:rPr>
              <a:t>ip of attitudes, skills, holistic knowledge, or formal, valuational and praxeology.</a:t>
            </a:r>
          </a:p>
        </p:txBody>
      </p:sp>
      <p:sp>
        <p:nvSpPr>
          <p:cNvPr id="261" name="Shape 261"/>
          <p:cNvSpPr/>
          <p:nvPr/>
        </p:nvSpPr>
        <p:spPr>
          <a:xfrm>
            <a:off x="6566067" y="5635283"/>
            <a:ext cx="627299" cy="365099"/>
          </a:xfrm>
          <a:prstGeom prst="downArrow">
            <a:avLst>
              <a:gd name="adj1" fmla="val 50000"/>
              <a:gd name="adj2" fmla="val 50000"/>
            </a:avLst>
          </a:prstGeom>
          <a:solidFill>
            <a:schemeClr val="accen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62" name="Shape 262"/>
          <p:cNvSpPr/>
          <p:nvPr/>
        </p:nvSpPr>
        <p:spPr>
          <a:xfrm>
            <a:off x="2816125" y="1031675"/>
            <a:ext cx="1971899" cy="3341699"/>
          </a:xfrm>
          <a:prstGeom prst="rect">
            <a:avLst/>
          </a:prstGeom>
          <a:solidFill>
            <a:srgbClr val="974806"/>
          </a:solidFill>
          <a:ln>
            <a:noFill/>
          </a:ln>
        </p:spPr>
        <p:txBody>
          <a:bodyPr lIns="91425" tIns="45700" rIns="91425" bIns="45700" anchor="t" anchorCtr="0">
            <a:noAutofit/>
          </a:bodyPr>
          <a:lstStyle/>
          <a:p>
            <a:pPr marL="0" marR="0" lvl="0" indent="0" algn="l" rtl="0">
              <a:lnSpc>
                <a:spcPct val="80000"/>
              </a:lnSpc>
              <a:spcBef>
                <a:spcPts val="0"/>
              </a:spcBef>
              <a:buSzPct val="25000"/>
              <a:buNone/>
            </a:pPr>
            <a:r>
              <a:rPr lang="id-ID" sz="1200" b="1" i="0" u="none" strike="noStrike" cap="none" baseline="0">
                <a:solidFill>
                  <a:schemeClr val="lt1"/>
                </a:solidFill>
                <a:latin typeface="Calibri"/>
                <a:ea typeface="Calibri"/>
                <a:cs typeface="Calibri"/>
                <a:sym typeface="Calibri"/>
              </a:rPr>
              <a:t>RPJMN 2010-2014  </a:t>
            </a:r>
            <a:r>
              <a:rPr lang="id-ID" sz="1200" b="1">
                <a:solidFill>
                  <a:schemeClr val="lt1"/>
                </a:solidFill>
                <a:latin typeface="Calibri"/>
                <a:ea typeface="Calibri"/>
                <a:cs typeface="Calibri"/>
                <a:sym typeface="Calibri"/>
              </a:rPr>
              <a:t>EDUCATIONAL SECTOR</a:t>
            </a:r>
          </a:p>
          <a:p>
            <a:pPr marL="180975" marR="0" lvl="0" indent="-180975" algn="l" rtl="0">
              <a:lnSpc>
                <a:spcPct val="80000"/>
              </a:lnSpc>
              <a:spcBef>
                <a:spcPts val="0"/>
              </a:spcBef>
              <a:buClr>
                <a:schemeClr val="lt1"/>
              </a:buClr>
              <a:buSzPct val="100000"/>
              <a:buFont typeface="Arial"/>
              <a:buChar char="•"/>
            </a:pPr>
            <a:r>
              <a:rPr lang="id-ID" sz="1200" b="1">
                <a:solidFill>
                  <a:schemeClr val="lt1"/>
                </a:solidFill>
                <a:latin typeface="Calibri"/>
                <a:ea typeface="Calibri"/>
                <a:cs typeface="Calibri"/>
                <a:sym typeface="Calibri"/>
              </a:rPr>
              <a:t>Learning Methodology Changes</a:t>
            </a:r>
          </a:p>
          <a:p>
            <a:pPr marL="180975" marR="0" lvl="0" indent="-180975" algn="l" rtl="0">
              <a:lnSpc>
                <a:spcPct val="80000"/>
              </a:lnSpc>
              <a:spcBef>
                <a:spcPts val="0"/>
              </a:spcBef>
              <a:buClr>
                <a:schemeClr val="lt1"/>
              </a:buClr>
              <a:buSzPct val="100000"/>
              <a:buFont typeface="Arial"/>
              <a:buChar char="•"/>
            </a:pPr>
            <a:r>
              <a:rPr lang="id-ID" sz="1200" b="1">
                <a:solidFill>
                  <a:schemeClr val="lt1"/>
                </a:solidFill>
                <a:latin typeface="Calibri"/>
                <a:ea typeface="Calibri"/>
                <a:cs typeface="Calibri"/>
                <a:sym typeface="Calibri"/>
              </a:rPr>
              <a:t>Curriculum Regulation</a:t>
            </a:r>
          </a:p>
          <a:p>
            <a:pPr marL="0" marR="0" lvl="0" indent="0" algn="l" rtl="0">
              <a:lnSpc>
                <a:spcPct val="80000"/>
              </a:lnSpc>
              <a:spcBef>
                <a:spcPts val="0"/>
              </a:spcBef>
              <a:buSzPct val="25000"/>
              <a:buNone/>
            </a:pPr>
            <a:r>
              <a:rPr lang="id-ID" sz="1200" b="1" i="0" u="none" strike="noStrike" cap="none" baseline="0">
                <a:solidFill>
                  <a:schemeClr val="lt1"/>
                </a:solidFill>
                <a:latin typeface="Calibri"/>
                <a:ea typeface="Calibri"/>
                <a:cs typeface="Calibri"/>
                <a:sym typeface="Calibri"/>
              </a:rPr>
              <a:t>INPRES NOMOR 1 TAHUN 2010</a:t>
            </a:r>
          </a:p>
          <a:p>
            <a:pPr marL="184150" marR="0" lvl="0" indent="-184150" algn="l" rtl="0">
              <a:lnSpc>
                <a:spcPct val="80000"/>
              </a:lnSpc>
              <a:spcBef>
                <a:spcPts val="0"/>
              </a:spcBef>
              <a:buClr>
                <a:schemeClr val="lt1"/>
              </a:buClr>
              <a:buSzPct val="100000"/>
              <a:buFont typeface="Arial"/>
              <a:buChar char="•"/>
            </a:pPr>
            <a:r>
              <a:rPr lang="id-ID" sz="1200" b="1">
                <a:solidFill>
                  <a:schemeClr val="lt1"/>
                </a:solidFill>
                <a:latin typeface="Calibri"/>
                <a:ea typeface="Calibri"/>
                <a:cs typeface="Calibri"/>
                <a:sym typeface="Calibri"/>
              </a:rPr>
              <a:t>Implementation of National Development Priorities Acceleration: Completion of curriculum and active learning methods based on the values of the nation's culture to shape the nation's competitiveness and character</a:t>
            </a:r>
          </a:p>
        </p:txBody>
      </p:sp>
    </p:spTree>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323528" y="2204864"/>
            <a:ext cx="8229600" cy="201622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id-ID" dirty="0" smtClean="0">
                <a:latin typeface="Arial Black" pitchFamily="34" charset="0"/>
              </a:rPr>
              <a:t>Soal No. 2, dalam KLM 2013 di PPPPTK Matematika, telah dikerjakan oleh siswa Kelas I SMPN ...  Purwokerto hanya dalam waktu 3 menit. </a:t>
            </a:r>
            <a:endParaRPr lang="id-ID" dirty="0">
              <a:latin typeface="Arial Black" pitchFamily="34" charset="0"/>
            </a:endParaRPr>
          </a:p>
        </p:txBody>
      </p:sp>
    </p:spTree>
    <p:extLst>
      <p:ext uri="{BB962C8B-B14F-4D97-AF65-F5344CB8AC3E}">
        <p14:creationId xmlns:p14="http://schemas.microsoft.com/office/powerpoint/2010/main" val="30524395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6632"/>
            <a:ext cx="6624735"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6282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3784"/>
            <a:ext cx="7704856" cy="658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8427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6632"/>
            <a:ext cx="720080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3818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346"/>
            <a:ext cx="7920879" cy="644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2248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204864"/>
            <a:ext cx="8229600" cy="2016224"/>
          </a:xfrm>
        </p:spPr>
        <p:txBody>
          <a:bodyPr>
            <a:normAutofit fontScale="92500" lnSpcReduction="20000"/>
          </a:bodyPr>
          <a:lstStyle/>
          <a:p>
            <a:pPr marL="109728" indent="0">
              <a:buNone/>
            </a:pPr>
            <a:r>
              <a:rPr lang="id-ID" dirty="0">
                <a:latin typeface="Arial Black" pitchFamily="34" charset="0"/>
              </a:rPr>
              <a:t>Soal No. </a:t>
            </a:r>
            <a:r>
              <a:rPr lang="id-ID" dirty="0" smtClean="0">
                <a:latin typeface="Arial Black" pitchFamily="34" charset="0"/>
              </a:rPr>
              <a:t>1,, dalam </a:t>
            </a:r>
            <a:r>
              <a:rPr lang="id-ID" dirty="0">
                <a:latin typeface="Arial Black" pitchFamily="34" charset="0"/>
              </a:rPr>
              <a:t>KLM </a:t>
            </a:r>
            <a:r>
              <a:rPr lang="id-ID" dirty="0" smtClean="0">
                <a:latin typeface="Arial Black" pitchFamily="34" charset="0"/>
              </a:rPr>
              <a:t>2013 di PPPPTK Matematika, telah dikerjakan </a:t>
            </a:r>
            <a:r>
              <a:rPr lang="id-ID" dirty="0">
                <a:latin typeface="Arial Black" pitchFamily="34" charset="0"/>
              </a:rPr>
              <a:t>oleh siswa Kelas I SMPN ...  </a:t>
            </a:r>
            <a:r>
              <a:rPr lang="id-ID" dirty="0" smtClean="0">
                <a:latin typeface="Arial Black" pitchFamily="34" charset="0"/>
              </a:rPr>
              <a:t>Purwokerto hanya dalam waktu 3 menit. </a:t>
            </a:r>
            <a:endParaRPr lang="id-ID" dirty="0">
              <a:latin typeface="Arial Black" pitchFamily="34" charset="0"/>
            </a:endParaRPr>
          </a:p>
        </p:txBody>
      </p:sp>
    </p:spTree>
    <p:extLst>
      <p:ext uri="{BB962C8B-B14F-4D97-AF65-F5344CB8AC3E}">
        <p14:creationId xmlns:p14="http://schemas.microsoft.com/office/powerpoint/2010/main" val="20822803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4624"/>
            <a:ext cx="6768751"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0132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323528" y="2204864"/>
            <a:ext cx="8229600" cy="201622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id-ID" dirty="0" smtClean="0">
                <a:latin typeface="Arial Black" pitchFamily="34" charset="0"/>
              </a:rPr>
              <a:t>Soal No. 2, dalam KLM 2013 di PPPPTK Matematika, telah dikerjakan oleh siswa Kelas I SMPN ...  Purwokerto hanya dalam waktu 3 menit. </a:t>
            </a:r>
            <a:endParaRPr lang="id-ID" dirty="0">
              <a:latin typeface="Arial Black" pitchFamily="34" charset="0"/>
            </a:endParaRPr>
          </a:p>
        </p:txBody>
      </p:sp>
    </p:spTree>
    <p:extLst>
      <p:ext uri="{BB962C8B-B14F-4D97-AF65-F5344CB8AC3E}">
        <p14:creationId xmlns:p14="http://schemas.microsoft.com/office/powerpoint/2010/main" val="20754909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6632"/>
            <a:ext cx="6624735"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165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p:nvPr/>
        </p:nvSpPr>
        <p:spPr>
          <a:xfrm>
            <a:off x="107504" y="1052736"/>
            <a:ext cx="7488831" cy="5328591"/>
          </a:xfrm>
          <a:prstGeom prst="rect">
            <a:avLst/>
          </a:prstGeom>
          <a:solidFill>
            <a:srgbClr val="FBD4B4"/>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68" name="Shape 268"/>
          <p:cNvSpPr/>
          <p:nvPr/>
        </p:nvSpPr>
        <p:spPr>
          <a:xfrm>
            <a:off x="0" y="0"/>
            <a:ext cx="9144000" cy="548680"/>
          </a:xfrm>
          <a:prstGeom prst="rect">
            <a:avLst/>
          </a:prstGeom>
          <a:solidFill>
            <a:srgbClr val="DDD9C3"/>
          </a:solidFill>
          <a:ln>
            <a:noFill/>
          </a:ln>
        </p:spPr>
        <p:txBody>
          <a:bodyPr lIns="91425" tIns="45700" rIns="91425" bIns="45700" anchor="ctr" anchorCtr="0">
            <a:noAutofit/>
          </a:bodyPr>
          <a:lstStyle/>
          <a:p>
            <a:pPr marL="0" marR="0" lvl="0" indent="0" algn="ctr" rtl="0">
              <a:spcBef>
                <a:spcPts val="0"/>
              </a:spcBef>
              <a:buNone/>
            </a:pPr>
            <a:endParaRPr sz="1600" b="1" i="0" u="none" strike="noStrike" cap="none" baseline="0">
              <a:solidFill>
                <a:schemeClr val="lt1"/>
              </a:solidFill>
              <a:latin typeface="Calibri"/>
              <a:ea typeface="Calibri"/>
              <a:cs typeface="Calibri"/>
              <a:sym typeface="Calibri"/>
            </a:endParaRPr>
          </a:p>
        </p:txBody>
      </p:sp>
      <p:sp>
        <p:nvSpPr>
          <p:cNvPr id="269" name="Shape 269"/>
          <p:cNvSpPr txBox="1">
            <a:spLocks noGrp="1"/>
          </p:cNvSpPr>
          <p:nvPr>
            <p:ph type="title"/>
          </p:nvPr>
        </p:nvSpPr>
        <p:spPr>
          <a:xfrm>
            <a:off x="467543" y="116631"/>
            <a:ext cx="8229600" cy="41805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id-ID" sz="2400" b="1" i="0" u="none" strike="noStrike" cap="none" baseline="0">
                <a:solidFill>
                  <a:schemeClr val="dk1"/>
                </a:solidFill>
                <a:latin typeface="Calibri"/>
                <a:ea typeface="Calibri"/>
                <a:cs typeface="Calibri"/>
                <a:sym typeface="Calibri"/>
              </a:rPr>
              <a:t>2013 CURRICULUM BOOK DEVELOPMENT STRATEGY</a:t>
            </a:r>
          </a:p>
        </p:txBody>
      </p:sp>
      <p:grpSp>
        <p:nvGrpSpPr>
          <p:cNvPr id="2" name="Shape 270"/>
          <p:cNvGrpSpPr/>
          <p:nvPr/>
        </p:nvGrpSpPr>
        <p:grpSpPr>
          <a:xfrm>
            <a:off x="467543" y="1319560"/>
            <a:ext cx="6984777" cy="4773736"/>
            <a:chOff x="35495" y="1319560"/>
            <a:chExt cx="8175452" cy="4773736"/>
          </a:xfrm>
        </p:grpSpPr>
        <p:grpSp>
          <p:nvGrpSpPr>
            <p:cNvPr id="3" name="Shape 271"/>
            <p:cNvGrpSpPr/>
            <p:nvPr/>
          </p:nvGrpSpPr>
          <p:grpSpPr>
            <a:xfrm>
              <a:off x="35495" y="1319560"/>
              <a:ext cx="8175452" cy="4773736"/>
              <a:chOff x="35495" y="1319560"/>
              <a:chExt cx="8175452" cy="4773736"/>
            </a:xfrm>
          </p:grpSpPr>
          <p:sp>
            <p:nvSpPr>
              <p:cNvPr id="272" name="Shape 272"/>
              <p:cNvSpPr/>
              <p:nvPr/>
            </p:nvSpPr>
            <p:spPr>
              <a:xfrm>
                <a:off x="5258619" y="2163558"/>
                <a:ext cx="2952328" cy="1476164"/>
              </a:xfrm>
              <a:prstGeom prst="diamond">
                <a:avLst/>
              </a:prstGeom>
              <a:solidFill>
                <a:srgbClr val="31859B"/>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900" b="1">
                    <a:solidFill>
                      <a:schemeClr val="lt1"/>
                    </a:solidFill>
                    <a:latin typeface="Calibri"/>
                    <a:ea typeface="Calibri"/>
                    <a:cs typeface="Calibri"/>
                    <a:sym typeface="Calibri"/>
                  </a:rPr>
                  <a:t>LEARNING PROCESS</a:t>
                </a:r>
              </a:p>
            </p:txBody>
          </p:sp>
          <p:grpSp>
            <p:nvGrpSpPr>
              <p:cNvPr id="4" name="Shape 273"/>
              <p:cNvGrpSpPr/>
              <p:nvPr/>
            </p:nvGrpSpPr>
            <p:grpSpPr>
              <a:xfrm>
                <a:off x="35495" y="1319560"/>
                <a:ext cx="7990444" cy="4773736"/>
                <a:chOff x="35495" y="1319560"/>
                <a:chExt cx="7990444" cy="4773736"/>
              </a:xfrm>
            </p:grpSpPr>
            <p:grpSp>
              <p:nvGrpSpPr>
                <p:cNvPr id="5" name="Shape 274"/>
                <p:cNvGrpSpPr/>
                <p:nvPr/>
              </p:nvGrpSpPr>
              <p:grpSpPr>
                <a:xfrm>
                  <a:off x="35495" y="1319560"/>
                  <a:ext cx="2263697" cy="4773736"/>
                  <a:chOff x="35495" y="1073820"/>
                  <a:chExt cx="2263697" cy="4413696"/>
                </a:xfrm>
              </p:grpSpPr>
              <p:sp>
                <p:nvSpPr>
                  <p:cNvPr id="275" name="Shape 275"/>
                  <p:cNvSpPr/>
                  <p:nvPr/>
                </p:nvSpPr>
                <p:spPr>
                  <a:xfrm>
                    <a:off x="35495" y="1073820"/>
                    <a:ext cx="2263674" cy="4413696"/>
                  </a:xfrm>
                  <a:prstGeom prst="rect">
                    <a:avLst/>
                  </a:prstGeom>
                  <a:solidFill>
                    <a:srgbClr val="FDE9D8"/>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nvGrpSpPr>
                  <p:cNvPr id="6" name="Shape 276"/>
                  <p:cNvGrpSpPr/>
                  <p:nvPr/>
                </p:nvGrpSpPr>
                <p:grpSpPr>
                  <a:xfrm>
                    <a:off x="107503" y="1264444"/>
                    <a:ext cx="2191689" cy="4053655"/>
                    <a:chOff x="77780" y="1124744"/>
                    <a:chExt cx="3096374" cy="4053655"/>
                  </a:xfrm>
                </p:grpSpPr>
                <p:sp>
                  <p:nvSpPr>
                    <p:cNvPr id="277" name="Shape 277"/>
                    <p:cNvSpPr/>
                    <p:nvPr/>
                  </p:nvSpPr>
                  <p:spPr>
                    <a:xfrm>
                      <a:off x="179509" y="1124744"/>
                      <a:ext cx="2756626" cy="1051037"/>
                    </a:xfrm>
                    <a:prstGeom prst="flowChartPredefinedProcess">
                      <a:avLst/>
                    </a:prstGeom>
                    <a:solidFill>
                      <a:srgbClr val="205867"/>
                    </a:solidFill>
                    <a:ln w="25400" cap="flat">
                      <a:solidFill>
                        <a:srgbClr val="395E8A"/>
                      </a:solidFill>
                      <a:prstDash val="solid"/>
                      <a:round/>
                      <a:headEnd type="none" w="med" len="med"/>
                      <a:tailEnd type="none" w="med" len="med"/>
                    </a:ln>
                  </p:spPr>
                  <p:txBody>
                    <a:bodyPr lIns="91425" tIns="45700" rIns="91425" bIns="45700" anchor="ctr" anchorCtr="0">
                      <a:noAutofit/>
                    </a:bodyPr>
                    <a:lstStyle/>
                    <a:p>
                      <a:r>
                        <a:rPr lang="id-ID" sz="2400" b="1" i="0" u="none" strike="noStrike" cap="none" baseline="0" dirty="0" smtClean="0">
                          <a:solidFill>
                            <a:schemeClr val="bg1"/>
                          </a:solidFill>
                          <a:latin typeface="Calibri"/>
                          <a:ea typeface="Calibri"/>
                          <a:cs typeface="Calibri"/>
                          <a:sym typeface="Calibri"/>
                        </a:rPr>
                        <a:t>SKL :</a:t>
                      </a:r>
                      <a:endParaRPr lang="id-ID" sz="2400" b="1" dirty="0">
                        <a:solidFill>
                          <a:schemeClr val="bg1"/>
                        </a:solidFill>
                      </a:endParaRPr>
                    </a:p>
                    <a:p>
                      <a:r>
                        <a:rPr lang="id-ID" sz="1400" b="1" dirty="0" smtClean="0">
                          <a:solidFill>
                            <a:schemeClr val="bg1"/>
                          </a:solidFill>
                        </a:rPr>
                        <a:t>Graduate </a:t>
                      </a:r>
                      <a:r>
                        <a:rPr lang="id-ID" sz="1400" b="1" dirty="0">
                          <a:solidFill>
                            <a:schemeClr val="bg1"/>
                          </a:solidFill>
                        </a:rPr>
                        <a:t>competency standards</a:t>
                      </a:r>
                    </a:p>
                    <a:p>
                      <a:pPr marL="0" marR="0" lvl="0" indent="0" algn="ctr" rtl="0">
                        <a:spcBef>
                          <a:spcPts val="0"/>
                        </a:spcBef>
                        <a:buSzPct val="25000"/>
                        <a:buNone/>
                      </a:pPr>
                      <a:endParaRPr lang="id-ID" sz="1400" b="1" i="0" u="none" strike="noStrike" cap="none" baseline="0" dirty="0">
                        <a:solidFill>
                          <a:schemeClr val="bg1"/>
                        </a:solidFill>
                        <a:latin typeface="Calibri"/>
                        <a:ea typeface="Calibri"/>
                        <a:cs typeface="Calibri"/>
                        <a:sym typeface="Calibri"/>
                      </a:endParaRPr>
                    </a:p>
                  </p:txBody>
                </p:sp>
                <p:sp>
                  <p:nvSpPr>
                    <p:cNvPr id="278" name="Shape 278"/>
                    <p:cNvSpPr/>
                    <p:nvPr/>
                  </p:nvSpPr>
                  <p:spPr>
                    <a:xfrm>
                      <a:off x="77794" y="2611506"/>
                      <a:ext cx="3096360" cy="1008125"/>
                    </a:xfrm>
                    <a:prstGeom prst="flowChartMultidocument">
                      <a:avLst/>
                    </a:prstGeom>
                    <a:solidFill>
                      <a:srgbClr val="205867"/>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900" b="1">
                          <a:solidFill>
                            <a:schemeClr val="lt1"/>
                          </a:solidFill>
                          <a:latin typeface="Calibri"/>
                          <a:ea typeface="Calibri"/>
                          <a:cs typeface="Calibri"/>
                          <a:sym typeface="Calibri"/>
                        </a:rPr>
                        <a:t>CORE COMPETENCY</a:t>
                      </a:r>
                    </a:p>
                  </p:txBody>
                </p:sp>
                <p:sp>
                  <p:nvSpPr>
                    <p:cNvPr id="279" name="Shape 279"/>
                    <p:cNvSpPr/>
                    <p:nvPr/>
                  </p:nvSpPr>
                  <p:spPr>
                    <a:xfrm>
                      <a:off x="77780" y="4242296"/>
                      <a:ext cx="3096343" cy="936103"/>
                    </a:xfrm>
                    <a:prstGeom prst="flowChartMultidocument">
                      <a:avLst/>
                    </a:prstGeom>
                    <a:solidFill>
                      <a:srgbClr val="205867"/>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900" b="1">
                          <a:solidFill>
                            <a:schemeClr val="lt1"/>
                          </a:solidFill>
                          <a:latin typeface="Calibri"/>
                          <a:ea typeface="Calibri"/>
                          <a:cs typeface="Calibri"/>
                          <a:sym typeface="Calibri"/>
                        </a:rPr>
                        <a:t>BASIC COMPETENCY</a:t>
                      </a:r>
                    </a:p>
                  </p:txBody>
                </p:sp>
                <p:cxnSp>
                  <p:nvCxnSpPr>
                    <p:cNvPr id="280" name="Shape 280"/>
                    <p:cNvCxnSpPr/>
                    <p:nvPr/>
                  </p:nvCxnSpPr>
                  <p:spPr>
                    <a:xfrm>
                      <a:off x="1364285" y="2175781"/>
                      <a:ext cx="3358" cy="389043"/>
                    </a:xfrm>
                    <a:prstGeom prst="straightConnector1">
                      <a:avLst/>
                    </a:prstGeom>
                    <a:noFill/>
                    <a:ln w="28575" cap="flat">
                      <a:solidFill>
                        <a:srgbClr val="244061"/>
                      </a:solidFill>
                      <a:prstDash val="solid"/>
                      <a:round/>
                      <a:headEnd type="none" w="med" len="med"/>
                      <a:tailEnd type="stealth" w="lg" len="lg"/>
                    </a:ln>
                  </p:spPr>
                </p:cxnSp>
                <p:cxnSp>
                  <p:nvCxnSpPr>
                    <p:cNvPr id="281" name="Shape 281"/>
                    <p:cNvCxnSpPr/>
                    <p:nvPr/>
                  </p:nvCxnSpPr>
                  <p:spPr>
                    <a:xfrm>
                      <a:off x="1364286" y="3573016"/>
                      <a:ext cx="36004" cy="648071"/>
                    </a:xfrm>
                    <a:prstGeom prst="straightConnector1">
                      <a:avLst/>
                    </a:prstGeom>
                    <a:noFill/>
                    <a:ln w="28575" cap="flat">
                      <a:solidFill>
                        <a:srgbClr val="244061"/>
                      </a:solidFill>
                      <a:prstDash val="solid"/>
                      <a:round/>
                      <a:headEnd type="none" w="med" len="med"/>
                      <a:tailEnd type="stealth" w="lg" len="lg"/>
                    </a:ln>
                  </p:spPr>
                </p:cxnSp>
              </p:grpSp>
            </p:grpSp>
            <p:sp>
              <p:nvSpPr>
                <p:cNvPr id="282" name="Shape 282"/>
                <p:cNvSpPr/>
                <p:nvPr/>
              </p:nvSpPr>
              <p:spPr>
                <a:xfrm>
                  <a:off x="2915816" y="2542827"/>
                  <a:ext cx="1872207" cy="936103"/>
                </a:xfrm>
                <a:prstGeom prst="flowChartMultidocument">
                  <a:avLst/>
                </a:prstGeom>
                <a:solidFill>
                  <a:srgbClr val="31859B"/>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lnSpc>
                      <a:spcPct val="80000"/>
                    </a:lnSpc>
                    <a:spcBef>
                      <a:spcPts val="0"/>
                    </a:spcBef>
                    <a:buSzPct val="25000"/>
                    <a:buNone/>
                  </a:pPr>
                  <a:r>
                    <a:rPr lang="id-ID" sz="2000" b="1">
                      <a:solidFill>
                        <a:schemeClr val="lt1"/>
                      </a:solidFill>
                      <a:latin typeface="Calibri"/>
                      <a:ea typeface="Calibri"/>
                      <a:cs typeface="Calibri"/>
                      <a:sym typeface="Calibri"/>
                    </a:rPr>
                    <a:t>LEARNING MATERIAL</a:t>
                  </a:r>
                </a:p>
              </p:txBody>
            </p:sp>
            <p:sp>
              <p:nvSpPr>
                <p:cNvPr id="283" name="Shape 283"/>
                <p:cNvSpPr/>
                <p:nvPr/>
              </p:nvSpPr>
              <p:spPr>
                <a:xfrm>
                  <a:off x="5490939" y="4224125"/>
                  <a:ext cx="2535000" cy="1126800"/>
                </a:xfrm>
                <a:prstGeom prst="ellipse">
                  <a:avLst/>
                </a:prstGeom>
                <a:solidFill>
                  <a:srgbClr val="31859B"/>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a:solidFill>
                        <a:schemeClr val="lt1"/>
                      </a:solidFill>
                      <a:latin typeface="Calibri"/>
                      <a:ea typeface="Calibri"/>
                      <a:cs typeface="Calibri"/>
                      <a:sym typeface="Calibri"/>
                    </a:rPr>
                    <a:t>EVALUATION</a:t>
                  </a:r>
                </a:p>
              </p:txBody>
            </p:sp>
            <p:cxnSp>
              <p:nvCxnSpPr>
                <p:cNvPr id="284" name="Shape 284"/>
                <p:cNvCxnSpPr>
                  <a:endCxn id="272" idx="0"/>
                </p:cNvCxnSpPr>
                <p:nvPr/>
              </p:nvCxnSpPr>
              <p:spPr>
                <a:xfrm>
                  <a:off x="2299283" y="1628658"/>
                  <a:ext cx="4435500" cy="534899"/>
                </a:xfrm>
                <a:prstGeom prst="bentConnector2">
                  <a:avLst/>
                </a:prstGeom>
                <a:noFill/>
                <a:ln w="38100" cap="flat">
                  <a:solidFill>
                    <a:srgbClr val="4A7DBB"/>
                  </a:solidFill>
                  <a:prstDash val="solid"/>
                  <a:round/>
                  <a:headEnd type="stealth" w="lg" len="lg"/>
                  <a:tailEnd type="stealth" w="lg" len="lg"/>
                </a:ln>
              </p:spPr>
            </p:cxnSp>
            <p:grpSp>
              <p:nvGrpSpPr>
                <p:cNvPr id="7" name="Shape 285"/>
                <p:cNvGrpSpPr/>
                <p:nvPr/>
              </p:nvGrpSpPr>
              <p:grpSpPr>
                <a:xfrm>
                  <a:off x="2299171" y="5403827"/>
                  <a:ext cx="4443672" cy="506233"/>
                  <a:chOff x="2299171" y="5403827"/>
                  <a:chExt cx="4443672" cy="506233"/>
                </a:xfrm>
              </p:grpSpPr>
              <p:cxnSp>
                <p:nvCxnSpPr>
                  <p:cNvPr id="286" name="Shape 286"/>
                  <p:cNvCxnSpPr/>
                  <p:nvPr/>
                </p:nvCxnSpPr>
                <p:spPr>
                  <a:xfrm>
                    <a:off x="2299171" y="5910060"/>
                    <a:ext cx="4443672" cy="0"/>
                  </a:xfrm>
                  <a:prstGeom prst="straightConnector1">
                    <a:avLst/>
                  </a:prstGeom>
                  <a:noFill/>
                  <a:ln w="38100" cap="flat">
                    <a:solidFill>
                      <a:srgbClr val="4A7DBB"/>
                    </a:solidFill>
                    <a:prstDash val="solid"/>
                    <a:round/>
                    <a:headEnd type="stealth" w="lg" len="lg"/>
                    <a:tailEnd type="none" w="med" len="med"/>
                  </a:ln>
                </p:spPr>
              </p:cxnSp>
              <p:cxnSp>
                <p:nvCxnSpPr>
                  <p:cNvPr id="287" name="Shape 287"/>
                  <p:cNvCxnSpPr/>
                  <p:nvPr/>
                </p:nvCxnSpPr>
                <p:spPr>
                  <a:xfrm rot="10800000">
                    <a:off x="6742843" y="5403827"/>
                    <a:ext cx="0" cy="506233"/>
                  </a:xfrm>
                  <a:prstGeom prst="straightConnector1">
                    <a:avLst/>
                  </a:prstGeom>
                  <a:noFill/>
                  <a:ln w="38100" cap="flat">
                    <a:solidFill>
                      <a:srgbClr val="4A7DBB"/>
                    </a:solidFill>
                    <a:prstDash val="solid"/>
                    <a:round/>
                    <a:headEnd type="none" w="med" len="med"/>
                    <a:tailEnd type="stealth" w="lg" len="lg"/>
                  </a:ln>
                </p:spPr>
              </p:cxnSp>
            </p:grpSp>
            <p:cxnSp>
              <p:nvCxnSpPr>
                <p:cNvPr id="288" name="Shape 288"/>
                <p:cNvCxnSpPr>
                  <a:stCxn id="282" idx="2"/>
                  <a:endCxn id="283" idx="2"/>
                </p:cNvCxnSpPr>
                <p:nvPr/>
              </p:nvCxnSpPr>
              <p:spPr>
                <a:xfrm rot="-5400000" flipH="1">
                  <a:off x="3934282" y="3230931"/>
                  <a:ext cx="1344000" cy="1769100"/>
                </a:xfrm>
                <a:prstGeom prst="bentConnector2">
                  <a:avLst/>
                </a:prstGeom>
                <a:noFill/>
                <a:ln w="38100" cap="flat">
                  <a:solidFill>
                    <a:srgbClr val="4A7DBB"/>
                  </a:solidFill>
                  <a:prstDash val="solid"/>
                  <a:round/>
                  <a:headEnd type="stealth" w="lg" len="lg"/>
                  <a:tailEnd type="stealth" w="lg" len="lg"/>
                </a:ln>
              </p:spPr>
            </p:cxnSp>
          </p:grpSp>
        </p:grpSp>
        <p:sp>
          <p:nvSpPr>
            <p:cNvPr id="289" name="Shape 289"/>
            <p:cNvSpPr/>
            <p:nvPr/>
          </p:nvSpPr>
          <p:spPr>
            <a:xfrm>
              <a:off x="2299171" y="2901640"/>
              <a:ext cx="616644" cy="311336"/>
            </a:xfrm>
            <a:prstGeom prst="leftRightArrow">
              <a:avLst>
                <a:gd name="adj1" fmla="val 50000"/>
                <a:gd name="adj2" fmla="val 50000"/>
              </a:avLst>
            </a:prstGeom>
            <a:solidFill>
              <a:srgbClr val="92CCDC"/>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90" name="Shape 290"/>
            <p:cNvSpPr/>
            <p:nvPr/>
          </p:nvSpPr>
          <p:spPr>
            <a:xfrm>
              <a:off x="4747442" y="2780927"/>
              <a:ext cx="616644" cy="311336"/>
            </a:xfrm>
            <a:prstGeom prst="leftRightArrow">
              <a:avLst>
                <a:gd name="adj1" fmla="val 50000"/>
                <a:gd name="adj2" fmla="val 50000"/>
              </a:avLst>
            </a:prstGeom>
            <a:solidFill>
              <a:srgbClr val="92CCDC"/>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91" name="Shape 291"/>
            <p:cNvSpPr/>
            <p:nvPr/>
          </p:nvSpPr>
          <p:spPr>
            <a:xfrm>
              <a:off x="6613624" y="3706428"/>
              <a:ext cx="232755" cy="467291"/>
            </a:xfrm>
            <a:prstGeom prst="upDownArrow">
              <a:avLst>
                <a:gd name="adj1" fmla="val 50000"/>
                <a:gd name="adj2" fmla="val 50000"/>
              </a:avLst>
            </a:prstGeom>
            <a:solidFill>
              <a:srgbClr val="92CCDC"/>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292" name="Shape 292"/>
          <p:cNvSpPr/>
          <p:nvPr/>
        </p:nvSpPr>
        <p:spPr>
          <a:xfrm>
            <a:off x="7452320" y="3356992"/>
            <a:ext cx="576064" cy="1008112"/>
          </a:xfrm>
          <a:prstGeom prst="rightArrow">
            <a:avLst>
              <a:gd name="adj1" fmla="val 50000"/>
              <a:gd name="adj2" fmla="val 50000"/>
            </a:avLst>
          </a:prstGeom>
          <a:solidFill>
            <a:srgbClr val="92CCDC"/>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93" name="Shape 293"/>
          <p:cNvSpPr txBox="1"/>
          <p:nvPr/>
        </p:nvSpPr>
        <p:spPr>
          <a:xfrm>
            <a:off x="8109897" y="1052736"/>
            <a:ext cx="252028" cy="5355312"/>
          </a:xfrm>
          <a:prstGeom prst="rect">
            <a:avLst/>
          </a:prstGeom>
          <a:solidFill>
            <a:srgbClr val="B6DDE7"/>
          </a:solidFill>
          <a:ln w="9525" cap="flat">
            <a:solidFill>
              <a:srgbClr val="E36C0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id-ID" sz="1800" b="1">
                <a:solidFill>
                  <a:srgbClr val="205867"/>
                </a:solidFill>
                <a:latin typeface="Calibri"/>
                <a:ea typeface="Calibri"/>
                <a:cs typeface="Calibri"/>
                <a:sym typeface="Calibri"/>
              </a:rPr>
              <a:t>LESSON TEXTBOOK</a:t>
            </a:r>
          </a:p>
        </p:txBody>
      </p:sp>
    </p:spTree>
  </p:cSld>
  <p:clrMapOvr>
    <a:masterClrMapping/>
  </p:clrMapOvr>
  <p:transition spd="slow">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5218</TotalTime>
  <Words>7059</Words>
  <Application>Microsoft Office PowerPoint</Application>
  <PresentationFormat>On-screen Show (4:3)</PresentationFormat>
  <Paragraphs>1267</Paragraphs>
  <Slides>88</Slides>
  <Notes>29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7" baseType="lpstr">
      <vt:lpstr>Aharoni</vt:lpstr>
      <vt:lpstr>Arial</vt:lpstr>
      <vt:lpstr>Arial Black</vt:lpstr>
      <vt:lpstr>Arial Narrow</vt:lpstr>
      <vt:lpstr>Calibri</vt:lpstr>
      <vt:lpstr>Times New Roman</vt:lpstr>
      <vt:lpstr>Wingdings 3</vt:lpstr>
      <vt:lpstr>Office Theme</vt:lpstr>
      <vt:lpstr>think-cell Slide</vt:lpstr>
      <vt:lpstr>PowerPoint Presentation</vt:lpstr>
      <vt:lpstr>PowerPoint Presentation</vt:lpstr>
      <vt:lpstr>PowerPoint Presentation</vt:lpstr>
      <vt:lpstr>PowerPoint Presentation</vt:lpstr>
      <vt:lpstr>CURRICULUM (2013) CHANGES IN THE FORM OF:</vt:lpstr>
      <vt:lpstr>PowerPoint Presentation</vt:lpstr>
      <vt:lpstr>PowerPoint Presentation</vt:lpstr>
      <vt:lpstr>PowerPoint Presentation</vt:lpstr>
      <vt:lpstr>2013 CURRICULUM BOOK DEVELOPMENT STRATEGY</vt:lpstr>
      <vt:lpstr>PowerPoint Presentation</vt:lpstr>
      <vt:lpstr>PowerPoint Presentation</vt:lpstr>
      <vt:lpstr>Purpose of National Education (Pasal 3 UU No 20 Sisdiknas Tahun 2003)</vt:lpstr>
      <vt:lpstr>Balance between attitude, skills and knowledge to develop soft skills and hard skills1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Competency linkages between levels of education</vt:lpstr>
      <vt:lpstr>The Linkage between graduate compotence, core competence and subjects for primary school</vt:lpstr>
      <vt:lpstr>PowerPoint Presentation</vt:lpstr>
      <vt:lpstr>PowerPoint Presentation</vt:lpstr>
      <vt:lpstr>PowerPoint Presentation</vt:lpstr>
      <vt:lpstr>PowerPoint Presentation</vt:lpstr>
      <vt:lpstr>PowerPoint Presentation</vt:lpstr>
      <vt:lpstr>Mathematics</vt:lpstr>
      <vt:lpstr>PowerPoint Presentation</vt:lpstr>
      <vt:lpstr>PowerPoint Presentation</vt:lpstr>
      <vt:lpstr>PowerPoint Presentation</vt:lpstr>
      <vt:lpstr>Pattern Finding Problem</vt:lpstr>
      <vt:lpstr>PowerPoint Presentation</vt:lpstr>
      <vt:lpstr>PowerPoint Presentation</vt:lpstr>
      <vt:lpstr>Broad context estimation</vt:lpstr>
      <vt:lpstr>Answers obtained from the graph context</vt:lpstr>
      <vt:lpstr>PowerPoint Presentation</vt:lpstr>
      <vt:lpstr>PowerPoint Presentation</vt:lpstr>
      <vt:lpstr>PowerPoint Presentation</vt:lpstr>
      <vt:lpstr>Science</vt:lpstr>
      <vt:lpstr>Indonesian/English Language</vt:lpstr>
      <vt:lpstr>Social Science</vt:lpstr>
      <vt:lpstr>Pancasila and Civics</vt:lpstr>
      <vt:lpstr>General Book Concept on Curriculum  2013</vt:lpstr>
      <vt:lpstr>Examples of Core Competence Grade Primary School </vt:lpstr>
      <vt:lpstr>Primary School Books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 of Thematic Integrated</vt:lpstr>
      <vt:lpstr>PowerPoint Presentation</vt:lpstr>
      <vt:lpstr>PowerPoint Presentation</vt:lpstr>
      <vt:lpstr>PowerPoint Presentation</vt:lpstr>
      <vt:lpstr>PowerPoint Presentation</vt:lpstr>
      <vt:lpstr>PowerPoint Presentation</vt:lpstr>
      <vt:lpstr>PowerPoint Presentation</vt:lpstr>
      <vt:lpstr>Sumber: Marsudi 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Intel</cp:lastModifiedBy>
  <cp:revision>407</cp:revision>
  <dcterms:created xsi:type="dcterms:W3CDTF">2013-01-11T10:56:19Z</dcterms:created>
  <dcterms:modified xsi:type="dcterms:W3CDTF">2015-02-11T03:12:05Z</dcterms:modified>
</cp:coreProperties>
</file>